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7"/>
    <p:restoredTop sz="84337"/>
  </p:normalViewPr>
  <p:slideViewPr>
    <p:cSldViewPr snapToGrid="0" snapToObjects="1">
      <p:cViewPr varScale="1">
        <p:scale>
          <a:sx n="96" d="100"/>
          <a:sy n="96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8D87E-4C1F-4A43-A79A-9873A4B88092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57558-BD64-2349-83A3-16FDC457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us on twitter, tweet any pictures from </a:t>
            </a:r>
            <a:r>
              <a:rPr lang="en-US" dirty="0" err="1"/>
              <a:t>tonights</a:t>
            </a:r>
            <a:r>
              <a:rPr lang="en-US" dirty="0"/>
              <a:t> event using the hashtag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57558-BD64-2349-83A3-16FDC457A2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1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assume that you’re good to go, you’ve got R and </a:t>
            </a:r>
            <a:r>
              <a:rPr lang="en-US" dirty="0" err="1"/>
              <a:t>Rstudio</a:t>
            </a:r>
            <a:r>
              <a:rPr lang="en-US" dirty="0"/>
              <a:t> downloaded, and you want to do some code. </a:t>
            </a:r>
          </a:p>
          <a:p>
            <a:r>
              <a:rPr lang="en-US" dirty="0"/>
              <a:t>For those that don’t we should have time at the end of this talk or in the intervals to help get you started with that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57558-BD64-2349-83A3-16FDC457A2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keyboard shortcuts are helpful, run through each one, give an example of why </a:t>
            </a:r>
            <a:r>
              <a:rPr lang="en-US" dirty="0" err="1"/>
              <a:t>theyre</a:t>
            </a:r>
            <a:r>
              <a:rPr lang="en-US"/>
              <a:t>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57558-BD64-2349-83A3-16FDC457A2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both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Hmisc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summarize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Search () - This order is important as it will show you which package gets first dibs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call a function, R first has to find it. R does this by first looking in the global environment. If R doesn’t find it there, it looks in the search path, the list of all the packages you have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can see this list by running </a:t>
            </a:r>
            <a:r>
              <a:rPr lang="en-GB" dirty="0"/>
              <a:t>search()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57558-BD64-2349-83A3-16FDC457A2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4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a hangover from the days of S, which was built using APL, which used a machine with a literal arrow button on 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varieties of this, so for example, where you want to create a vector of multiple data types, c can stand for coerce – as in coerce all this things into the same data type. So you get a vector of all one data type. If you want a list of four objects with different datatypes, then use the list function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57558-BD64-2349-83A3-16FDC457A2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57558-BD64-2349-83A3-16FDC457A2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6F67-915B-7843-B724-8B7F6BC94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AF04A-D136-A64F-BD31-AA66797F4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EED2D-D8C6-6044-B9A4-A5A14906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973B-1843-9C44-89B4-D1CB3AE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4957-D2ED-AF43-A6DC-D9A79812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6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7648-E5D2-AB4E-8353-9AEA3F62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7663C-ED18-FB40-BD3B-2EB2EC38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BDB1-FDC4-3B4C-9F47-0C2D9C18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EEC1-CCAA-BB46-A23E-DE1023DA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4D20-CF77-7149-AB6A-CD65F53A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75FB3-C7C5-8946-9523-2209A2261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E8A70-4923-B643-9537-A7AA59C6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686E-1117-1945-A546-67EC6583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051F-6D9C-694A-B755-73510C8E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E53B-ED8B-C54C-80C0-730A4317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DEE8-6F4D-7F4A-96F4-9477E8B0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629A-481A-4F4E-A731-B5BCF0F6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C141-BEE8-824F-8956-094E56D5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2A7E-165B-8049-BE1F-7E715E66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BB7F-E12A-5E42-9E18-AA1824E5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91C-9B92-7F47-AB50-2D3F5BE8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E7FB9-186A-E04A-BFA7-9388993BA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08E5-6CE9-9244-B287-A9F4BC69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21B7-C26F-7F4F-8551-38ED0675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1D3F-15F2-C546-81A8-38350BC2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901C-5154-6745-BBD5-C3BB6D46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4FC8-12FE-A447-A157-AC2442E9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8A493-AA5E-0C4F-AE88-AAD83E6A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0DEC-B4F6-4642-96DC-5901CFF7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4629-59E7-B04A-8092-A9049BF2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AA9B3-EBD6-D949-BE5A-55FC886C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A0C-92C4-094F-91A4-D1779CF3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F5C1D-2590-1E40-A949-7DA37E81C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EF499-3C26-F148-BEBA-7156DE7D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C8202-E7F2-7C4F-9CF5-ADC0D3AEE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CDA7E-0170-2642-834B-D84A0AEB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BAD29-FE75-E740-8CE0-05257F16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79DE6-9DFF-564E-9D97-1A6A73AC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BA3CF-2F70-5041-B5B1-5F61DF7E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4F17-288B-894E-ABA7-0AE5D49A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92B41-8D12-6F4B-BE99-FF6DD018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95BED-5ECA-8547-A8C5-0550742D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5CFD3-96D2-484A-A537-01A09EA9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28467-9359-144C-B38F-536C7230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BF3EA-9449-214F-BC9F-30C032E9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71408-2009-034D-8B96-CFE75089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5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B944-697D-6D42-BF7A-D8560B87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998D-F67B-8346-941F-712A27E3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0C788-81A0-1E4D-9BEC-F0C1D4E2B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BD232-EF55-634C-8502-45812F8C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E196E-52E1-0141-8420-365556BA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20A88-6D3F-0D4F-BA4A-C73E2F05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42CF-9CB7-FD4E-B4A6-0EE70458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5D223-5459-A74C-BDB9-FEB44F1DF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8D66-ECE8-3345-A543-F73E0AC2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870FE-889D-F34F-9A6D-5B938475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D1706-B287-DE45-9D5C-AFAA9623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C93E4-195B-F14E-8E00-53DD2186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8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4D227-7966-7144-8101-ECB94517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9BD6-094F-4444-8D89-2ADF384D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C38B7-05AE-DF4D-9644-97DCBE2CA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CB6A-2D4D-B144-AF45-0EB106D92228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847E9-01C9-974D-ABDC-F8583B25D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9139F-20B1-424E-8B63-4C29BB79A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634E6-42BE-F348-93D4-881E69BB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ronholds.org/projects/rbitrary/#why-do-we-use---for-assign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world.com/article/2497143/business-intelligence-beginner-s-guide-to-r-introductio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AABA263-CBCD-3045-B020-30CC1CAD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707" y="0"/>
            <a:ext cx="3298293" cy="3804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CDC2B-631A-464F-BC0D-0B193525D7B8}"/>
              </a:ext>
            </a:extLst>
          </p:cNvPr>
          <p:cNvSpPr txBox="1"/>
          <p:nvPr/>
        </p:nvSpPr>
        <p:spPr>
          <a:xfrm>
            <a:off x="603153" y="2644170"/>
            <a:ext cx="8551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893A8B"/>
                </a:solidFill>
              </a:rPr>
              <a:t>Welcome to</a:t>
            </a:r>
          </a:p>
          <a:p>
            <a:r>
              <a:rPr lang="en-US" sz="4800" dirty="0">
                <a:solidFill>
                  <a:srgbClr val="893A8B"/>
                </a:solidFill>
              </a:rPr>
              <a:t>Learning to drive R at Autotrader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AD6BF-49DD-4A4B-902D-3A141A2BD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3153" y="5588000"/>
            <a:ext cx="686931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38E862-931A-5542-93ED-19AA814BBFE0}"/>
              </a:ext>
            </a:extLst>
          </p:cNvPr>
          <p:cNvSpPr txBox="1"/>
          <p:nvPr/>
        </p:nvSpPr>
        <p:spPr>
          <a:xfrm>
            <a:off x="1290084" y="5746234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rladiesMCR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472E-3473-BB4E-85AA-170BACA1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Cool things you absolutely don’t need to know</a:t>
            </a:r>
            <a:br>
              <a:rPr lang="en-US" dirty="0"/>
            </a:br>
            <a:r>
              <a:rPr lang="en-US" dirty="0"/>
              <a:t>but that’ll definitely make your code more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C752-9446-264F-8DE5-AAC56ED7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9148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options(prompt = “🐶  ”)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i="1" dirty="0"/>
              <a:t>More puppies/kittens/rainbows in your 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beepr</a:t>
            </a:r>
            <a:r>
              <a:rPr lang="en-US" dirty="0"/>
              <a:t>”)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beep(8)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i="1" dirty="0"/>
              <a:t>this one is the Mario sound but there are less annoying ones too…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install.packages</a:t>
            </a:r>
            <a:r>
              <a:rPr lang="en-US" dirty="0"/>
              <a:t>(“praise”)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praise( 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i="1" dirty="0"/>
              <a:t>For when you deserve to be told great stuff (always!)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C541C9-7AF5-FB44-A628-5ACFA10D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06" y="1632089"/>
            <a:ext cx="5499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6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530A-1DB0-1B48-9642-20AD0251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893A8B"/>
                </a:solidFill>
              </a:rPr>
              <a:t>Thanks to our hosts, sponsors and caterers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3FC2D8E6-DC93-DB41-AAF8-E805B949C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4842" y="0"/>
            <a:ext cx="1697157" cy="195738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9F1753F-E10C-5449-B1B6-7C764EBC0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690688"/>
            <a:ext cx="38100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BBDEAE-4351-1C41-BD51-6745CA0FE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8" y="2280707"/>
            <a:ext cx="3810001" cy="2142067"/>
          </a:xfrm>
          <a:prstGeom prst="rect">
            <a:avLst/>
          </a:prstGeom>
        </p:spPr>
      </p:pic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FF077191-30A7-5944-9906-B7D1E3BAD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599" y="3595688"/>
            <a:ext cx="2946400" cy="2946400"/>
          </a:xfrm>
          <a:prstGeom prst="rect">
            <a:avLst/>
          </a:prstGeom>
        </p:spPr>
      </p:pic>
      <p:pic>
        <p:nvPicPr>
          <p:cNvPr id="14" name="Picture 13" descr="A drawing of a face&#10;&#10;Description automatically generated">
            <a:extLst>
              <a:ext uri="{FF2B5EF4-FFF2-40B4-BE49-F238E27FC236}">
                <a16:creationId xmlns:a16="http://schemas.microsoft.com/office/drawing/2014/main" id="{BC452ECE-EAAE-D04A-897B-B9037FB57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2" y="5068888"/>
            <a:ext cx="3487737" cy="12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3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24F2-658A-D641-84A6-010C7136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893A8B"/>
                </a:solidFill>
              </a:rPr>
              <a:t>The things they don’t teach you at school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8B53-12F2-2D44-81CA-AF231F8C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93A8B"/>
                </a:solidFill>
              </a:rPr>
              <a:t>Keyboard shortcuts</a:t>
            </a:r>
          </a:p>
          <a:p>
            <a:endParaRPr lang="en-US" dirty="0">
              <a:solidFill>
                <a:srgbClr val="893A8B"/>
              </a:solidFill>
            </a:endParaRPr>
          </a:p>
          <a:p>
            <a:r>
              <a:rPr lang="en-US" dirty="0">
                <a:solidFill>
                  <a:srgbClr val="893A8B"/>
                </a:solidFill>
              </a:rPr>
              <a:t>Quirks</a:t>
            </a:r>
          </a:p>
          <a:p>
            <a:endParaRPr lang="en-US" dirty="0">
              <a:solidFill>
                <a:srgbClr val="893A8B"/>
              </a:solidFill>
            </a:endParaRPr>
          </a:p>
          <a:p>
            <a:r>
              <a:rPr lang="en-US" dirty="0">
                <a:solidFill>
                  <a:srgbClr val="893A8B"/>
                </a:solidFill>
              </a:rPr>
              <a:t>Cheat-sheets</a:t>
            </a:r>
          </a:p>
          <a:p>
            <a:endParaRPr lang="en-US" dirty="0">
              <a:solidFill>
                <a:srgbClr val="893A8B"/>
              </a:solidFill>
            </a:endParaRPr>
          </a:p>
          <a:p>
            <a:r>
              <a:rPr lang="en-US" dirty="0">
                <a:solidFill>
                  <a:srgbClr val="893A8B"/>
                </a:solidFill>
              </a:rPr>
              <a:t>Useless but nice</a:t>
            </a:r>
          </a:p>
          <a:p>
            <a:endParaRPr lang="en-US" dirty="0">
              <a:solidFill>
                <a:srgbClr val="893A8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93A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1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F1DE-2B51-604F-92A0-C9671A0A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1B74-2AA9-CB40-BBB3-4FE65E83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818"/>
            <a:ext cx="10515600" cy="5567363"/>
          </a:xfrm>
        </p:spPr>
        <p:txBody>
          <a:bodyPr/>
          <a:lstStyle/>
          <a:p>
            <a:r>
              <a:rPr lang="en-US" dirty="0"/>
              <a:t>For writing code</a:t>
            </a:r>
          </a:p>
          <a:p>
            <a:pPr marL="457200" lvl="1" indent="0">
              <a:buNone/>
            </a:pPr>
            <a:r>
              <a:rPr lang="en-US" b="1" dirty="0"/>
              <a:t>Win		Mac			Use</a:t>
            </a:r>
          </a:p>
          <a:p>
            <a:pPr marL="457200" lvl="1" indent="0">
              <a:buNone/>
            </a:pPr>
            <a:r>
              <a:rPr lang="en-US" dirty="0"/>
              <a:t>Tab 					attempt completion </a:t>
            </a:r>
          </a:p>
          <a:p>
            <a:pPr marL="457200" lvl="1" indent="0">
              <a:buNone/>
            </a:pPr>
            <a:r>
              <a:rPr lang="en-US" dirty="0" err="1"/>
              <a:t>Ctrl+Shift+M</a:t>
            </a:r>
            <a:r>
              <a:rPr lang="en-US" dirty="0"/>
              <a:t> 	</a:t>
            </a:r>
            <a:r>
              <a:rPr lang="en-US" dirty="0" err="1"/>
              <a:t>Cmd+Shift+M</a:t>
            </a:r>
            <a:r>
              <a:rPr lang="en-US" dirty="0"/>
              <a:t> 		insert the %&gt;% </a:t>
            </a:r>
          </a:p>
          <a:p>
            <a:pPr marL="457200" lvl="1" indent="0">
              <a:buNone/>
            </a:pPr>
            <a:r>
              <a:rPr lang="en-US" dirty="0" err="1"/>
              <a:t>Ctrl+Shift+C</a:t>
            </a:r>
            <a:r>
              <a:rPr lang="en-US" dirty="0"/>
              <a:t> 	</a:t>
            </a:r>
            <a:r>
              <a:rPr lang="en-US" dirty="0" err="1"/>
              <a:t>Cmd+Shift+C</a:t>
            </a:r>
            <a:r>
              <a:rPr lang="en-US" dirty="0"/>
              <a:t> 		comment or uncomment lines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running code</a:t>
            </a:r>
          </a:p>
          <a:p>
            <a:pPr marL="457200" lvl="1" indent="0">
              <a:buNone/>
            </a:pPr>
            <a:r>
              <a:rPr lang="en-US" dirty="0" err="1"/>
              <a:t>Ctrl+Enter</a:t>
            </a:r>
            <a:r>
              <a:rPr lang="en-US" dirty="0"/>
              <a:t> 		</a:t>
            </a:r>
            <a:r>
              <a:rPr lang="en-US" dirty="0" err="1"/>
              <a:t>Cmd+Enter</a:t>
            </a:r>
            <a:r>
              <a:rPr lang="en-US" dirty="0"/>
              <a:t>		run lines</a:t>
            </a:r>
          </a:p>
          <a:p>
            <a:pPr lvl="1"/>
            <a:endParaRPr lang="en-US" dirty="0"/>
          </a:p>
          <a:p>
            <a:r>
              <a:rPr lang="en-US" dirty="0"/>
              <a:t>Console</a:t>
            </a:r>
          </a:p>
          <a:p>
            <a:pPr marL="457200" lvl="1" indent="0">
              <a:buNone/>
            </a:pPr>
            <a:r>
              <a:rPr lang="en-GB" dirty="0">
                <a:effectLst/>
              </a:rPr>
              <a:t>Esc			Esc			quit that thing you didn’t mean to do</a:t>
            </a:r>
          </a:p>
          <a:p>
            <a:pPr marL="457200" lvl="1" indent="0">
              <a:buNone/>
            </a:pPr>
            <a:r>
              <a:rPr lang="en-GB" dirty="0"/>
              <a:t>Ctrl+2		Cmd+2			move cursor to console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168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CEE3-0280-164F-89C5-0237C302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if you only remember one….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D7F1-D55B-E54F-8F8F-DDEC311C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 err="1">
                <a:solidFill>
                  <a:srgbClr val="893A8B"/>
                </a:solidFill>
              </a:rPr>
              <a:t>Alt+Shift+K</a:t>
            </a:r>
            <a:endParaRPr lang="en-US" sz="9600" dirty="0">
              <a:solidFill>
                <a:srgbClr val="893A8B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(That brings up the keyboard shortcuts!)</a:t>
            </a:r>
          </a:p>
        </p:txBody>
      </p:sp>
    </p:spTree>
    <p:extLst>
      <p:ext uri="{BB962C8B-B14F-4D97-AF65-F5344CB8AC3E}">
        <p14:creationId xmlns:p14="http://schemas.microsoft.com/office/powerpoint/2010/main" val="301521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C377-E026-A647-93F4-BE1B0A1D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383C-BCA2-2A45-A62C-324DC241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Packages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Packages contain functions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Installing package 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tidyverse</a:t>
            </a:r>
            <a:r>
              <a:rPr lang="en-US" dirty="0"/>
              <a:t>”) or </a:t>
            </a:r>
            <a:r>
              <a:rPr lang="en-US" dirty="0" err="1"/>
              <a:t>install.packages</a:t>
            </a:r>
            <a:r>
              <a:rPr lang="en-US" dirty="0"/>
              <a:t>(c(“</a:t>
            </a:r>
            <a:r>
              <a:rPr lang="en-US" dirty="0" err="1"/>
              <a:t>tidyverse</a:t>
            </a:r>
            <a:r>
              <a:rPr lang="en-US" dirty="0"/>
              <a:t>”, “</a:t>
            </a:r>
            <a:r>
              <a:rPr lang="en-US" dirty="0" err="1"/>
              <a:t>lubridate</a:t>
            </a:r>
            <a:r>
              <a:rPr lang="en-US" dirty="0"/>
              <a:t>”))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Once a package is installed, it’s ready for you to use it’s functions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Occasional use - use </a:t>
            </a:r>
            <a:r>
              <a:rPr lang="en-US" dirty="0" err="1"/>
              <a:t>packagename</a:t>
            </a:r>
            <a:r>
              <a:rPr lang="en-US" dirty="0"/>
              <a:t>::function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Intensive use - load into memory with library(“</a:t>
            </a:r>
            <a:r>
              <a:rPr lang="en-US" dirty="0" err="1"/>
              <a:t>tidyverse</a:t>
            </a:r>
            <a:r>
              <a:rPr lang="en-US" dirty="0"/>
              <a:t>”)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These have to be done one at a time, or with a workaround, unlike installing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1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0B92-14AF-E145-816E-A50DF4D2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4C1C-1AC6-1C4C-B429-38AED7DF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18"/>
            <a:ext cx="10515600" cy="55538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search( ) function will show you what order your packages are stored in your global environment. 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The environment() function will tell you what package the function is taken from 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dirty="0"/>
              <a:t>environment(summarize)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GB" dirty="0"/>
              <a:t>&lt;environment: </a:t>
            </a:r>
            <a:r>
              <a:rPr lang="en-GB" dirty="0" err="1"/>
              <a:t>namespace:Hmisc</a:t>
            </a:r>
            <a:r>
              <a:rPr lang="en-GB" dirty="0"/>
              <a:t>&gt;</a:t>
            </a:r>
          </a:p>
          <a:p>
            <a:pPr marL="0" indent="0" algn="ctr">
              <a:lnSpc>
                <a:spcPct val="160000"/>
              </a:lnSpc>
              <a:buNone/>
            </a:pPr>
            <a:endParaRPr lang="en-GB" dirty="0"/>
          </a:p>
          <a:p>
            <a:pPr>
              <a:lnSpc>
                <a:spcPct val="160000"/>
              </a:lnSpc>
            </a:pPr>
            <a:r>
              <a:rPr lang="en-GB" dirty="0"/>
              <a:t>The conflicts() function will flag all functions with conflicts</a:t>
            </a:r>
          </a:p>
          <a:p>
            <a:pPr marL="0" indent="0">
              <a:lnSpc>
                <a:spcPct val="160000"/>
              </a:lnSpc>
              <a:buNone/>
            </a:pPr>
            <a:endParaRPr lang="en-GB" dirty="0"/>
          </a:p>
          <a:p>
            <a:pPr>
              <a:lnSpc>
                <a:spcPct val="160000"/>
              </a:lnSpc>
            </a:pPr>
            <a:r>
              <a:rPr lang="en-US" dirty="0"/>
              <a:t>If you need both packages loaded then you can differentiate using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 :: operator - E.g. </a:t>
            </a:r>
            <a:r>
              <a:rPr lang="en-US" dirty="0" err="1"/>
              <a:t>dplyr</a:t>
            </a:r>
            <a:r>
              <a:rPr lang="en-US" dirty="0"/>
              <a:t>::summarize()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0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2D6C-0554-6047-8325-0AB8A4E6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F74E-4397-2F45-B209-23E33CF6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It’s &lt;- not =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But = works too…just pick one and stick to it, consistency is key to readable code! </a:t>
            </a:r>
          </a:p>
          <a:p>
            <a:pPr>
              <a:lnSpc>
                <a:spcPct val="160000"/>
              </a:lnSpc>
            </a:pPr>
            <a:r>
              <a:rPr lang="en-US" dirty="0"/>
              <a:t>C is for concatenate. Or combine.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This c – </a:t>
            </a:r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en-US" b="1" u="sng" dirty="0"/>
              <a:t>c</a:t>
            </a:r>
            <a:r>
              <a:rPr lang="en-US" dirty="0"/>
              <a:t>(“</a:t>
            </a:r>
            <a:r>
              <a:rPr lang="en-US" dirty="0" err="1"/>
              <a:t>tidyverse</a:t>
            </a:r>
            <a:r>
              <a:rPr lang="en-US" dirty="0"/>
              <a:t>”, “</a:t>
            </a:r>
            <a:r>
              <a:rPr lang="en-US" dirty="0" err="1"/>
              <a:t>lubridate</a:t>
            </a:r>
            <a:r>
              <a:rPr lang="en-US" dirty="0"/>
              <a:t>”)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Or my_vector &lt;- c(1, 5, “</a:t>
            </a:r>
            <a:r>
              <a:rPr lang="en-US" dirty="0" err="1"/>
              <a:t>rladies</a:t>
            </a:r>
            <a:r>
              <a:rPr lang="en-US" dirty="0"/>
              <a:t>”, TRUE) </a:t>
            </a:r>
          </a:p>
          <a:p>
            <a:pPr lvl="1"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For more: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hlinkClick r:id="rId3"/>
              </a:rPr>
              <a:t>https://ironholds.org/projects/rbitrary/#why-do-we-use---for-assignment</a:t>
            </a:r>
            <a:endParaRPr lang="en-US" dirty="0"/>
          </a:p>
          <a:p>
            <a:pPr lvl="1">
              <a:lnSpc>
                <a:spcPct val="160000"/>
              </a:lnSpc>
            </a:pPr>
            <a:r>
              <a:rPr lang="en-US" dirty="0">
                <a:hlinkClick r:id="rId4"/>
              </a:rPr>
              <a:t>https://www.computerworld.com/article/2497143/business-intelligence-beginner-s-guide-to-r-introduction.html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1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43018-4372-D64C-ABE6-0E47DC3A7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82" y="0"/>
            <a:ext cx="8877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8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631</Words>
  <Application>Microsoft Macintosh PowerPoint</Application>
  <PresentationFormat>Widescreen</PresentationFormat>
  <Paragraphs>88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Thanks to our hosts, sponsors and caterers</vt:lpstr>
      <vt:lpstr>The things they don’t teach you at school </vt:lpstr>
      <vt:lpstr>Keyboard shortcuts</vt:lpstr>
      <vt:lpstr>But if you only remember one….</vt:lpstr>
      <vt:lpstr>Quirks </vt:lpstr>
      <vt:lpstr>Functions</vt:lpstr>
      <vt:lpstr>Syntax</vt:lpstr>
      <vt:lpstr>PowerPoint Presentation</vt:lpstr>
      <vt:lpstr>Cool things you absolutely don’t need to know but that’ll definitely make your code more fun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2019-05-31T18:45:16Z</dcterms:created>
  <dcterms:modified xsi:type="dcterms:W3CDTF">2019-06-04T16:22:53Z</dcterms:modified>
</cp:coreProperties>
</file>