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12" y="260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CEDDA9E-2577-4332-B4FD-D1F7E9169A11}" type="datetimeFigureOut">
              <a:rPr lang="en-GB" smtClean="0"/>
              <a:t>28/05/2019</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5EF6016-CCB8-4D26-A143-82CD2F0AAB3F}"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CEDDA9E-2577-4332-B4FD-D1F7E9169A11}" type="datetimeFigureOut">
              <a:rPr lang="en-GB" smtClean="0"/>
              <a:t>28/05/2019</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A5EF6016-CCB8-4D26-A143-82CD2F0AAB3F}"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CEDDA9E-2577-4332-B4FD-D1F7E9169A11}" type="datetimeFigureOut">
              <a:rPr lang="en-GB" smtClean="0"/>
              <a:t>28/05/2019</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A5EF6016-CCB8-4D26-A143-82CD2F0AAB3F}"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CEDDA9E-2577-4332-B4FD-D1F7E9169A11}" type="datetimeFigureOut">
              <a:rPr lang="en-GB" smtClean="0"/>
              <a:t>28/05/2019</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A5EF6016-CCB8-4D26-A143-82CD2F0AAB3F}" type="slidenum">
              <a:rPr lang="en-GB" smtClean="0"/>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CEDDA9E-2577-4332-B4FD-D1F7E9169A11}" type="datetimeFigureOut">
              <a:rPr lang="en-GB" smtClean="0"/>
              <a:t>28/05/2019</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A5EF6016-CCB8-4D26-A143-82CD2F0AAB3F}" type="slidenum">
              <a:rPr lang="en-GB" smtClean="0"/>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CEDDA9E-2577-4332-B4FD-D1F7E9169A11}" type="datetimeFigureOut">
              <a:rPr lang="en-GB" smtClean="0"/>
              <a:t>28/05/2019</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A5EF6016-CCB8-4D26-A143-82CD2F0AAB3F}" type="slidenum">
              <a:rPr lang="en-GB" smtClean="0"/>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CEDDA9E-2577-4332-B4FD-D1F7E9169A11}" type="datetimeFigureOut">
              <a:rPr lang="en-GB" smtClean="0"/>
              <a:t>28/05/2019</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A5EF6016-CCB8-4D26-A143-82CD2F0AAB3F}"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CEDDA9E-2577-4332-B4FD-D1F7E9169A11}" type="datetimeFigureOut">
              <a:rPr lang="en-GB" smtClean="0"/>
              <a:t>28/05/2019</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A5EF6016-CCB8-4D26-A143-82CD2F0AAB3F}" type="slidenum">
              <a:rPr lang="en-GB" smtClean="0"/>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CEDDA9E-2577-4332-B4FD-D1F7E9169A11}" type="datetimeFigureOut">
              <a:rPr lang="en-GB" smtClean="0"/>
              <a:t>28/05/2019</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A5EF6016-CCB8-4D26-A143-82CD2F0AAB3F}"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CEDDA9E-2577-4332-B4FD-D1F7E9169A11}" type="datetimeFigureOut">
              <a:rPr lang="en-GB" smtClean="0"/>
              <a:t>28/05/2019</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A5EF6016-CCB8-4D26-A143-82CD2F0AAB3F}"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CEDDA9E-2577-4332-B4FD-D1F7E9169A11}" type="datetimeFigureOut">
              <a:rPr lang="en-GB" smtClean="0"/>
              <a:t>28/05/2019</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5EF6016-CCB8-4D26-A143-82CD2F0AAB3F}" type="slidenum">
              <a:rPr lang="en-GB" smtClean="0"/>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CEDDA9E-2577-4332-B4FD-D1F7E9169A11}" type="datetimeFigureOut">
              <a:rPr lang="en-GB" smtClean="0"/>
              <a:t>28/05/2019</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5EF6016-CCB8-4D26-A143-82CD2F0AAB3F}"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datacamp.com/courses/free-introduction-to-r" TargetMode="External"/><Relationship Id="rId13" Type="http://schemas.openxmlformats.org/officeDocument/2006/relationships/hyperlink" Target="https://www.rstudio.com/resources/cheatsheets/" TargetMode="External"/><Relationship Id="rId18" Type="http://schemas.openxmlformats.org/officeDocument/2006/relationships/hyperlink" Target="https://twitter.com/hashtag/rstats" TargetMode="External"/><Relationship Id="rId3" Type="http://schemas.openxmlformats.org/officeDocument/2006/relationships/hyperlink" Target="https://r4ds.had.co.nz/" TargetMode="External"/><Relationship Id="rId7" Type="http://schemas.openxmlformats.org/officeDocument/2006/relationships/hyperlink" Target="https://www.coursera.org/learn/r-programming" TargetMode="External"/><Relationship Id="rId12" Type="http://schemas.openxmlformats.org/officeDocument/2006/relationships/hyperlink" Target="http://r-pkgs.had.co.nz/vignettes.html" TargetMode="External"/><Relationship Id="rId17" Type="http://schemas.openxmlformats.org/officeDocument/2006/relationships/hyperlink" Target="https://www.rmanchester.org/" TargetMode="External"/><Relationship Id="rId2" Type="http://schemas.openxmlformats.org/officeDocument/2006/relationships/hyperlink" Target="https://bookdown.org/" TargetMode="External"/><Relationship Id="rId16" Type="http://schemas.openxmlformats.org/officeDocument/2006/relationships/hyperlink" Target="https://www.meetup.com/rladies-manchester/" TargetMode="External"/><Relationship Id="rId20" Type="http://schemas.openxmlformats.org/officeDocument/2006/relationships/hyperlink" Target="https://blog.rstudio.com/" TargetMode="External"/><Relationship Id="rId1" Type="http://schemas.openxmlformats.org/officeDocument/2006/relationships/slideLayout" Target="../slideLayouts/slideLayout2.xml"/><Relationship Id="rId6" Type="http://schemas.openxmlformats.org/officeDocument/2006/relationships/hyperlink" Target="https://online-learning.harvard.edu/course/data-science-r-basics" TargetMode="External"/><Relationship Id="rId11" Type="http://schemas.openxmlformats.org/officeDocument/2006/relationships/hyperlink" Target="https://www.tidyverse.org/" TargetMode="External"/><Relationship Id="rId5" Type="http://schemas.openxmlformats.org/officeDocument/2006/relationships/hyperlink" Target="https://www.ucl.ac.uk/lifelearning/courses/statistical-computing-r-programming-introduction" TargetMode="External"/><Relationship Id="rId15" Type="http://schemas.openxmlformats.org/officeDocument/2006/relationships/hyperlink" Target="https://github.com/rfordatascience/tidytuesday" TargetMode="External"/><Relationship Id="rId10" Type="http://schemas.openxmlformats.org/officeDocument/2006/relationships/hyperlink" Target="https://cran.r-project.org/web/packages/available_packages_by_name.html" TargetMode="External"/><Relationship Id="rId19" Type="http://schemas.openxmlformats.org/officeDocument/2006/relationships/hyperlink" Target="https://www.r-bloggers.com/" TargetMode="External"/><Relationship Id="rId4" Type="http://schemas.openxmlformats.org/officeDocument/2006/relationships/hyperlink" Target="https://bookdown.org/ndphillips/YaRrr/" TargetMode="External"/><Relationship Id="rId9" Type="http://schemas.openxmlformats.org/officeDocument/2006/relationships/hyperlink" Target="https://cran.r-project.org/" TargetMode="External"/><Relationship Id="rId14" Type="http://schemas.openxmlformats.org/officeDocument/2006/relationships/hyperlink" Target="https://swirlstats.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 is for Resources</a:t>
            </a:r>
            <a:endParaRPr lang="en-GB" dirty="0"/>
          </a:p>
        </p:txBody>
      </p:sp>
      <p:sp>
        <p:nvSpPr>
          <p:cNvPr id="3" name="Subtitle 2"/>
          <p:cNvSpPr>
            <a:spLocks noGrp="1"/>
          </p:cNvSpPr>
          <p:nvPr>
            <p:ph type="subTitle" idx="1"/>
          </p:nvPr>
        </p:nvSpPr>
        <p:spPr/>
        <p:txBody>
          <a:bodyPr>
            <a:normAutofit fontScale="92500" lnSpcReduction="20000"/>
          </a:bodyPr>
          <a:lstStyle/>
          <a:p>
            <a:r>
              <a:rPr lang="en-GB" dirty="0" smtClean="0"/>
              <a:t>Rachel Tadd</a:t>
            </a:r>
          </a:p>
          <a:p>
            <a:r>
              <a:rPr lang="en-GB" dirty="0" smtClean="0"/>
              <a:t>R-Ladies MCR</a:t>
            </a:r>
          </a:p>
          <a:p>
            <a:r>
              <a:rPr lang="en-GB" dirty="0" smtClean="0"/>
              <a:t>4</a:t>
            </a:r>
            <a:r>
              <a:rPr lang="en-GB" baseline="30000" dirty="0" smtClean="0"/>
              <a:t>th</a:t>
            </a:r>
            <a:r>
              <a:rPr lang="en-GB" dirty="0" smtClean="0"/>
              <a:t> June 2019</a:t>
            </a:r>
            <a:endParaRPr lang="en-GB" dirty="0"/>
          </a:p>
        </p:txBody>
      </p:sp>
    </p:spTree>
    <p:extLst>
      <p:ext uri="{BB962C8B-B14F-4D97-AF65-F5344CB8AC3E}">
        <p14:creationId xmlns:p14="http://schemas.microsoft.com/office/powerpoint/2010/main" val="1701204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620688"/>
            <a:ext cx="8229600" cy="5505475"/>
          </a:xfrm>
        </p:spPr>
        <p:txBody>
          <a:bodyPr/>
          <a:lstStyle/>
          <a:p>
            <a:pPr marL="0" indent="0">
              <a:buNone/>
            </a:pPr>
            <a:r>
              <a:rPr lang="en-GB" dirty="0" smtClean="0">
                <a:effectLst/>
              </a:rPr>
              <a:t>There are known knowns. These are things we know that we know. There are known unknowns. That is to say, there are things that we know we don't know. But there are also unknown unknowns. There are things we don't know we don't know.</a:t>
            </a:r>
          </a:p>
          <a:p>
            <a:pPr marL="0" indent="0">
              <a:buNone/>
            </a:pPr>
            <a:endParaRPr lang="en-GB" dirty="0" smtClean="0"/>
          </a:p>
          <a:p>
            <a:pPr marL="0" indent="0">
              <a:buNone/>
            </a:pPr>
            <a:r>
              <a:rPr lang="en-GB" dirty="0" smtClean="0"/>
              <a:t>Donald Rumsfeld</a:t>
            </a:r>
            <a:endParaRPr lang="en-GB" dirty="0"/>
          </a:p>
        </p:txBody>
      </p:sp>
    </p:spTree>
    <p:extLst>
      <p:ext uri="{BB962C8B-B14F-4D97-AF65-F5344CB8AC3E}">
        <p14:creationId xmlns:p14="http://schemas.microsoft.com/office/powerpoint/2010/main" val="264600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620688"/>
            <a:ext cx="8229600" cy="5505475"/>
          </a:xfrm>
        </p:spPr>
        <p:txBody>
          <a:bodyPr/>
          <a:lstStyle/>
          <a:p>
            <a:pPr marL="0" indent="0">
              <a:buNone/>
            </a:pPr>
            <a:r>
              <a:rPr lang="en-GB" dirty="0" smtClean="0">
                <a:effectLst/>
              </a:rPr>
              <a:t>So please, oh please, we beg, we pray,</a:t>
            </a:r>
          </a:p>
          <a:p>
            <a:pPr marL="0" indent="0">
              <a:buNone/>
            </a:pPr>
            <a:r>
              <a:rPr lang="en-GB" dirty="0" smtClean="0">
                <a:effectLst/>
              </a:rPr>
              <a:t>Go throw your TV set away,</a:t>
            </a:r>
          </a:p>
          <a:p>
            <a:pPr marL="0" indent="0">
              <a:buNone/>
            </a:pPr>
            <a:r>
              <a:rPr lang="en-GB" dirty="0" smtClean="0">
                <a:effectLst/>
              </a:rPr>
              <a:t>And in its place you can install</a:t>
            </a:r>
          </a:p>
          <a:p>
            <a:pPr marL="0" indent="0">
              <a:buNone/>
            </a:pPr>
            <a:r>
              <a:rPr lang="en-GB" dirty="0" smtClean="0">
                <a:effectLst/>
              </a:rPr>
              <a:t>A lovely bookshelf on the wall.</a:t>
            </a:r>
          </a:p>
          <a:p>
            <a:pPr marL="0" indent="0">
              <a:buNone/>
            </a:pPr>
            <a:r>
              <a:rPr lang="en-GB" dirty="0" smtClean="0">
                <a:effectLst/>
              </a:rPr>
              <a:t>Then fill the shelves with lots of books.</a:t>
            </a:r>
          </a:p>
          <a:p>
            <a:pPr marL="0" indent="0">
              <a:buNone/>
            </a:pPr>
            <a:endParaRPr lang="en-GB" dirty="0"/>
          </a:p>
          <a:p>
            <a:pPr marL="0" indent="0">
              <a:buNone/>
            </a:pPr>
            <a:r>
              <a:rPr lang="en-GB" dirty="0" smtClean="0">
                <a:effectLst/>
              </a:rPr>
              <a:t>Roald Dahl, Charlie and the Chocolate Factory </a:t>
            </a:r>
            <a:endParaRPr lang="en-GB" dirty="0"/>
          </a:p>
        </p:txBody>
      </p:sp>
    </p:spTree>
    <p:extLst>
      <p:ext uri="{BB962C8B-B14F-4D97-AF65-F5344CB8AC3E}">
        <p14:creationId xmlns:p14="http://schemas.microsoft.com/office/powerpoint/2010/main" val="137317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620688"/>
            <a:ext cx="8229600" cy="5505475"/>
          </a:xfrm>
        </p:spPr>
        <p:txBody>
          <a:bodyPr/>
          <a:lstStyle/>
          <a:p>
            <a:pPr marL="0" indent="0">
              <a:buNone/>
            </a:pPr>
            <a:r>
              <a:rPr lang="en-GB" dirty="0" smtClean="0">
                <a:effectLst/>
              </a:rPr>
              <a:t>I have always felt that the true text-book for the pupil is his teacher.</a:t>
            </a:r>
          </a:p>
          <a:p>
            <a:pPr marL="0" indent="0">
              <a:buNone/>
            </a:pPr>
            <a:endParaRPr lang="en-GB" dirty="0"/>
          </a:p>
          <a:p>
            <a:pPr marL="0" indent="0">
              <a:buNone/>
            </a:pPr>
            <a:r>
              <a:rPr lang="en-GB" dirty="0" smtClean="0">
                <a:effectLst/>
              </a:rPr>
              <a:t>Mahatma Gandhi</a:t>
            </a:r>
            <a:endParaRPr lang="en-GB" dirty="0"/>
          </a:p>
        </p:txBody>
      </p:sp>
    </p:spTree>
    <p:extLst>
      <p:ext uri="{BB962C8B-B14F-4D97-AF65-F5344CB8AC3E}">
        <p14:creationId xmlns:p14="http://schemas.microsoft.com/office/powerpoint/2010/main" val="667026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620688"/>
            <a:ext cx="8229600" cy="5505475"/>
          </a:xfrm>
        </p:spPr>
        <p:txBody>
          <a:bodyPr/>
          <a:lstStyle/>
          <a:p>
            <a:pPr marL="0" indent="0">
              <a:buNone/>
            </a:pPr>
            <a:r>
              <a:rPr lang="en-GB" dirty="0" smtClean="0">
                <a:effectLst/>
              </a:rPr>
              <a:t>Girls are complicated. The instruction manual that comes with girls is 800 pages, with chapters 14, 19, 26 and 32 missing, and it's badly translated, hard to figure out.</a:t>
            </a:r>
          </a:p>
          <a:p>
            <a:pPr marL="0" indent="0">
              <a:buNone/>
            </a:pPr>
            <a:endParaRPr lang="en-GB" dirty="0"/>
          </a:p>
          <a:p>
            <a:pPr marL="0" indent="0">
              <a:buNone/>
            </a:pPr>
            <a:r>
              <a:rPr lang="en-GB" dirty="0" smtClean="0">
                <a:effectLst/>
              </a:rPr>
              <a:t>Hugh Laurie</a:t>
            </a:r>
          </a:p>
        </p:txBody>
      </p:sp>
    </p:spTree>
    <p:extLst>
      <p:ext uri="{BB962C8B-B14F-4D97-AF65-F5344CB8AC3E}">
        <p14:creationId xmlns:p14="http://schemas.microsoft.com/office/powerpoint/2010/main" val="249326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620688"/>
            <a:ext cx="8229600" cy="5505475"/>
          </a:xfrm>
        </p:spPr>
        <p:txBody>
          <a:bodyPr/>
          <a:lstStyle/>
          <a:p>
            <a:pPr marL="0" indent="0">
              <a:buNone/>
            </a:pPr>
            <a:r>
              <a:rPr lang="en-GB" dirty="0" smtClean="0">
                <a:effectLst/>
              </a:rPr>
              <a:t>For the things we have to learn before we can do them, we learn by doing them.</a:t>
            </a:r>
          </a:p>
          <a:p>
            <a:pPr marL="0" indent="0">
              <a:buNone/>
            </a:pPr>
            <a:endParaRPr lang="en-GB" dirty="0"/>
          </a:p>
          <a:p>
            <a:pPr marL="0" indent="0">
              <a:buNone/>
            </a:pPr>
            <a:r>
              <a:rPr lang="en-GB" dirty="0" smtClean="0">
                <a:effectLst/>
              </a:rPr>
              <a:t>Aristotle</a:t>
            </a:r>
          </a:p>
        </p:txBody>
      </p:sp>
    </p:spTree>
    <p:extLst>
      <p:ext uri="{BB962C8B-B14F-4D97-AF65-F5344CB8AC3E}">
        <p14:creationId xmlns:p14="http://schemas.microsoft.com/office/powerpoint/2010/main" val="841297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620688"/>
            <a:ext cx="8229600" cy="5505475"/>
          </a:xfrm>
        </p:spPr>
        <p:txBody>
          <a:bodyPr/>
          <a:lstStyle/>
          <a:p>
            <a:pPr marL="0" indent="0">
              <a:buNone/>
            </a:pPr>
            <a:r>
              <a:rPr lang="en-GB" dirty="0" smtClean="0">
                <a:effectLst/>
              </a:rPr>
              <a:t>Surround yourself with people and things that inspire you. Learn everything you can.</a:t>
            </a:r>
          </a:p>
          <a:p>
            <a:pPr marL="0" indent="0">
              <a:buNone/>
            </a:pPr>
            <a:endParaRPr lang="en-GB" dirty="0" smtClean="0">
              <a:effectLst/>
            </a:endParaRPr>
          </a:p>
          <a:p>
            <a:pPr marL="0" indent="0">
              <a:buNone/>
            </a:pPr>
            <a:r>
              <a:rPr lang="en-GB" dirty="0" err="1" smtClean="0">
                <a:effectLst/>
              </a:rPr>
              <a:t>Jameela</a:t>
            </a:r>
            <a:r>
              <a:rPr lang="en-GB" dirty="0" smtClean="0">
                <a:effectLst/>
              </a:rPr>
              <a:t> Jamil</a:t>
            </a:r>
          </a:p>
        </p:txBody>
      </p:sp>
    </p:spTree>
    <p:extLst>
      <p:ext uri="{BB962C8B-B14F-4D97-AF65-F5344CB8AC3E}">
        <p14:creationId xmlns:p14="http://schemas.microsoft.com/office/powerpoint/2010/main" val="2091387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620688"/>
            <a:ext cx="8229600" cy="5505475"/>
          </a:xfrm>
        </p:spPr>
        <p:txBody>
          <a:bodyPr numCol="2">
            <a:noAutofit/>
          </a:bodyPr>
          <a:lstStyle/>
          <a:p>
            <a:pPr marL="0" indent="0">
              <a:buNone/>
            </a:pPr>
            <a:r>
              <a:rPr lang="en-GB" sz="1400" b="1" dirty="0" smtClean="0">
                <a:effectLst/>
              </a:rPr>
              <a:t>Books:</a:t>
            </a:r>
          </a:p>
          <a:p>
            <a:pPr marL="0" indent="0">
              <a:buNone/>
            </a:pPr>
            <a:r>
              <a:rPr lang="en-GB" sz="1400" dirty="0" smtClean="0">
                <a:effectLst/>
                <a:hlinkClick r:id="rId2"/>
              </a:rPr>
              <a:t>https://bookdown.org/</a:t>
            </a:r>
            <a:endParaRPr lang="en-GB" sz="1400" dirty="0" smtClean="0">
              <a:effectLst/>
            </a:endParaRPr>
          </a:p>
          <a:p>
            <a:pPr marL="0" indent="0">
              <a:buNone/>
            </a:pPr>
            <a:r>
              <a:rPr lang="en-GB" sz="1400" dirty="0" smtClean="0"/>
              <a:t>R for Data Science: </a:t>
            </a:r>
            <a:r>
              <a:rPr lang="en-GB" sz="1400" dirty="0" smtClean="0">
                <a:effectLst/>
                <a:hlinkClick r:id="rId3"/>
              </a:rPr>
              <a:t>https://r4ds.had.co.nz/</a:t>
            </a:r>
            <a:endParaRPr lang="en-GB" sz="1400" dirty="0" smtClean="0">
              <a:effectLst/>
            </a:endParaRPr>
          </a:p>
          <a:p>
            <a:pPr marL="0" indent="0">
              <a:buNone/>
            </a:pPr>
            <a:r>
              <a:rPr lang="en-GB" sz="1400" dirty="0" smtClean="0">
                <a:effectLst/>
              </a:rPr>
              <a:t>Pirates Guide to R: </a:t>
            </a:r>
            <a:r>
              <a:rPr lang="en-GB" sz="1400" dirty="0" smtClean="0">
                <a:effectLst/>
                <a:hlinkClick r:id="rId4"/>
              </a:rPr>
              <a:t>https://bookdown.org/ndphillips/YaRrr/</a:t>
            </a:r>
            <a:endParaRPr lang="en-GB" sz="1400" dirty="0" smtClean="0">
              <a:effectLst/>
            </a:endParaRPr>
          </a:p>
          <a:p>
            <a:pPr marL="0" indent="0">
              <a:buNone/>
            </a:pPr>
            <a:endParaRPr lang="en-GB" sz="1100" dirty="0"/>
          </a:p>
          <a:p>
            <a:pPr marL="0" indent="0">
              <a:buNone/>
            </a:pPr>
            <a:r>
              <a:rPr lang="en-GB" sz="1400" b="1" dirty="0" smtClean="0">
                <a:effectLst/>
              </a:rPr>
              <a:t>Online courses:</a:t>
            </a:r>
          </a:p>
          <a:p>
            <a:pPr marL="0" indent="0">
              <a:buNone/>
            </a:pPr>
            <a:r>
              <a:rPr lang="en-GB" sz="1400" dirty="0" smtClean="0">
                <a:effectLst/>
                <a:hlinkClick r:id="rId5"/>
              </a:rPr>
              <a:t>https://www.ucl.ac.uk/lifelearning/courses/statistical-computing-r-programming-introduction</a:t>
            </a:r>
            <a:endParaRPr lang="en-GB" sz="1400" dirty="0" smtClean="0">
              <a:effectLst/>
            </a:endParaRPr>
          </a:p>
          <a:p>
            <a:pPr marL="0" indent="0">
              <a:buNone/>
            </a:pPr>
            <a:r>
              <a:rPr lang="en-GB" sz="1400" dirty="0" smtClean="0">
                <a:effectLst/>
                <a:hlinkClick r:id="rId6"/>
              </a:rPr>
              <a:t>https://online-learning.harvard.edu/course/data-science-r-basics</a:t>
            </a:r>
            <a:endParaRPr lang="en-GB" sz="1400" dirty="0" smtClean="0">
              <a:effectLst/>
            </a:endParaRPr>
          </a:p>
          <a:p>
            <a:pPr marL="0" indent="0">
              <a:buNone/>
            </a:pPr>
            <a:r>
              <a:rPr lang="en-GB" sz="1400" dirty="0" smtClean="0">
                <a:effectLst/>
                <a:hlinkClick r:id="rId7"/>
              </a:rPr>
              <a:t>https://www.coursera.org/learn/r-programming</a:t>
            </a:r>
            <a:endParaRPr lang="en-GB" sz="1400" dirty="0" smtClean="0">
              <a:effectLst/>
            </a:endParaRPr>
          </a:p>
          <a:p>
            <a:pPr marL="0" indent="0">
              <a:buNone/>
            </a:pPr>
            <a:r>
              <a:rPr lang="en-GB" sz="1400" dirty="0" smtClean="0">
                <a:effectLst/>
                <a:hlinkClick r:id="rId8"/>
              </a:rPr>
              <a:t>https://www.datacamp.com/courses/free-introduction-to-r</a:t>
            </a:r>
            <a:endParaRPr lang="en-GB" sz="1400" dirty="0" smtClean="0">
              <a:effectLst/>
            </a:endParaRPr>
          </a:p>
          <a:p>
            <a:pPr marL="0" indent="0">
              <a:buNone/>
            </a:pPr>
            <a:endParaRPr lang="en-GB" sz="1100" dirty="0"/>
          </a:p>
          <a:p>
            <a:pPr marL="0" indent="0">
              <a:buNone/>
            </a:pPr>
            <a:r>
              <a:rPr lang="en-GB" sz="1400" b="1" dirty="0" smtClean="0"/>
              <a:t>Reference materials:</a:t>
            </a:r>
          </a:p>
          <a:p>
            <a:pPr marL="0" indent="0">
              <a:buNone/>
            </a:pPr>
            <a:r>
              <a:rPr lang="en-GB" sz="1400" dirty="0" smtClean="0">
                <a:effectLst/>
              </a:rPr>
              <a:t>CRAN: </a:t>
            </a:r>
            <a:r>
              <a:rPr lang="en-GB" sz="1400" dirty="0" smtClean="0">
                <a:effectLst/>
                <a:hlinkClick r:id="rId9"/>
              </a:rPr>
              <a:t>https://cran.r-project.org/</a:t>
            </a:r>
            <a:endParaRPr lang="en-GB" sz="1400" dirty="0" smtClean="0">
              <a:effectLst/>
            </a:endParaRPr>
          </a:p>
          <a:p>
            <a:pPr marL="0" indent="0">
              <a:buNone/>
            </a:pPr>
            <a:r>
              <a:rPr lang="en-GB" sz="1400" dirty="0" smtClean="0"/>
              <a:t>CRAN package information: </a:t>
            </a:r>
            <a:r>
              <a:rPr lang="en-GB" sz="1400" dirty="0" smtClean="0">
                <a:hlinkClick r:id="rId10"/>
              </a:rPr>
              <a:t>https://cran.r-project.org/web/packages/available_packages_by_name.html</a:t>
            </a:r>
            <a:endParaRPr lang="en-GB" sz="1400" dirty="0" smtClean="0"/>
          </a:p>
          <a:p>
            <a:pPr marL="0" indent="0">
              <a:buNone/>
            </a:pPr>
            <a:r>
              <a:rPr lang="en-GB" sz="1400" dirty="0" err="1" smtClean="0"/>
              <a:t>Tidyverse</a:t>
            </a:r>
            <a:r>
              <a:rPr lang="en-GB" sz="1400" dirty="0" smtClean="0"/>
              <a:t>: </a:t>
            </a:r>
            <a:r>
              <a:rPr lang="en-GB" sz="1400" dirty="0" smtClean="0">
                <a:hlinkClick r:id="rId11"/>
              </a:rPr>
              <a:t>https://www.tidyverse.org/</a:t>
            </a:r>
            <a:endParaRPr lang="en-GB" sz="1400" dirty="0" smtClean="0"/>
          </a:p>
          <a:p>
            <a:pPr marL="0" indent="0">
              <a:buNone/>
            </a:pPr>
            <a:r>
              <a:rPr lang="en-GB" sz="1400" dirty="0" smtClean="0">
                <a:effectLst/>
              </a:rPr>
              <a:t>Vignettes: </a:t>
            </a:r>
            <a:r>
              <a:rPr lang="en-GB" sz="1400" dirty="0">
                <a:hlinkClick r:id="rId12"/>
              </a:rPr>
              <a:t>http://</a:t>
            </a:r>
            <a:r>
              <a:rPr lang="en-GB" sz="1400" dirty="0" smtClean="0">
                <a:hlinkClick r:id="rId12"/>
              </a:rPr>
              <a:t>r-pkgs.had.co.nz/vignettes.html</a:t>
            </a:r>
            <a:endParaRPr lang="en-GB" sz="1400" dirty="0" smtClean="0"/>
          </a:p>
          <a:p>
            <a:pPr marL="0" indent="0">
              <a:buNone/>
            </a:pPr>
            <a:r>
              <a:rPr lang="en-GB" sz="1400" dirty="0" smtClean="0">
                <a:effectLst/>
              </a:rPr>
              <a:t>Cheat sheets: </a:t>
            </a:r>
            <a:r>
              <a:rPr lang="en-GB" sz="1400" dirty="0">
                <a:hlinkClick r:id="rId13"/>
              </a:rPr>
              <a:t>https://www.rstudio.com/resources/cheatsheets</a:t>
            </a:r>
            <a:r>
              <a:rPr lang="en-GB" sz="1400" dirty="0" smtClean="0">
                <a:hlinkClick r:id="rId13"/>
              </a:rPr>
              <a:t>/</a:t>
            </a:r>
            <a:endParaRPr lang="en-GB" sz="1400" dirty="0" smtClean="0"/>
          </a:p>
          <a:p>
            <a:pPr marL="0" indent="0">
              <a:buNone/>
            </a:pPr>
            <a:endParaRPr lang="en-GB" sz="1100" dirty="0">
              <a:effectLst/>
            </a:endParaRPr>
          </a:p>
          <a:p>
            <a:pPr marL="0" indent="0">
              <a:buNone/>
            </a:pPr>
            <a:r>
              <a:rPr lang="en-GB" sz="1400" b="1" dirty="0" smtClean="0"/>
              <a:t>Learning by doing:</a:t>
            </a:r>
          </a:p>
          <a:p>
            <a:pPr marL="0" indent="0">
              <a:buNone/>
            </a:pPr>
            <a:r>
              <a:rPr lang="en-GB" sz="1400" dirty="0" smtClean="0">
                <a:effectLst/>
              </a:rPr>
              <a:t>Swirl: </a:t>
            </a:r>
            <a:r>
              <a:rPr lang="en-GB" sz="1400" dirty="0" smtClean="0">
                <a:effectLst/>
                <a:hlinkClick r:id="rId14"/>
              </a:rPr>
              <a:t>https://swirlstats.com/</a:t>
            </a:r>
            <a:r>
              <a:rPr lang="en-GB" sz="1400" dirty="0" smtClean="0">
                <a:effectLst/>
              </a:rPr>
              <a:t> </a:t>
            </a:r>
          </a:p>
          <a:p>
            <a:pPr marL="0" indent="0">
              <a:buNone/>
            </a:pPr>
            <a:r>
              <a:rPr lang="en-GB" sz="1400" dirty="0" smtClean="0">
                <a:effectLst/>
              </a:rPr>
              <a:t>Tidy Tuesday: </a:t>
            </a:r>
            <a:r>
              <a:rPr lang="en-GB" sz="1400" dirty="0" smtClean="0">
                <a:effectLst/>
                <a:hlinkClick r:id="rId15"/>
              </a:rPr>
              <a:t>https://github.com/rfordatascience/tidytuesday</a:t>
            </a:r>
            <a:endParaRPr lang="en-GB" sz="1400" dirty="0" smtClean="0">
              <a:effectLst/>
            </a:endParaRPr>
          </a:p>
          <a:p>
            <a:pPr marL="0" indent="0">
              <a:buNone/>
            </a:pPr>
            <a:endParaRPr lang="en-GB" sz="1100" dirty="0"/>
          </a:p>
          <a:p>
            <a:pPr marL="0" indent="0">
              <a:buNone/>
            </a:pPr>
            <a:r>
              <a:rPr lang="en-GB" sz="1400" b="1" dirty="0" smtClean="0">
                <a:effectLst/>
              </a:rPr>
              <a:t>Learning from others:</a:t>
            </a:r>
          </a:p>
          <a:p>
            <a:pPr marL="0" indent="0">
              <a:buNone/>
            </a:pPr>
            <a:r>
              <a:rPr lang="en-GB" sz="1400" dirty="0" smtClean="0">
                <a:effectLst/>
              </a:rPr>
              <a:t>R-Ladies MCR: </a:t>
            </a:r>
            <a:r>
              <a:rPr lang="en-GB" sz="1400" dirty="0" smtClean="0">
                <a:effectLst/>
                <a:hlinkClick r:id="rId16"/>
              </a:rPr>
              <a:t>https://www.meetup.com/rladies-manchester/</a:t>
            </a:r>
            <a:endParaRPr lang="en-GB" sz="1400" dirty="0" smtClean="0">
              <a:effectLst/>
            </a:endParaRPr>
          </a:p>
          <a:p>
            <a:pPr marL="0" indent="0">
              <a:buNone/>
            </a:pPr>
            <a:r>
              <a:rPr lang="en-GB" sz="1400" dirty="0" smtClean="0"/>
              <a:t>R Manchester: </a:t>
            </a:r>
            <a:r>
              <a:rPr lang="en-GB" sz="1400" dirty="0" smtClean="0">
                <a:hlinkClick r:id="rId17"/>
              </a:rPr>
              <a:t>https://www.rmanchester.org/</a:t>
            </a:r>
            <a:endParaRPr lang="en-GB" sz="1400" dirty="0" smtClean="0"/>
          </a:p>
          <a:p>
            <a:pPr marL="0" indent="0">
              <a:buNone/>
            </a:pPr>
            <a:r>
              <a:rPr lang="en-GB" sz="1400" dirty="0" smtClean="0">
                <a:effectLst/>
              </a:rPr>
              <a:t>Twitter: </a:t>
            </a:r>
            <a:r>
              <a:rPr lang="en-GB" sz="1400" dirty="0" smtClean="0">
                <a:effectLst/>
                <a:hlinkClick r:id="rId18"/>
              </a:rPr>
              <a:t>https://twitter.com/hashtag/rstats</a:t>
            </a:r>
            <a:endParaRPr lang="en-GB" sz="1400" dirty="0" smtClean="0">
              <a:effectLst/>
            </a:endParaRPr>
          </a:p>
          <a:p>
            <a:pPr marL="0" indent="0">
              <a:buNone/>
            </a:pPr>
            <a:r>
              <a:rPr lang="en-GB" sz="1400" dirty="0"/>
              <a:t>R bloggers: </a:t>
            </a:r>
            <a:r>
              <a:rPr lang="en-GB" sz="1400" dirty="0">
                <a:hlinkClick r:id="rId19"/>
              </a:rPr>
              <a:t>https://</a:t>
            </a:r>
            <a:r>
              <a:rPr lang="en-GB" sz="1400" dirty="0" smtClean="0">
                <a:hlinkClick r:id="rId19"/>
              </a:rPr>
              <a:t>www.r-bloggers.com/</a:t>
            </a:r>
            <a:endParaRPr lang="en-GB" sz="1400" dirty="0" smtClean="0"/>
          </a:p>
          <a:p>
            <a:pPr marL="0" indent="0">
              <a:buNone/>
            </a:pPr>
            <a:r>
              <a:rPr lang="en-GB" sz="1400" dirty="0" err="1" smtClean="0"/>
              <a:t>RStudio</a:t>
            </a:r>
            <a:r>
              <a:rPr lang="en-GB" sz="1400" dirty="0" smtClean="0"/>
              <a:t> </a:t>
            </a:r>
            <a:r>
              <a:rPr lang="en-GB" sz="1400" dirty="0"/>
              <a:t>blog: </a:t>
            </a:r>
            <a:r>
              <a:rPr lang="en-GB" sz="1400" dirty="0">
                <a:hlinkClick r:id="rId20"/>
              </a:rPr>
              <a:t>https://blog.rstudio.com</a:t>
            </a:r>
            <a:r>
              <a:rPr lang="en-GB" sz="1400" dirty="0" smtClean="0">
                <a:hlinkClick r:id="rId20"/>
              </a:rPr>
              <a:t>/</a:t>
            </a:r>
            <a:endParaRPr lang="en-GB" sz="1400" dirty="0" smtClean="0"/>
          </a:p>
        </p:txBody>
      </p:sp>
    </p:spTree>
    <p:extLst>
      <p:ext uri="{BB962C8B-B14F-4D97-AF65-F5344CB8AC3E}">
        <p14:creationId xmlns:p14="http://schemas.microsoft.com/office/powerpoint/2010/main" val="2853681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Questions or </a:t>
            </a:r>
            <a:r>
              <a:rPr lang="en-GB" dirty="0" smtClean="0"/>
              <a:t>any </a:t>
            </a:r>
            <a:r>
              <a:rPr lang="en-GB" dirty="0" smtClean="0"/>
              <a:t>other good resources?</a:t>
            </a:r>
            <a:endParaRPr lang="en-GB" dirty="0"/>
          </a:p>
        </p:txBody>
      </p:sp>
    </p:spTree>
    <p:extLst>
      <p:ext uri="{BB962C8B-B14F-4D97-AF65-F5344CB8AC3E}">
        <p14:creationId xmlns:p14="http://schemas.microsoft.com/office/powerpoint/2010/main" val="3756744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137</TotalTime>
  <Words>339</Words>
  <Application>Microsoft Office PowerPoint</Application>
  <PresentationFormat>On-screen Show (4:3)</PresentationFormat>
  <Paragraphs>55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R is for 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or any other good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is for Resources</dc:title>
  <dc:creator>Rachel</dc:creator>
  <cp:lastModifiedBy>Rachel</cp:lastModifiedBy>
  <cp:revision>10</cp:revision>
  <dcterms:created xsi:type="dcterms:W3CDTF">2019-05-28T06:46:58Z</dcterms:created>
  <dcterms:modified xsi:type="dcterms:W3CDTF">2019-05-28T15:44:02Z</dcterms:modified>
</cp:coreProperties>
</file>