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0" r:id="rId2"/>
  </p:sldMasterIdLst>
  <p:notesMasterIdLst>
    <p:notesMasterId r:id="rId22"/>
  </p:notesMasterIdLst>
  <p:sldIdLst>
    <p:sldId id="256" r:id="rId3"/>
    <p:sldId id="284" r:id="rId4"/>
    <p:sldId id="332" r:id="rId5"/>
    <p:sldId id="277" r:id="rId6"/>
    <p:sldId id="278" r:id="rId7"/>
    <p:sldId id="335" r:id="rId8"/>
    <p:sldId id="336" r:id="rId9"/>
    <p:sldId id="337" r:id="rId10"/>
    <p:sldId id="258" r:id="rId11"/>
    <p:sldId id="346" r:id="rId12"/>
    <p:sldId id="347" r:id="rId13"/>
    <p:sldId id="348" r:id="rId14"/>
    <p:sldId id="349" r:id="rId15"/>
    <p:sldId id="366" r:id="rId16"/>
    <p:sldId id="363" r:id="rId17"/>
    <p:sldId id="367" r:id="rId18"/>
    <p:sldId id="334" r:id="rId19"/>
    <p:sldId id="283" r:id="rId20"/>
    <p:sldId id="333" r:id="rId2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5146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BEE221E-632F-463C-9C5D-B3260853C373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5451E7-15A1-450B-BBEE-E0749FA83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51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rl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83306">
              <a:defRPr/>
            </a:pPr>
            <a:fld id="{F4F27C69-E09D-44C6-8B54-3EE6C890993A}" type="slidenum">
              <a:rPr lang="en-GB">
                <a:solidFill>
                  <a:prstClr val="black"/>
                </a:solidFill>
                <a:latin typeface="Calibri" panose="020F0502020204030204"/>
              </a:rPr>
              <a:pPr defTabSz="483306">
                <a:defRPr/>
              </a:pPr>
              <a:t>1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0271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 lines</a:t>
            </a:r>
          </a:p>
          <a:p>
            <a:endParaRPr lang="en-GB" dirty="0"/>
          </a:p>
          <a:p>
            <a:r>
              <a:rPr lang="en-GB" dirty="0"/>
              <a:t>Simple – but it tells us our layout works.</a:t>
            </a:r>
          </a:p>
          <a:p>
            <a:endParaRPr lang="en-GB" dirty="0"/>
          </a:p>
          <a:p>
            <a:r>
              <a:rPr lang="en-GB" dirty="0"/>
              <a:t>Wanted to show you how simple, so that the basic structure makes sense to you if you want to read through someone else’s app code</a:t>
            </a:r>
          </a:p>
          <a:p>
            <a:endParaRPr lang="en-GB" dirty="0"/>
          </a:p>
          <a:p>
            <a:r>
              <a:rPr lang="en-GB" dirty="0"/>
              <a:t>Step through – notice there’s nothing in the server function, because we’re not asking the app to calculate anything yet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451E7-15A1-450B-BBEE-E0749FA83E5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94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451E7-15A1-450B-BBEE-E0749FA83E5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04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451E7-15A1-450B-BBEE-E0749FA83E5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45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Still less than 50 lines of code, for a functioning, useful app.</a:t>
            </a:r>
          </a:p>
          <a:p>
            <a:endParaRPr lang="en-GB" dirty="0"/>
          </a:p>
          <a:p>
            <a:r>
              <a:rPr lang="en-GB" dirty="0"/>
              <a:t>Hope as well as giving you some useful code, I’ve given you enough explanation for you to be able to adapt any of your R scripts to Shiny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451E7-15A1-450B-BBEE-E0749FA83E5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75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here’s some simple design principles applied to the app we built earlier in this presentation.</a:t>
            </a:r>
          </a:p>
          <a:p>
            <a:endParaRPr lang="en-GB" dirty="0"/>
          </a:p>
          <a:p>
            <a:r>
              <a:rPr lang="en-GB" dirty="0"/>
              <a:t>It wasn’t a lot of extra work, I edited maybe</a:t>
            </a:r>
            <a:r>
              <a:rPr lang="en-GB" baseline="0" dirty="0"/>
              <a:t> 3-4 lines of code.</a:t>
            </a:r>
          </a:p>
          <a:p>
            <a:r>
              <a:rPr lang="en-GB" baseline="0" dirty="0"/>
              <a:t>The value comes from paying attention, not from putting in hours of extra work.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Event Name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12/02/2007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Name: HMRC v1.8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29DD465-50C8-4A72-B443-63F641AD81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9175" y="781050"/>
            <a:ext cx="5213350" cy="39100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nice thing about the app we’ve built, is that it will work for any dataset, as long as the data has both categorical and numeric data in it.</a:t>
            </a:r>
          </a:p>
          <a:p>
            <a:r>
              <a:rPr lang="en-GB" dirty="0"/>
              <a:t>You could easily swap ‘diamonds’ for your own data, that you’ve read in as a csv file, or you’ve created in R and quickly be able to explore your data.</a:t>
            </a:r>
          </a:p>
          <a:p>
            <a:endParaRPr lang="en-GB" dirty="0"/>
          </a:p>
          <a:p>
            <a:r>
              <a:rPr lang="en-GB" dirty="0"/>
              <a:t>And when I say quickly, I mean quickly… let’s see how fast we can go from a completely blank R file to exploring one of these datasets…</a:t>
            </a:r>
          </a:p>
          <a:p>
            <a:r>
              <a:rPr lang="en-GB" dirty="0"/>
              <a:t>(my personal best is 15 seconds!)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Event Name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12/02/2007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Name: HMRC v1.8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29DD465-50C8-4A72-B443-63F641AD81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75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451E7-15A1-450B-BBEE-E0749FA83E5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5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Pros and cons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83306">
              <a:defRPr/>
            </a:pPr>
            <a:fld id="{F4F27C69-E09D-44C6-8B54-3EE6C890993A}" type="slidenum">
              <a:rPr lang="en-GB">
                <a:solidFill>
                  <a:prstClr val="black"/>
                </a:solidFill>
                <a:latin typeface="Calibri" panose="020F0502020204030204"/>
              </a:rPr>
              <a:pPr defTabSz="483306">
                <a:defRPr/>
              </a:pPr>
              <a:t>18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51625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Rmarkdown</a:t>
            </a:r>
            <a:r>
              <a:rPr lang="en-GB" dirty="0"/>
              <a:t> + Widgets are a great option if you really have to avoid using a server.</a:t>
            </a:r>
          </a:p>
          <a:p>
            <a:endParaRPr lang="en-GB" dirty="0"/>
          </a:p>
          <a:p>
            <a:r>
              <a:rPr lang="en-GB" dirty="0"/>
              <a:t>Widgets translate R into </a:t>
            </a:r>
            <a:r>
              <a:rPr lang="en-GB" dirty="0" err="1"/>
              <a:t>Javascript</a:t>
            </a:r>
            <a:endParaRPr lang="en-GB" dirty="0"/>
          </a:p>
          <a:p>
            <a:endParaRPr lang="en-GB" dirty="0"/>
          </a:p>
          <a:p>
            <a:r>
              <a:rPr lang="en-GB" dirty="0"/>
              <a:t>Why bother with Shiny?</a:t>
            </a:r>
          </a:p>
          <a:p>
            <a:pPr marL="181240" indent="-181240" defTabSz="966612">
              <a:buFontTx/>
              <a:buChar char="-"/>
              <a:defRPr/>
            </a:pPr>
            <a:r>
              <a:rPr lang="en-GB" dirty="0"/>
              <a:t>If there isn’t a suitable </a:t>
            </a:r>
            <a:r>
              <a:rPr lang="en-GB" dirty="0" err="1"/>
              <a:t>htmlwidget</a:t>
            </a:r>
            <a:endParaRPr lang="en-GB" dirty="0"/>
          </a:p>
          <a:p>
            <a:pPr marL="181240" indent="-181240">
              <a:buFontTx/>
              <a:buChar char="-"/>
            </a:pPr>
            <a:r>
              <a:rPr lang="en-GB" dirty="0"/>
              <a:t>Complicated processing task</a:t>
            </a:r>
          </a:p>
          <a:p>
            <a:pPr marL="181240" indent="-181240">
              <a:buFontTx/>
              <a:buChar char="-"/>
            </a:pPr>
            <a:r>
              <a:rPr lang="en-GB" dirty="0"/>
              <a:t>Your outputs need you to aggregate or otherwise perform calculations on your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83306">
              <a:defRPr/>
            </a:pPr>
            <a:fld id="{F4F27C69-E09D-44C6-8B54-3EE6C890993A}" type="slidenum">
              <a:rPr lang="en-GB">
                <a:solidFill>
                  <a:prstClr val="black"/>
                </a:solidFill>
                <a:latin typeface="Calibri" panose="020F0502020204030204"/>
              </a:rPr>
              <a:pPr defTabSz="483306">
                <a:defRPr/>
              </a:pPr>
              <a:t>19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10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r>
              <a:rPr lang="en-GB" dirty="0"/>
              <a:t>WHY DASHBOARDS ARE GREAT</a:t>
            </a:r>
          </a:p>
          <a:p>
            <a:pPr marL="181240" indent="-181240">
              <a:buFontTx/>
              <a:buChar char="-"/>
            </a:pPr>
            <a:r>
              <a:rPr lang="en-GB" dirty="0"/>
              <a:t>They provide an overview of all the necessary information to drive user to take action – </a:t>
            </a:r>
            <a:r>
              <a:rPr lang="en-GB" dirty="0" err="1"/>
              <a:t>eg</a:t>
            </a:r>
            <a:r>
              <a:rPr lang="en-GB" dirty="0"/>
              <a:t> FITBIT</a:t>
            </a:r>
          </a:p>
          <a:p>
            <a:pPr marL="181240" indent="-181240">
              <a:buFontTx/>
              <a:buChar char="-"/>
            </a:pPr>
            <a:endParaRPr lang="en-GB" dirty="0"/>
          </a:p>
          <a:p>
            <a:pPr marL="181240" indent="-181240">
              <a:buFontTx/>
              <a:buChar char="-"/>
            </a:pPr>
            <a:r>
              <a:rPr lang="en-GB" dirty="0"/>
              <a:t>Let’s your (non-technical) user explore what’s important to them</a:t>
            </a:r>
          </a:p>
          <a:p>
            <a:pPr marL="181240" indent="-181240">
              <a:buFontTx/>
              <a:buChar char="-"/>
            </a:pPr>
            <a:endParaRPr lang="en-GB" dirty="0"/>
          </a:p>
          <a:p>
            <a:pPr marL="181240" indent="-181240">
              <a:buFontTx/>
              <a:buChar char="-"/>
            </a:pPr>
            <a:r>
              <a:rPr lang="en-GB" dirty="0"/>
              <a:t>Save yourself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83306">
              <a:defRPr/>
            </a:pPr>
            <a:fld id="{F4F27C69-E09D-44C6-8B54-3EE6C890993A}" type="slidenum">
              <a:rPr lang="en-GB">
                <a:solidFill>
                  <a:prstClr val="black"/>
                </a:solidFill>
                <a:latin typeface="Calibri" panose="020F0502020204030204"/>
              </a:rPr>
              <a:pPr defTabSz="483306">
                <a:defRPr/>
              </a:pPr>
              <a:t>2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353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9175" y="781050"/>
            <a:ext cx="5213350" cy="39100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sz="1300" dirty="0">
                <a:latin typeface="Arial"/>
                <a:ea typeface="Geneva"/>
                <a:cs typeface="Arial"/>
              </a:rPr>
              <a:t>In the past you’d have had to use proprietary software or learn </a:t>
            </a:r>
            <a:r>
              <a:rPr lang="en-US" sz="1300" dirty="0" err="1">
                <a:latin typeface="Arial"/>
                <a:ea typeface="Geneva"/>
                <a:cs typeface="Arial"/>
              </a:rPr>
              <a:t>javascript</a:t>
            </a:r>
            <a:r>
              <a:rPr lang="en-US" sz="1300" dirty="0">
                <a:latin typeface="Arial"/>
                <a:ea typeface="Geneva"/>
                <a:cs typeface="Arial"/>
              </a:rPr>
              <a:t> to build a web app</a:t>
            </a:r>
            <a:endParaRPr lang="en-US" sz="1100" dirty="0">
              <a:latin typeface="Arial"/>
              <a:ea typeface="Geneva"/>
              <a:cs typeface="Arial"/>
            </a:endParaRPr>
          </a:p>
          <a:p>
            <a:pPr defTabSz="96661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sz="1100" dirty="0">
              <a:latin typeface="Arial"/>
              <a:ea typeface="Geneva"/>
              <a:cs typeface="Arial"/>
            </a:endParaRPr>
          </a:p>
          <a:p>
            <a:pPr defTabSz="96661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sz="1100" dirty="0">
                <a:latin typeface="Arial"/>
                <a:ea typeface="Geneva"/>
                <a:cs typeface="Arial"/>
              </a:rPr>
              <a:t>But R and associated tools have changed all that</a:t>
            </a:r>
          </a:p>
          <a:p>
            <a:pPr defTabSz="96661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sz="1100" dirty="0">
              <a:solidFill>
                <a:srgbClr val="000000"/>
              </a:solidFill>
              <a:latin typeface="Arial"/>
              <a:ea typeface="Geneva" charset="0"/>
              <a:cs typeface="Arial"/>
            </a:endParaRPr>
          </a:p>
          <a:p>
            <a:pPr defTabSz="96661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ea typeface="Geneva" charset="0"/>
                <a:cs typeface="Arial"/>
              </a:rPr>
              <a:t>(Book covers generated with </a:t>
            </a:r>
            <a:r>
              <a:rPr lang="en-GB" sz="1000" dirty="0">
                <a:hlinkClick r:id="rId3"/>
              </a:rPr>
              <a:t>https://dev.to/rly</a:t>
            </a:r>
            <a:r>
              <a:rPr lang="en-GB" sz="1000" dirty="0"/>
              <a:t> )</a:t>
            </a:r>
            <a:endParaRPr lang="en-US" sz="1000" dirty="0">
              <a:solidFill>
                <a:srgbClr val="000000"/>
              </a:solidFill>
              <a:latin typeface="Arial" charset="0"/>
              <a:ea typeface="Geneva" charset="0"/>
              <a:cs typeface="Arial" charset="0"/>
            </a:endParaRPr>
          </a:p>
          <a:p>
            <a:pPr defTabSz="96661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sz="1100" dirty="0">
              <a:solidFill>
                <a:srgbClr val="000000"/>
              </a:solidFill>
              <a:latin typeface="Arial" charset="0"/>
              <a:ea typeface="Geneva" charset="0"/>
              <a:cs typeface="Arial" charset="0"/>
            </a:endParaRP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Event Name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12/02/2007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Name: HMRC v1.8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29DD465-50C8-4A72-B443-63F641AD81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1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order to understand what Shiny is, it’s helpful to know a little about how the web works.</a:t>
            </a:r>
          </a:p>
          <a:p>
            <a:endParaRPr lang="en-GB" dirty="0"/>
          </a:p>
          <a:p>
            <a:r>
              <a:rPr lang="en-GB" dirty="0"/>
              <a:t>Ingredients</a:t>
            </a:r>
          </a:p>
          <a:p>
            <a:endParaRPr lang="en-GB" dirty="0"/>
          </a:p>
          <a:p>
            <a:r>
              <a:rPr lang="en-GB" dirty="0"/>
              <a:t>JavaScript – interactivity, calculations, data processed</a:t>
            </a:r>
          </a:p>
          <a:p>
            <a:endParaRPr lang="en-GB" dirty="0"/>
          </a:p>
          <a:p>
            <a:r>
              <a:rPr lang="en-GB" dirty="0"/>
              <a:t>R tools like Shiny and Markdown help you avoid the learning curve of these three languages</a:t>
            </a:r>
          </a:p>
          <a:p>
            <a:endParaRPr lang="en-GB" dirty="0"/>
          </a:p>
          <a:p>
            <a:r>
              <a:rPr lang="en-GB" dirty="0"/>
              <a:t>What’s not there? R. Browsers don’t understand how to process 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83306">
              <a:defRPr/>
            </a:pPr>
            <a:fld id="{F4F27C69-E09D-44C6-8B54-3EE6C890993A}" type="slidenum">
              <a:rPr lang="en-GB">
                <a:solidFill>
                  <a:prstClr val="black"/>
                </a:solidFill>
                <a:latin typeface="Calibri" panose="020F0502020204030204"/>
              </a:rPr>
              <a:pPr defTabSz="483306">
                <a:defRPr/>
              </a:pPr>
              <a:t>4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7176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Interactive webpages depend on </a:t>
            </a:r>
            <a:r>
              <a:rPr lang="en-GB" dirty="0" err="1"/>
              <a:t>Javascript</a:t>
            </a:r>
            <a:r>
              <a:rPr lang="en-GB" dirty="0"/>
              <a:t> to process inputs and return outputs.</a:t>
            </a:r>
          </a:p>
          <a:p>
            <a:endParaRPr lang="en-GB" dirty="0"/>
          </a:p>
          <a:p>
            <a:r>
              <a:rPr lang="en-GB" dirty="0"/>
              <a:t>What if you want to write the code for that processing in R? Browsers don’t understand R. </a:t>
            </a:r>
          </a:p>
          <a:p>
            <a:r>
              <a:rPr lang="en-GB" dirty="0"/>
              <a:t>You need to send those inputs to somewhere that’s running an R session. It will process the R code and send outputs back.</a:t>
            </a:r>
          </a:p>
          <a:p>
            <a:endParaRPr lang="en-GB" dirty="0"/>
          </a:p>
          <a:p>
            <a:r>
              <a:rPr lang="en-GB" dirty="0"/>
              <a:t>Might seem technical, but important to remember these two concepts – UI is everything the user sees and interacts with (input boxes). Server is where the R processing is carried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83306">
              <a:defRPr/>
            </a:pPr>
            <a:fld id="{F4F27C69-E09D-44C6-8B54-3EE6C890993A}" type="slidenum">
              <a:rPr lang="en-GB">
                <a:solidFill>
                  <a:prstClr val="black"/>
                </a:solidFill>
                <a:latin typeface="Calibri" panose="020F0502020204030204"/>
              </a:rPr>
              <a:pPr defTabSz="483306">
                <a:defRPr/>
              </a:pPr>
              <a:t>5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155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 design process:</a:t>
            </a:r>
          </a:p>
          <a:p>
            <a:endParaRPr lang="en-GB" dirty="0"/>
          </a:p>
          <a:p>
            <a:pPr marL="241653" indent="-241653">
              <a:buAutoNum type="arabicPeriod"/>
            </a:pPr>
            <a:r>
              <a:rPr lang="en-GB" dirty="0"/>
              <a:t>Get R code that works</a:t>
            </a:r>
          </a:p>
          <a:p>
            <a:pPr marL="241653" indent="-241653">
              <a:buAutoNum type="arabicPeriod"/>
            </a:pPr>
            <a:r>
              <a:rPr lang="en-GB" dirty="0"/>
              <a:t>Simultaneously, design layout</a:t>
            </a:r>
          </a:p>
          <a:p>
            <a:pPr marL="241653" indent="-241653">
              <a:buAutoNum type="arabicPeriod"/>
            </a:pPr>
            <a:r>
              <a:rPr lang="en-GB" dirty="0"/>
              <a:t>Shiny template to create the layout – make sure it works and things are in the right place</a:t>
            </a:r>
          </a:p>
          <a:p>
            <a:pPr marL="241653" indent="-241653">
              <a:buAutoNum type="arabicPeriod"/>
            </a:pPr>
            <a:r>
              <a:rPr lang="en-GB" dirty="0"/>
              <a:t>Slot your R code into the right part of the Shiny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451E7-15A1-450B-BBEE-E0749FA83E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6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We’ll be building an app to help you explore a dataset.</a:t>
            </a:r>
          </a:p>
          <a:p>
            <a:endParaRPr lang="en-GB" dirty="0"/>
          </a:p>
          <a:p>
            <a:r>
              <a:rPr lang="en-GB" dirty="0"/>
              <a:t>We’ll be using the diamonds dataset that comes with the ggplot2 package</a:t>
            </a:r>
          </a:p>
          <a:p>
            <a:endParaRPr lang="en-GB" dirty="0"/>
          </a:p>
          <a:p>
            <a:r>
              <a:rPr lang="en-GB" dirty="0"/>
              <a:t>I often need to visualise the distribution of data, so I built an app to do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451E7-15A1-450B-BBEE-E0749FA83E5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5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we try to build an app, let’s get ‘inputs’ working in the R code…</a:t>
            </a:r>
          </a:p>
          <a:p>
            <a:endParaRPr lang="en-GB" dirty="0"/>
          </a:p>
          <a:p>
            <a:r>
              <a:rPr lang="en-GB" dirty="0"/>
              <a:t>Explain changes</a:t>
            </a:r>
          </a:p>
          <a:p>
            <a:endParaRPr lang="en-GB" dirty="0"/>
          </a:p>
          <a:p>
            <a:r>
              <a:rPr lang="en-GB" dirty="0"/>
              <a:t>Demo 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451E7-15A1-450B-BBEE-E0749FA83E5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1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451E7-15A1-450B-BBEE-E0749FA83E5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95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8AAE-ADE7-4852-A307-B0112423D774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17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EBFB-3801-4B97-AFAC-E3EFF370CEC8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CC2-276D-4ACA-A598-3EE7B2DB6D5C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31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634-24AD-429B-86B2-DB0DB51D0F6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186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634-24AD-429B-86B2-DB0DB51D0F6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13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634-24AD-429B-86B2-DB0DB51D0F6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634-24AD-429B-86B2-DB0DB51D0F6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420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634-24AD-429B-86B2-DB0DB51D0F6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205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634-24AD-429B-86B2-DB0DB51D0F6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057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634-24AD-429B-86B2-DB0DB51D0F6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10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4CC6634-24AD-429B-86B2-DB0DB51D0F6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89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5A70-995B-4ED2-9A19-18EC80E2C54C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10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634-24AD-429B-86B2-DB0DB51D0F6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4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634-24AD-429B-86B2-DB0DB51D0F6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467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634-24AD-429B-86B2-DB0DB51D0F6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79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26A3-0873-4C91-AB4E-137D95BD60F2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76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3E5B-03B5-490C-97CB-3A9B7D313E7D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98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ADA7-C53A-4130-8408-841AA2EAF782}" type="datetime1">
              <a:rPr lang="en-GB" smtClean="0"/>
              <a:t>03/06/2019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7BED-32E8-422A-8C84-3A0E47AB8EB5}" type="datetime1">
              <a:rPr lang="en-GB" smtClean="0"/>
              <a:t>03/06/2019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9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8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E80517C-B610-47BA-9B67-FFE2CD68F6B2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CB65-91D6-468D-AB67-7473A3237308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3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8A78CF-7712-4103-91FC-FBE68781E89A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7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CC6634-24AD-429B-86B2-DB0DB51D0F6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BD7AB0-E364-4D31-9F9D-B0FE5CDB2C9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88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njball.github.io/Portfolio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.to/rly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2EE9-2C42-47AA-BF40-C3BFCCD7C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Shiny App-y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2B9C3-CC6A-4794-9670-3F5F60F97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Building your first interactive dashboard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31FC39-0A94-4A43-98C9-50F2B6CAEB7B}"/>
              </a:ext>
            </a:extLst>
          </p:cNvPr>
          <p:cNvSpPr txBox="1">
            <a:spLocks/>
          </p:cNvSpPr>
          <p:nvPr/>
        </p:nvSpPr>
        <p:spPr>
          <a:xfrm>
            <a:off x="6342825" y="5368981"/>
            <a:ext cx="2023935" cy="45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GB" sz="2400" b="0" i="0" u="none" strike="noStrike" kern="1200" cap="all" spc="200" normalizeH="0" baseline="0" noProof="0" dirty="0">
                <a:ln>
                  <a:noFill/>
                </a:ln>
                <a:solidFill>
                  <a:srgbClr val="455F5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Naomi ball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GB" sz="2400" b="0" i="0" u="none" strike="noStrike" kern="1200" cap="all" spc="200" normalizeH="0" baseline="0" noProof="0" dirty="0">
              <a:ln>
                <a:noFill/>
              </a:ln>
              <a:solidFill>
                <a:srgbClr val="455F5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37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1052736"/>
            <a:ext cx="3784586" cy="4648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387" y="1052736"/>
            <a:ext cx="4245177" cy="4453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Left Brace 7"/>
          <p:cNvSpPr/>
          <p:nvPr/>
        </p:nvSpPr>
        <p:spPr bwMode="auto">
          <a:xfrm>
            <a:off x="594387" y="2336434"/>
            <a:ext cx="215944" cy="1999592"/>
          </a:xfrm>
          <a:prstGeom prst="leftBrac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defTabSz="685808"/>
            <a:endParaRPr lang="en-GB" sz="1350">
              <a:latin typeface="Arial" charset="0"/>
              <a:ea typeface="Geneva" charset="0"/>
              <a:cs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>
            <a:off x="594387" y="4714377"/>
            <a:ext cx="215944" cy="427894"/>
          </a:xfrm>
          <a:prstGeom prst="leftBrace">
            <a:avLst>
              <a:gd name="adj1" fmla="val 8333"/>
              <a:gd name="adj2" fmla="val 512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defTabSz="685808"/>
            <a:endParaRPr lang="en-GB" sz="1350">
              <a:latin typeface="Arial" charset="0"/>
              <a:ea typeface="Geneva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94335" y="3042011"/>
            <a:ext cx="17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User Interface (UI)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5173" y="4713471"/>
            <a:ext cx="722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69075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578" y="1084665"/>
            <a:ext cx="3996443" cy="44398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1" b="32158"/>
          <a:stretch/>
        </p:blipFill>
        <p:spPr>
          <a:xfrm>
            <a:off x="8742" y="1268760"/>
            <a:ext cx="4588888" cy="594067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 bwMode="auto">
          <a:xfrm>
            <a:off x="2141730" y="2078850"/>
            <a:ext cx="378043" cy="810091"/>
          </a:xfrm>
          <a:prstGeom prst="downArrow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defTabSz="685808"/>
            <a:endParaRPr lang="en-GB" sz="1350">
              <a:latin typeface="Arial" charset="0"/>
              <a:ea typeface="Geneva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59" y="3444267"/>
            <a:ext cx="5258945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69" y="629265"/>
            <a:ext cx="7631114" cy="1557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324" y="1902300"/>
            <a:ext cx="6032607" cy="3725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-1" r="8657"/>
          <a:stretch/>
        </p:blipFill>
        <p:spPr>
          <a:xfrm>
            <a:off x="193069" y="4226423"/>
            <a:ext cx="4929537" cy="9109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43C3A9-194B-44B6-A02F-B4B793787A85}"/>
              </a:ext>
            </a:extLst>
          </p:cNvPr>
          <p:cNvSpPr/>
          <p:nvPr/>
        </p:nvSpPr>
        <p:spPr>
          <a:xfrm>
            <a:off x="3628103" y="1314658"/>
            <a:ext cx="599768" cy="170013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BD3FD8-79D5-4733-81A4-ECA179CC34AA}"/>
              </a:ext>
            </a:extLst>
          </p:cNvPr>
          <p:cNvSpPr/>
          <p:nvPr/>
        </p:nvSpPr>
        <p:spPr>
          <a:xfrm>
            <a:off x="5781974" y="1314657"/>
            <a:ext cx="599768" cy="170013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67CCB-623C-4948-A051-C6B97A313A62}"/>
              </a:ext>
            </a:extLst>
          </p:cNvPr>
          <p:cNvSpPr/>
          <p:nvPr/>
        </p:nvSpPr>
        <p:spPr>
          <a:xfrm>
            <a:off x="2794136" y="1156102"/>
            <a:ext cx="1178096" cy="158555"/>
          </a:xfrm>
          <a:prstGeom prst="rect">
            <a:avLst/>
          </a:prstGeom>
          <a:solidFill>
            <a:schemeClr val="accent3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8C376-CE8E-4C1C-8207-159C71C013BE}"/>
              </a:ext>
            </a:extLst>
          </p:cNvPr>
          <p:cNvSpPr/>
          <p:nvPr/>
        </p:nvSpPr>
        <p:spPr>
          <a:xfrm>
            <a:off x="822961" y="1662464"/>
            <a:ext cx="278252" cy="146671"/>
          </a:xfrm>
          <a:prstGeom prst="rect">
            <a:avLst/>
          </a:prstGeom>
          <a:solidFill>
            <a:schemeClr val="accent3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0A0465-7B37-431A-9F2E-5F030D91F653}"/>
              </a:ext>
            </a:extLst>
          </p:cNvPr>
          <p:cNvSpPr/>
          <p:nvPr/>
        </p:nvSpPr>
        <p:spPr>
          <a:xfrm>
            <a:off x="838989" y="1156102"/>
            <a:ext cx="1699508" cy="158555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7D3E42-F835-484D-B781-6367761C13A3}"/>
              </a:ext>
            </a:extLst>
          </p:cNvPr>
          <p:cNvSpPr/>
          <p:nvPr/>
        </p:nvSpPr>
        <p:spPr>
          <a:xfrm>
            <a:off x="1213658" y="4415496"/>
            <a:ext cx="3358341" cy="166336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4C10C-3B88-4AA2-8102-9706C032832B}"/>
              </a:ext>
            </a:extLst>
          </p:cNvPr>
          <p:cNvSpPr/>
          <p:nvPr/>
        </p:nvSpPr>
        <p:spPr>
          <a:xfrm>
            <a:off x="822961" y="1156102"/>
            <a:ext cx="3237762" cy="158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A2F1EB-D13E-47E6-9BB5-3FB89441206E}"/>
              </a:ext>
            </a:extLst>
          </p:cNvPr>
          <p:cNvSpPr/>
          <p:nvPr/>
        </p:nvSpPr>
        <p:spPr>
          <a:xfrm>
            <a:off x="822961" y="1650580"/>
            <a:ext cx="278252" cy="251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09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9381"/>
          <a:stretch/>
        </p:blipFill>
        <p:spPr>
          <a:xfrm>
            <a:off x="115802" y="1702379"/>
            <a:ext cx="4264683" cy="2867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485" y="672184"/>
            <a:ext cx="4768685" cy="53292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97514" y="1916833"/>
            <a:ext cx="3834427" cy="540060"/>
          </a:xfrm>
          <a:prstGeom prst="rect">
            <a:avLst/>
          </a:prstGeom>
          <a:noFill/>
          <a:ln w="19050" cap="flat" cmpd="sng" algn="ctr">
            <a:solidFill>
              <a:srgbClr val="008D8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defTabSz="685808"/>
            <a:endParaRPr lang="en-GB" sz="1350">
              <a:latin typeface="Arial" charset="0"/>
              <a:ea typeface="Geneva" charset="0"/>
              <a:cs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4031941" y="1322767"/>
            <a:ext cx="756084" cy="864096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206255" y="2534824"/>
            <a:ext cx="3834427" cy="827459"/>
          </a:xfrm>
          <a:prstGeom prst="rect">
            <a:avLst/>
          </a:prstGeom>
          <a:noFill/>
          <a:ln w="19050" cap="flat" cmpd="sng" algn="ctr">
            <a:solidFill>
              <a:srgbClr val="008D8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defTabSz="685808"/>
            <a:endParaRPr lang="en-GB" sz="1350">
              <a:latin typeface="Arial" charset="0"/>
              <a:ea typeface="Geneva" charset="0"/>
              <a:cs typeface="Arial" charset="0"/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 bwMode="auto">
          <a:xfrm flipV="1">
            <a:off x="4040680" y="2799722"/>
            <a:ext cx="963368" cy="14883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206255" y="3412725"/>
            <a:ext cx="3834427" cy="664348"/>
          </a:xfrm>
          <a:prstGeom prst="rect">
            <a:avLst/>
          </a:prstGeom>
          <a:noFill/>
          <a:ln w="19050" cap="flat" cmpd="sng" algn="ctr">
            <a:solidFill>
              <a:srgbClr val="008D8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defTabSz="685808"/>
            <a:endParaRPr lang="en-GB" sz="1350">
              <a:latin typeface="Arial" charset="0"/>
              <a:ea typeface="Geneva" charset="0"/>
              <a:cs typeface="Arial" charset="0"/>
            </a:endParaRP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 bwMode="auto">
          <a:xfrm>
            <a:off x="4040681" y="3753037"/>
            <a:ext cx="747344" cy="127554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cxnSpLocks/>
            <a:stCxn id="16" idx="3"/>
          </p:cNvCxnSpPr>
          <p:nvPr/>
        </p:nvCxnSpPr>
        <p:spPr bwMode="auto">
          <a:xfrm flipV="1">
            <a:off x="4040682" y="3495145"/>
            <a:ext cx="963366" cy="24975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6444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95" y="1456942"/>
            <a:ext cx="5377895" cy="33211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293" y="988868"/>
            <a:ext cx="3271292" cy="48340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911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Iris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 err="1"/>
              <a:t>Starwars</a:t>
            </a:r>
            <a:endParaRPr lang="en-GB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 err="1"/>
              <a:t>ChickWeight</a:t>
            </a:r>
            <a:endParaRPr lang="en-GB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Sleeping mammals (</a:t>
            </a:r>
            <a:r>
              <a:rPr lang="en-GB" dirty="0" err="1"/>
              <a:t>msleep</a:t>
            </a:r>
            <a:r>
              <a:rPr lang="en-GB" dirty="0"/>
              <a:t>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Warp Breaks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CO2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Speed-</a:t>
            </a:r>
            <a:r>
              <a:rPr lang="en-GB" dirty="0" err="1"/>
              <a:t>apping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61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1AF64-B870-4B39-94C8-6FBEED7EF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" t="1157" r="1485" b="1157"/>
          <a:stretch/>
        </p:blipFill>
        <p:spPr>
          <a:xfrm>
            <a:off x="3108960" y="1238373"/>
            <a:ext cx="2926080" cy="2926080"/>
          </a:xfrm>
          <a:prstGeom prst="flowChartConnector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C08906-E2CC-4278-92A0-739D6369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153" y="4372743"/>
            <a:ext cx="427396" cy="389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92229-F5DF-4298-A0F2-E22CCB601ED0}"/>
              </a:ext>
            </a:extLst>
          </p:cNvPr>
          <p:cNvSpPr txBox="1"/>
          <p:nvPr/>
        </p:nvSpPr>
        <p:spPr>
          <a:xfrm>
            <a:off x="3642851" y="437274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NaomiJBall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F5A1A-38B5-4F7C-B08C-02EE7106CB06}"/>
              </a:ext>
            </a:extLst>
          </p:cNvPr>
          <p:cNvSpPr txBox="1"/>
          <p:nvPr/>
        </p:nvSpPr>
        <p:spPr>
          <a:xfrm>
            <a:off x="2810874" y="4786052"/>
            <a:ext cx="352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hlinkClick r:id="rId4"/>
              </a:rPr>
              <a:t>https://njball.github.io/Portfolio/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6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6431-46CE-4BAC-BBAD-0CED159D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Slides that may be useful in Q&amp;A</a:t>
            </a:r>
          </a:p>
        </p:txBody>
      </p:sp>
    </p:spTree>
    <p:extLst>
      <p:ext uri="{BB962C8B-B14F-4D97-AF65-F5344CB8AC3E}">
        <p14:creationId xmlns:p14="http://schemas.microsoft.com/office/powerpoint/2010/main" val="180709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A77496-5D97-4C75-A5BF-59246B087A2F}"/>
              </a:ext>
            </a:extLst>
          </p:cNvPr>
          <p:cNvSpPr/>
          <p:nvPr/>
        </p:nvSpPr>
        <p:spPr>
          <a:xfrm>
            <a:off x="473762" y="501134"/>
            <a:ext cx="6859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E808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Options for hosting your Shiny app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0AAA90-C7A6-47BA-867D-142210F7D0F7}"/>
              </a:ext>
            </a:extLst>
          </p:cNvPr>
          <p:cNvSpPr/>
          <p:nvPr/>
        </p:nvSpPr>
        <p:spPr>
          <a:xfrm>
            <a:off x="3331260" y="2140862"/>
            <a:ext cx="2281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E808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RStudio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E808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on your PC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02DDB-281E-4DA2-890D-0E069A018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272" y="3218080"/>
            <a:ext cx="762000" cy="209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C74A75-EDD4-4F8E-9BA6-4214089573BF}"/>
              </a:ext>
            </a:extLst>
          </p:cNvPr>
          <p:cNvSpPr/>
          <p:nvPr/>
        </p:nvSpPr>
        <p:spPr>
          <a:xfrm>
            <a:off x="374006" y="2140862"/>
            <a:ext cx="23735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E808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Employer’s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E808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server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CD992-24D1-494B-94CA-BD4735DE6E92}"/>
              </a:ext>
            </a:extLst>
          </p:cNvPr>
          <p:cNvSpPr/>
          <p:nvPr/>
        </p:nvSpPr>
        <p:spPr>
          <a:xfrm>
            <a:off x="6196373" y="2140862"/>
            <a:ext cx="24783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E808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Commercial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E808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server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99EB1D94-DE29-4BD8-9C96-F641CE066BB5}"/>
              </a:ext>
            </a:extLst>
          </p:cNvPr>
          <p:cNvSpPr/>
          <p:nvPr/>
        </p:nvSpPr>
        <p:spPr>
          <a:xfrm rot="5400000">
            <a:off x="2690600" y="-235836"/>
            <a:ext cx="447675" cy="415332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3DF66-770F-4449-82D3-C5B7F84C7B78}"/>
              </a:ext>
            </a:extLst>
          </p:cNvPr>
          <p:cNvSpPr txBox="1"/>
          <p:nvPr/>
        </p:nvSpPr>
        <p:spPr>
          <a:xfrm>
            <a:off x="2019722" y="1226105"/>
            <a:ext cx="249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work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C4EC3ED2-2C14-4D1D-B108-89806E0A016A}"/>
              </a:ext>
            </a:extLst>
          </p:cNvPr>
          <p:cNvSpPr/>
          <p:nvPr/>
        </p:nvSpPr>
        <p:spPr>
          <a:xfrm rot="5400000">
            <a:off x="6005727" y="-74120"/>
            <a:ext cx="447675" cy="4153322"/>
          </a:xfrm>
          <a:prstGeom prst="leftBracke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4AB83-D6A9-49D3-AB12-7872A4C06064}"/>
              </a:ext>
            </a:extLst>
          </p:cNvPr>
          <p:cNvSpPr txBox="1"/>
          <p:nvPr/>
        </p:nvSpPr>
        <p:spPr>
          <a:xfrm>
            <a:off x="5810674" y="1379160"/>
            <a:ext cx="249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51C3F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home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274D0A-14A6-4CFD-8669-696052AF6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332" y="3197660"/>
            <a:ext cx="504825" cy="228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40DF25-AA2A-43A0-8832-237DEC80558A}"/>
              </a:ext>
            </a:extLst>
          </p:cNvPr>
          <p:cNvSpPr txBox="1"/>
          <p:nvPr/>
        </p:nvSpPr>
        <p:spPr>
          <a:xfrm>
            <a:off x="3252787" y="3830716"/>
            <a:ext cx="2638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already have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Anyone with R on their machine can use your app – they don’t even have to open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Rstudio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 to support non-analytical customers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B1530-614D-491A-BB8F-8172CD72311C}"/>
              </a:ext>
            </a:extLst>
          </p:cNvPr>
          <p:cNvSpPr txBox="1"/>
          <p:nvPr/>
        </p:nvSpPr>
        <p:spPr>
          <a:xfrm>
            <a:off x="241560" y="3830716"/>
            <a:ext cx="2776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Makes using your app</a:t>
            </a:r>
            <a:r>
              <a:rPr kumimoji="0" lang="en-GB" sz="18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simple as using the Internet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controls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t>Business case required!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583DB-819F-46C1-8ECF-D5E41A320B33}"/>
              </a:ext>
            </a:extLst>
          </p:cNvPr>
          <p:cNvSpPr txBox="1"/>
          <p:nvPr/>
        </p:nvSpPr>
        <p:spPr>
          <a:xfrm>
            <a:off x="6266531" y="3830716"/>
            <a:ext cx="2638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Makes using your app as simple as using the Internet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 with the wider world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NOT USE FOR WORK PURPOSES</a:t>
            </a:r>
          </a:p>
        </p:txBody>
      </p:sp>
    </p:spTree>
    <p:extLst>
      <p:ext uri="{BB962C8B-B14F-4D97-AF65-F5344CB8AC3E}">
        <p14:creationId xmlns:p14="http://schemas.microsoft.com/office/powerpoint/2010/main" val="9965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BC5408-F6D8-4365-9A69-DFB34696709F}"/>
              </a:ext>
            </a:extLst>
          </p:cNvPr>
          <p:cNvSpPr/>
          <p:nvPr/>
        </p:nvSpPr>
        <p:spPr>
          <a:xfrm>
            <a:off x="511728" y="2238637"/>
            <a:ext cx="989901" cy="62078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ADD0B6-EC41-45C3-85F1-B9B02AF9A5FF}"/>
              </a:ext>
            </a:extLst>
          </p:cNvPr>
          <p:cNvSpPr/>
          <p:nvPr/>
        </p:nvSpPr>
        <p:spPr>
          <a:xfrm>
            <a:off x="771787" y="1575907"/>
            <a:ext cx="436227" cy="6207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21B65-8897-42B4-B400-51C71E217E9D}"/>
              </a:ext>
            </a:extLst>
          </p:cNvPr>
          <p:cNvSpPr txBox="1"/>
          <p:nvPr/>
        </p:nvSpPr>
        <p:spPr>
          <a:xfrm>
            <a:off x="1850470" y="1516967"/>
            <a:ext cx="154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file opened in a browser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A698AB8-0CFA-4B13-8FB5-E9C929C9649E}"/>
              </a:ext>
            </a:extLst>
          </p:cNvPr>
          <p:cNvSpPr/>
          <p:nvPr/>
        </p:nvSpPr>
        <p:spPr>
          <a:xfrm>
            <a:off x="1733026" y="1391350"/>
            <a:ext cx="1778466" cy="1182848"/>
          </a:xfrm>
          <a:prstGeom prst="flowChart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05ADD-0A26-4322-B2CE-1A21BFF1BC7A}"/>
              </a:ext>
            </a:extLst>
          </p:cNvPr>
          <p:cNvSpPr txBox="1"/>
          <p:nvPr/>
        </p:nvSpPr>
        <p:spPr>
          <a:xfrm>
            <a:off x="1665914" y="527771"/>
            <a:ext cx="2449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Interface (UI)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Also known as client interface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6B837F8-F7E2-4E96-BEFD-18C5760FBB86}"/>
              </a:ext>
            </a:extLst>
          </p:cNvPr>
          <p:cNvCxnSpPr>
            <a:stCxn id="7" idx="3"/>
            <a:endCxn id="7" idx="2"/>
          </p:cNvCxnSpPr>
          <p:nvPr/>
        </p:nvCxnSpPr>
        <p:spPr>
          <a:xfrm flipH="1">
            <a:off x="2622259" y="1982774"/>
            <a:ext cx="889233" cy="591424"/>
          </a:xfrm>
          <a:prstGeom prst="curvedConnector4">
            <a:avLst>
              <a:gd name="adj1" fmla="val -44576"/>
              <a:gd name="adj2" fmla="val 196808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FBA3F0-73FE-4620-85AD-9FCE59D5A52C}"/>
              </a:ext>
            </a:extLst>
          </p:cNvPr>
          <p:cNvSpPr txBox="1"/>
          <p:nvPr/>
        </p:nvSpPr>
        <p:spPr>
          <a:xfrm>
            <a:off x="2404145" y="3245316"/>
            <a:ext cx="2256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51C3F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 processed via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51C3F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51C3F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returned as outputs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04A7B59-7433-44EF-A886-97E8FF61D3FE}"/>
              </a:ext>
            </a:extLst>
          </p:cNvPr>
          <p:cNvGrpSpPr/>
          <p:nvPr/>
        </p:nvGrpSpPr>
        <p:grpSpPr>
          <a:xfrm>
            <a:off x="3473042" y="620104"/>
            <a:ext cx="5478011" cy="3548542"/>
            <a:chOff x="3473042" y="982054"/>
            <a:chExt cx="5478011" cy="35485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06C8F5-076E-4D90-A8CF-C88A1CC653E3}"/>
                </a:ext>
              </a:extLst>
            </p:cNvPr>
            <p:cNvSpPr txBox="1"/>
            <p:nvPr/>
          </p:nvSpPr>
          <p:spPr>
            <a:xfrm>
              <a:off x="6694415" y="982054"/>
              <a:ext cx="1586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Server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3032E4-7B3C-4D16-8542-A39BFDF5FCE4}"/>
                </a:ext>
              </a:extLst>
            </p:cNvPr>
            <p:cNvSpPr txBox="1"/>
            <p:nvPr/>
          </p:nvSpPr>
          <p:spPr>
            <a:xfrm>
              <a:off x="6427364" y="1878917"/>
              <a:ext cx="15435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 environment that can run R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4B9A2268-9ACF-44D2-85F1-1D1220355854}"/>
                </a:ext>
              </a:extLst>
            </p:cNvPr>
            <p:cNvSpPr/>
            <p:nvPr/>
          </p:nvSpPr>
          <p:spPr>
            <a:xfrm>
              <a:off x="6309920" y="1753300"/>
              <a:ext cx="1778466" cy="1182848"/>
            </a:xfrm>
            <a:prstGeom prst="flowChart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6679DABA-BBF5-4CAC-AA26-90182230B436}"/>
                </a:ext>
              </a:extLst>
            </p:cNvPr>
            <p:cNvCxnSpPr/>
            <p:nvPr/>
          </p:nvCxnSpPr>
          <p:spPr>
            <a:xfrm flipH="1">
              <a:off x="7199150" y="2344724"/>
              <a:ext cx="889233" cy="591424"/>
            </a:xfrm>
            <a:prstGeom prst="curvedConnector4">
              <a:avLst>
                <a:gd name="adj1" fmla="val -44576"/>
                <a:gd name="adj2" fmla="val 196808"/>
              </a:avLst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CFB6BD-EA8C-420D-A8A8-9EDA1DD7D163}"/>
                </a:ext>
              </a:extLst>
            </p:cNvPr>
            <p:cNvSpPr txBox="1"/>
            <p:nvPr/>
          </p:nvSpPr>
          <p:spPr>
            <a:xfrm>
              <a:off x="6694415" y="3607266"/>
              <a:ext cx="22566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3A53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Inputs processed via </a:t>
              </a: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63A53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3A53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and returned as outputs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46C4F3C-05D6-46C3-A3AA-0EFF22067543}"/>
                </a:ext>
              </a:extLst>
            </p:cNvPr>
            <p:cNvCxnSpPr>
              <a:cxnSpLocks/>
            </p:cNvCxnSpPr>
            <p:nvPr/>
          </p:nvCxnSpPr>
          <p:spPr>
            <a:xfrm>
              <a:off x="3511492" y="1937857"/>
              <a:ext cx="2798428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6C8B813-1936-4A62-AE47-A1B8179178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1492" y="2148980"/>
              <a:ext cx="2798428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B6F0EF-7FB0-47BC-8B0B-3AFB516F457E}"/>
                </a:ext>
              </a:extLst>
            </p:cNvPr>
            <p:cNvSpPr txBox="1"/>
            <p:nvPr/>
          </p:nvSpPr>
          <p:spPr>
            <a:xfrm>
              <a:off x="3473042" y="1572837"/>
              <a:ext cx="2197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3A53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Inputs sent to server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859DAE-CF41-41AB-B0C7-A9A7B1AD0790}"/>
                </a:ext>
              </a:extLst>
            </p:cNvPr>
            <p:cNvSpPr txBox="1"/>
            <p:nvPr/>
          </p:nvSpPr>
          <p:spPr>
            <a:xfrm>
              <a:off x="4283275" y="2148980"/>
              <a:ext cx="2197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3A53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Outputs returned to UI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08E4087-5CA5-4A93-8412-AE7B1BA80DDE}"/>
              </a:ext>
            </a:extLst>
          </p:cNvPr>
          <p:cNvGrpSpPr/>
          <p:nvPr/>
        </p:nvGrpSpPr>
        <p:grpSpPr>
          <a:xfrm>
            <a:off x="80045" y="4504547"/>
            <a:ext cx="6456199" cy="1626705"/>
            <a:chOff x="80045" y="4685522"/>
            <a:chExt cx="6456199" cy="162670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E0125A-78ED-4174-A981-4AA11BA08F2D}"/>
                </a:ext>
              </a:extLst>
            </p:cNvPr>
            <p:cNvSpPr txBox="1"/>
            <p:nvPr/>
          </p:nvSpPr>
          <p:spPr>
            <a:xfrm>
              <a:off x="2197568" y="5192253"/>
              <a:ext cx="22566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1C3F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htmlwidgets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51C3F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2D9886-77B3-4E33-9A9C-AA27A9DDDD4A}"/>
                </a:ext>
              </a:extLst>
            </p:cNvPr>
            <p:cNvSpPr txBox="1"/>
            <p:nvPr/>
          </p:nvSpPr>
          <p:spPr>
            <a:xfrm>
              <a:off x="1281770" y="4966283"/>
              <a:ext cx="852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1C3F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plotly</a:t>
              </a:r>
            </a:p>
          </p:txBody>
        </p:sp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E65B92A6-D9CC-4E81-A354-9955364A0FB7}"/>
                </a:ext>
              </a:extLst>
            </p:cNvPr>
            <p:cNvSpPr/>
            <p:nvPr/>
          </p:nvSpPr>
          <p:spPr>
            <a:xfrm>
              <a:off x="1080433" y="4840448"/>
              <a:ext cx="1170962" cy="687897"/>
            </a:xfrm>
            <a:prstGeom prst="clou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BE46B5-5794-4CFF-B7AE-41BA50C3435F}"/>
                </a:ext>
              </a:extLst>
            </p:cNvPr>
            <p:cNvSpPr txBox="1"/>
            <p:nvPr/>
          </p:nvSpPr>
          <p:spPr>
            <a:xfrm>
              <a:off x="4554874" y="5654180"/>
              <a:ext cx="852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1C3F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leaflet</a:t>
              </a:r>
            </a:p>
          </p:txBody>
        </p:sp>
        <p:sp>
          <p:nvSpPr>
            <p:cNvPr id="35" name="Cloud 34">
              <a:extLst>
                <a:ext uri="{FF2B5EF4-FFF2-40B4-BE49-F238E27FC236}">
                  <a16:creationId xmlns:a16="http://schemas.microsoft.com/office/drawing/2014/main" id="{F4379851-ECED-414F-B8B9-E3EB4BD52DD5}"/>
                </a:ext>
              </a:extLst>
            </p:cNvPr>
            <p:cNvSpPr/>
            <p:nvPr/>
          </p:nvSpPr>
          <p:spPr>
            <a:xfrm>
              <a:off x="4353537" y="5528345"/>
              <a:ext cx="1170962" cy="687897"/>
            </a:xfrm>
            <a:prstGeom prst="clou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1C7A31-BF86-4544-BE87-070B7BD19F43}"/>
                </a:ext>
              </a:extLst>
            </p:cNvPr>
            <p:cNvSpPr txBox="1"/>
            <p:nvPr/>
          </p:nvSpPr>
          <p:spPr>
            <a:xfrm>
              <a:off x="2877423" y="4845842"/>
              <a:ext cx="852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1C3F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DT</a:t>
              </a:r>
            </a:p>
          </p:txBody>
        </p:sp>
        <p:sp>
          <p:nvSpPr>
            <p:cNvPr id="37" name="Cloud 36">
              <a:extLst>
                <a:ext uri="{FF2B5EF4-FFF2-40B4-BE49-F238E27FC236}">
                  <a16:creationId xmlns:a16="http://schemas.microsoft.com/office/drawing/2014/main" id="{5099F416-6364-4723-80D3-CAF2D3FF7F09}"/>
                </a:ext>
              </a:extLst>
            </p:cNvPr>
            <p:cNvSpPr/>
            <p:nvPr/>
          </p:nvSpPr>
          <p:spPr>
            <a:xfrm>
              <a:off x="2481394" y="4700821"/>
              <a:ext cx="1170962" cy="687897"/>
            </a:xfrm>
            <a:prstGeom prst="clou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1A24B7-9A07-43BB-9294-9A6C4408B5DE}"/>
                </a:ext>
              </a:extLst>
            </p:cNvPr>
            <p:cNvSpPr txBox="1"/>
            <p:nvPr/>
          </p:nvSpPr>
          <p:spPr>
            <a:xfrm>
              <a:off x="1632357" y="5692309"/>
              <a:ext cx="96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1C3F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dygraphs</a:t>
              </a:r>
            </a:p>
          </p:txBody>
        </p:sp>
        <p:sp>
          <p:nvSpPr>
            <p:cNvPr id="39" name="Cloud 38">
              <a:extLst>
                <a:ext uri="{FF2B5EF4-FFF2-40B4-BE49-F238E27FC236}">
                  <a16:creationId xmlns:a16="http://schemas.microsoft.com/office/drawing/2014/main" id="{B91B198A-87BB-44B6-9042-E8818974C60E}"/>
                </a:ext>
              </a:extLst>
            </p:cNvPr>
            <p:cNvSpPr/>
            <p:nvPr/>
          </p:nvSpPr>
          <p:spPr>
            <a:xfrm>
              <a:off x="1540429" y="5582567"/>
              <a:ext cx="1170962" cy="687897"/>
            </a:xfrm>
            <a:prstGeom prst="clou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C2C33B-2F27-43F4-9F67-2F6B478F1224}"/>
                </a:ext>
              </a:extLst>
            </p:cNvPr>
            <p:cNvSpPr txBox="1"/>
            <p:nvPr/>
          </p:nvSpPr>
          <p:spPr>
            <a:xfrm>
              <a:off x="2912728" y="5757238"/>
              <a:ext cx="1291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1C3F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DiagrammeR</a:t>
              </a:r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7D0597A7-0D9F-49F2-ADCC-0A7C6F88849A}"/>
                </a:ext>
              </a:extLst>
            </p:cNvPr>
            <p:cNvSpPr/>
            <p:nvPr/>
          </p:nvSpPr>
          <p:spPr>
            <a:xfrm>
              <a:off x="2838276" y="5624330"/>
              <a:ext cx="1409000" cy="687897"/>
            </a:xfrm>
            <a:prstGeom prst="clou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1D645D4-BCE9-4757-BE38-DBD2C26D3CAA}"/>
                </a:ext>
              </a:extLst>
            </p:cNvPr>
            <p:cNvSpPr txBox="1"/>
            <p:nvPr/>
          </p:nvSpPr>
          <p:spPr>
            <a:xfrm>
              <a:off x="4030735" y="4818430"/>
              <a:ext cx="1291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1C3F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formattable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F4F6F54C-228B-4217-983F-3E7725C0541B}"/>
                </a:ext>
              </a:extLst>
            </p:cNvPr>
            <p:cNvSpPr/>
            <p:nvPr/>
          </p:nvSpPr>
          <p:spPr>
            <a:xfrm>
              <a:off x="3956283" y="4685522"/>
              <a:ext cx="1409000" cy="687897"/>
            </a:xfrm>
            <a:prstGeom prst="clou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7ECCAA-717D-4B31-A5AC-5488645D4A0F}"/>
                </a:ext>
              </a:extLst>
            </p:cNvPr>
            <p:cNvSpPr txBox="1"/>
            <p:nvPr/>
          </p:nvSpPr>
          <p:spPr>
            <a:xfrm>
              <a:off x="440774" y="5689233"/>
              <a:ext cx="639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1C3F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r2d3</a:t>
              </a:r>
            </a:p>
          </p:txBody>
        </p:sp>
        <p:sp>
          <p:nvSpPr>
            <p:cNvPr id="45" name="Cloud 44">
              <a:extLst>
                <a:ext uri="{FF2B5EF4-FFF2-40B4-BE49-F238E27FC236}">
                  <a16:creationId xmlns:a16="http://schemas.microsoft.com/office/drawing/2014/main" id="{99C2E58B-22FD-4C24-B79E-F7BC33516181}"/>
                </a:ext>
              </a:extLst>
            </p:cNvPr>
            <p:cNvSpPr/>
            <p:nvPr/>
          </p:nvSpPr>
          <p:spPr>
            <a:xfrm>
              <a:off x="80045" y="5528345"/>
              <a:ext cx="1409000" cy="687897"/>
            </a:xfrm>
            <a:prstGeom prst="clou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Cloud 45">
              <a:extLst>
                <a:ext uri="{FF2B5EF4-FFF2-40B4-BE49-F238E27FC236}">
                  <a16:creationId xmlns:a16="http://schemas.microsoft.com/office/drawing/2014/main" id="{759D6090-4A3F-4C2B-88E0-80B314C3A218}"/>
                </a:ext>
              </a:extLst>
            </p:cNvPr>
            <p:cNvSpPr/>
            <p:nvPr/>
          </p:nvSpPr>
          <p:spPr>
            <a:xfrm>
              <a:off x="5365282" y="4969069"/>
              <a:ext cx="1170962" cy="687897"/>
            </a:xfrm>
            <a:prstGeom prst="clou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085018-9521-4501-988D-3662D01AB8D6}"/>
                </a:ext>
              </a:extLst>
            </p:cNvPr>
            <p:cNvSpPr txBox="1"/>
            <p:nvPr/>
          </p:nvSpPr>
          <p:spPr>
            <a:xfrm>
              <a:off x="5563293" y="5115309"/>
              <a:ext cx="852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1C3F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+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32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EC81CB-D210-432D-9CC8-07CC5651C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48" y="94489"/>
            <a:ext cx="7700103" cy="6126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F991D8-9177-40EB-A965-58F4694FA27A}"/>
              </a:ext>
            </a:extLst>
          </p:cNvPr>
          <p:cNvSpPr txBox="1"/>
          <p:nvPr/>
        </p:nvSpPr>
        <p:spPr>
          <a:xfrm>
            <a:off x="4031226" y="6455734"/>
            <a:ext cx="525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>
                <a:solidFill>
                  <a:schemeClr val="bg1"/>
                </a:solidFill>
              </a:rPr>
              <a:t>Source: https://www.bigbookofdashboards.com</a:t>
            </a:r>
          </a:p>
        </p:txBody>
      </p:sp>
    </p:spTree>
    <p:extLst>
      <p:ext uri="{BB962C8B-B14F-4D97-AF65-F5344CB8AC3E}">
        <p14:creationId xmlns:p14="http://schemas.microsoft.com/office/powerpoint/2010/main" val="12213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60" y="1350839"/>
            <a:ext cx="2641146" cy="3697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231" y="1379167"/>
            <a:ext cx="2632342" cy="36799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D2DE8-481C-4E58-818C-F2DD932AF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298" y="1359643"/>
            <a:ext cx="2632342" cy="368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019264-F5B1-4730-981C-7DC25100593B}"/>
              </a:ext>
            </a:extLst>
          </p:cNvPr>
          <p:cNvSpPr txBox="1"/>
          <p:nvPr/>
        </p:nvSpPr>
        <p:spPr>
          <a:xfrm>
            <a:off x="4870928" y="6454245"/>
            <a:ext cx="525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>
                <a:solidFill>
                  <a:schemeClr val="bg1"/>
                </a:solidFill>
              </a:rPr>
              <a:t>Source: </a:t>
            </a:r>
            <a:r>
              <a:rPr lang="en-GB" sz="14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https://dev.to/rly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endParaRPr lang="en-GB" sz="1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9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4FA17D-E469-46E0-9847-FF75ACA3E6A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36333" y="3182060"/>
            <a:ext cx="1975608" cy="187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2CE86-3947-4353-8CA7-5A6A5CC64D6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36333" y="3088465"/>
            <a:ext cx="1975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EF93D3-5970-4FCA-BB8B-73D998075B8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36333" y="1115654"/>
            <a:ext cx="1975608" cy="187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6576995-2C0D-4405-96DF-931668868B84}"/>
              </a:ext>
            </a:extLst>
          </p:cNvPr>
          <p:cNvSpPr/>
          <p:nvPr/>
        </p:nvSpPr>
        <p:spPr>
          <a:xfrm>
            <a:off x="4844645" y="1900106"/>
            <a:ext cx="3447875" cy="23950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FD72A-A684-4D3A-8CD5-8D3C77FF245C}"/>
              </a:ext>
            </a:extLst>
          </p:cNvPr>
          <p:cNvSpPr txBox="1"/>
          <p:nvPr/>
        </p:nvSpPr>
        <p:spPr>
          <a:xfrm>
            <a:off x="5767430" y="2919187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63A53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Webpage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283FBD7-1EE1-43A7-BB9B-0E87E9FAD3CC}"/>
              </a:ext>
            </a:extLst>
          </p:cNvPr>
          <p:cNvSpPr/>
          <p:nvPr/>
        </p:nvSpPr>
        <p:spPr>
          <a:xfrm>
            <a:off x="906011" y="327172"/>
            <a:ext cx="1317071" cy="174491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87A31-8889-4316-8835-035E2BE7860D}"/>
              </a:ext>
            </a:extLst>
          </p:cNvPr>
          <p:cNvSpPr txBox="1"/>
          <p:nvPr/>
        </p:nvSpPr>
        <p:spPr>
          <a:xfrm>
            <a:off x="792758" y="930988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63A53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7426054-2562-4121-A5F5-E3D45D3B9EA3}"/>
              </a:ext>
            </a:extLst>
          </p:cNvPr>
          <p:cNvSpPr/>
          <p:nvPr/>
        </p:nvSpPr>
        <p:spPr>
          <a:xfrm>
            <a:off x="906011" y="2299982"/>
            <a:ext cx="1317071" cy="174491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782AE-C30B-43EE-B302-0E2BA81660C2}"/>
              </a:ext>
            </a:extLst>
          </p:cNvPr>
          <p:cNvSpPr txBox="1"/>
          <p:nvPr/>
        </p:nvSpPr>
        <p:spPr>
          <a:xfrm>
            <a:off x="792758" y="2903799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3A53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63A53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F07C17F-9B2B-47E9-A0F6-AF5DD9801B78}"/>
              </a:ext>
            </a:extLst>
          </p:cNvPr>
          <p:cNvSpPr/>
          <p:nvPr/>
        </p:nvSpPr>
        <p:spPr>
          <a:xfrm>
            <a:off x="906011" y="4272793"/>
            <a:ext cx="1317071" cy="174491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2E1B0-8170-47DB-929F-D3C298B212FD}"/>
              </a:ext>
            </a:extLst>
          </p:cNvPr>
          <p:cNvSpPr txBox="1"/>
          <p:nvPr/>
        </p:nvSpPr>
        <p:spPr>
          <a:xfrm>
            <a:off x="792758" y="4876610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3A53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63A53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6A05D-4E90-45D5-A534-200B0A15343D}"/>
              </a:ext>
            </a:extLst>
          </p:cNvPr>
          <p:cNvSpPr txBox="1"/>
          <p:nvPr/>
        </p:nvSpPr>
        <p:spPr>
          <a:xfrm>
            <a:off x="2806114" y="1060223"/>
            <a:ext cx="1606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63A53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63A53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7CFCB-FF26-4088-A70F-CB566FB61F3A}"/>
              </a:ext>
            </a:extLst>
          </p:cNvPr>
          <p:cNvSpPr txBox="1"/>
          <p:nvPr/>
        </p:nvSpPr>
        <p:spPr>
          <a:xfrm>
            <a:off x="2741102" y="2749910"/>
            <a:ext cx="116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63A53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appearance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B2D61-2FAB-475F-8F8B-498F80244BAB}"/>
              </a:ext>
            </a:extLst>
          </p:cNvPr>
          <p:cNvSpPr txBox="1"/>
          <p:nvPr/>
        </p:nvSpPr>
        <p:spPr>
          <a:xfrm>
            <a:off x="2449586" y="4852860"/>
            <a:ext cx="176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63A53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programmatically change behaviour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D9DE467-70F8-4646-B93A-BEA96C036BCB}"/>
              </a:ext>
            </a:extLst>
          </p:cNvPr>
          <p:cNvSpPr/>
          <p:nvPr/>
        </p:nvSpPr>
        <p:spPr>
          <a:xfrm>
            <a:off x="4412608" y="1491155"/>
            <a:ext cx="4253221" cy="32129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1203E-E23D-4F8A-BE51-8E97F7E63AEA}"/>
              </a:ext>
            </a:extLst>
          </p:cNvPr>
          <p:cNvSpPr txBox="1"/>
          <p:nvPr/>
        </p:nvSpPr>
        <p:spPr>
          <a:xfrm>
            <a:off x="4072857" y="1530774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63A53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421997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BC5408-F6D8-4365-9A69-DFB34696709F}"/>
              </a:ext>
            </a:extLst>
          </p:cNvPr>
          <p:cNvSpPr/>
          <p:nvPr/>
        </p:nvSpPr>
        <p:spPr>
          <a:xfrm>
            <a:off x="511728" y="2238637"/>
            <a:ext cx="989901" cy="62078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ADD0B6-EC41-45C3-85F1-B9B02AF9A5FF}"/>
              </a:ext>
            </a:extLst>
          </p:cNvPr>
          <p:cNvSpPr/>
          <p:nvPr/>
        </p:nvSpPr>
        <p:spPr>
          <a:xfrm>
            <a:off x="771787" y="1575907"/>
            <a:ext cx="436227" cy="6207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21B65-8897-42B4-B400-51C71E217E9D}"/>
              </a:ext>
            </a:extLst>
          </p:cNvPr>
          <p:cNvSpPr txBox="1"/>
          <p:nvPr/>
        </p:nvSpPr>
        <p:spPr>
          <a:xfrm>
            <a:off x="1850470" y="1516967"/>
            <a:ext cx="154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file opened in a browser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A698AB8-0CFA-4B13-8FB5-E9C929C9649E}"/>
              </a:ext>
            </a:extLst>
          </p:cNvPr>
          <p:cNvSpPr/>
          <p:nvPr/>
        </p:nvSpPr>
        <p:spPr>
          <a:xfrm>
            <a:off x="1733026" y="1391350"/>
            <a:ext cx="1778466" cy="1182848"/>
          </a:xfrm>
          <a:prstGeom prst="flowChart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05ADD-0A26-4322-B2CE-1A21BFF1BC7A}"/>
              </a:ext>
            </a:extLst>
          </p:cNvPr>
          <p:cNvSpPr txBox="1"/>
          <p:nvPr/>
        </p:nvSpPr>
        <p:spPr>
          <a:xfrm>
            <a:off x="1665914" y="527771"/>
            <a:ext cx="2449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Interface (UI)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Also known as client interface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6B837F8-F7E2-4E96-BEFD-18C5760FBB86}"/>
              </a:ext>
            </a:extLst>
          </p:cNvPr>
          <p:cNvCxnSpPr>
            <a:stCxn id="7" idx="3"/>
            <a:endCxn id="7" idx="2"/>
          </p:cNvCxnSpPr>
          <p:nvPr/>
        </p:nvCxnSpPr>
        <p:spPr>
          <a:xfrm flipH="1">
            <a:off x="2622259" y="1982774"/>
            <a:ext cx="889233" cy="591424"/>
          </a:xfrm>
          <a:prstGeom prst="curvedConnector4">
            <a:avLst>
              <a:gd name="adj1" fmla="val -44576"/>
              <a:gd name="adj2" fmla="val 196808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FBA3F0-73FE-4620-85AD-9FCE59D5A52C}"/>
              </a:ext>
            </a:extLst>
          </p:cNvPr>
          <p:cNvSpPr txBox="1"/>
          <p:nvPr/>
        </p:nvSpPr>
        <p:spPr>
          <a:xfrm>
            <a:off x="2404145" y="3245316"/>
            <a:ext cx="2256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51C3F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 processed via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51C3F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51C3F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returned as outputs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04A7B59-7433-44EF-A886-97E8FF61D3FE}"/>
              </a:ext>
            </a:extLst>
          </p:cNvPr>
          <p:cNvGrpSpPr/>
          <p:nvPr/>
        </p:nvGrpSpPr>
        <p:grpSpPr>
          <a:xfrm>
            <a:off x="3473042" y="620104"/>
            <a:ext cx="5478011" cy="3548542"/>
            <a:chOff x="3473042" y="982054"/>
            <a:chExt cx="5478011" cy="35485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06C8F5-076E-4D90-A8CF-C88A1CC653E3}"/>
                </a:ext>
              </a:extLst>
            </p:cNvPr>
            <p:cNvSpPr txBox="1"/>
            <p:nvPr/>
          </p:nvSpPr>
          <p:spPr>
            <a:xfrm>
              <a:off x="6694415" y="982054"/>
              <a:ext cx="1586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Server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3032E4-7B3C-4D16-8542-A39BFDF5FCE4}"/>
                </a:ext>
              </a:extLst>
            </p:cNvPr>
            <p:cNvSpPr txBox="1"/>
            <p:nvPr/>
          </p:nvSpPr>
          <p:spPr>
            <a:xfrm>
              <a:off x="6427364" y="1878917"/>
              <a:ext cx="15435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 environment that can run R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4B9A2268-9ACF-44D2-85F1-1D1220355854}"/>
                </a:ext>
              </a:extLst>
            </p:cNvPr>
            <p:cNvSpPr/>
            <p:nvPr/>
          </p:nvSpPr>
          <p:spPr>
            <a:xfrm>
              <a:off x="6309920" y="1753300"/>
              <a:ext cx="1778466" cy="1182848"/>
            </a:xfrm>
            <a:prstGeom prst="flowChart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6679DABA-BBF5-4CAC-AA26-90182230B436}"/>
                </a:ext>
              </a:extLst>
            </p:cNvPr>
            <p:cNvCxnSpPr/>
            <p:nvPr/>
          </p:nvCxnSpPr>
          <p:spPr>
            <a:xfrm flipH="1">
              <a:off x="7199150" y="2344724"/>
              <a:ext cx="889233" cy="591424"/>
            </a:xfrm>
            <a:prstGeom prst="curvedConnector4">
              <a:avLst>
                <a:gd name="adj1" fmla="val -44576"/>
                <a:gd name="adj2" fmla="val 196808"/>
              </a:avLst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CFB6BD-EA8C-420D-A8A8-9EDA1DD7D163}"/>
                </a:ext>
              </a:extLst>
            </p:cNvPr>
            <p:cNvSpPr txBox="1"/>
            <p:nvPr/>
          </p:nvSpPr>
          <p:spPr>
            <a:xfrm>
              <a:off x="6694415" y="3607266"/>
              <a:ext cx="22566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3A53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Inputs processed via </a:t>
              </a: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63A53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3A53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and returned as outputs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46C4F3C-05D6-46C3-A3AA-0EFF22067543}"/>
                </a:ext>
              </a:extLst>
            </p:cNvPr>
            <p:cNvCxnSpPr>
              <a:cxnSpLocks/>
            </p:cNvCxnSpPr>
            <p:nvPr/>
          </p:nvCxnSpPr>
          <p:spPr>
            <a:xfrm>
              <a:off x="3511492" y="1937857"/>
              <a:ext cx="2798428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6C8B813-1936-4A62-AE47-A1B8179178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1492" y="2148980"/>
              <a:ext cx="2798428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B6F0EF-7FB0-47BC-8B0B-3AFB516F457E}"/>
                </a:ext>
              </a:extLst>
            </p:cNvPr>
            <p:cNvSpPr txBox="1"/>
            <p:nvPr/>
          </p:nvSpPr>
          <p:spPr>
            <a:xfrm>
              <a:off x="3473042" y="1572837"/>
              <a:ext cx="2197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3A53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Inputs sent to server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859DAE-CF41-41AB-B0C7-A9A7B1AD0790}"/>
                </a:ext>
              </a:extLst>
            </p:cNvPr>
            <p:cNvSpPr txBox="1"/>
            <p:nvPr/>
          </p:nvSpPr>
          <p:spPr>
            <a:xfrm>
              <a:off x="4283275" y="2148980"/>
              <a:ext cx="2197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3A53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Outputs returned to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87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6191259-F8C0-43D3-839A-5E428C76F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743" y="2637119"/>
            <a:ext cx="3689028" cy="244408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C4A3A35-7100-43CD-ADB2-43090FB54313}"/>
              </a:ext>
            </a:extLst>
          </p:cNvPr>
          <p:cNvSpPr txBox="1"/>
          <p:nvPr/>
        </p:nvSpPr>
        <p:spPr>
          <a:xfrm>
            <a:off x="4654344" y="2627287"/>
            <a:ext cx="4057037" cy="2542473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EF38D3-ADD8-4F9B-9C40-CB9F4720AB74}"/>
              </a:ext>
            </a:extLst>
          </p:cNvPr>
          <p:cNvSpPr/>
          <p:nvPr/>
        </p:nvSpPr>
        <p:spPr>
          <a:xfrm>
            <a:off x="1052052" y="2644877"/>
            <a:ext cx="1976283" cy="3146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B2622F-24F9-4B0E-A5A0-1ADDF3433A83}"/>
              </a:ext>
            </a:extLst>
          </p:cNvPr>
          <p:cNvCxnSpPr>
            <a:cxnSpLocks/>
          </p:cNvCxnSpPr>
          <p:nvPr/>
        </p:nvCxnSpPr>
        <p:spPr>
          <a:xfrm>
            <a:off x="1258529" y="2998839"/>
            <a:ext cx="15338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E00619-51E2-4D18-89A4-9F642DF3FB46}"/>
              </a:ext>
            </a:extLst>
          </p:cNvPr>
          <p:cNvCxnSpPr>
            <a:cxnSpLocks/>
          </p:cNvCxnSpPr>
          <p:nvPr/>
        </p:nvCxnSpPr>
        <p:spPr>
          <a:xfrm>
            <a:off x="1258529" y="3156155"/>
            <a:ext cx="15338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B6CBCD-C054-4BED-B9D9-9E295F44A82B}"/>
              </a:ext>
            </a:extLst>
          </p:cNvPr>
          <p:cNvCxnSpPr>
            <a:cxnSpLocks/>
          </p:cNvCxnSpPr>
          <p:nvPr/>
        </p:nvCxnSpPr>
        <p:spPr>
          <a:xfrm>
            <a:off x="1258529" y="3308555"/>
            <a:ext cx="15338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DF7F24-FA22-473E-A779-74198825C36F}"/>
              </a:ext>
            </a:extLst>
          </p:cNvPr>
          <p:cNvCxnSpPr>
            <a:cxnSpLocks/>
          </p:cNvCxnSpPr>
          <p:nvPr/>
        </p:nvCxnSpPr>
        <p:spPr>
          <a:xfrm>
            <a:off x="1273277" y="3544530"/>
            <a:ext cx="15338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EBB581-D651-40F8-9F7F-548BDA3F24A5}"/>
              </a:ext>
            </a:extLst>
          </p:cNvPr>
          <p:cNvCxnSpPr>
            <a:cxnSpLocks/>
          </p:cNvCxnSpPr>
          <p:nvPr/>
        </p:nvCxnSpPr>
        <p:spPr>
          <a:xfrm>
            <a:off x="1273277" y="3701846"/>
            <a:ext cx="15338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8EADDC-3BA3-42C3-A045-869636932567}"/>
              </a:ext>
            </a:extLst>
          </p:cNvPr>
          <p:cNvCxnSpPr>
            <a:cxnSpLocks/>
          </p:cNvCxnSpPr>
          <p:nvPr/>
        </p:nvCxnSpPr>
        <p:spPr>
          <a:xfrm>
            <a:off x="1273277" y="3854246"/>
            <a:ext cx="15338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09F91B-23C2-4C4B-B650-6F3805B6CCF9}"/>
              </a:ext>
            </a:extLst>
          </p:cNvPr>
          <p:cNvCxnSpPr>
            <a:cxnSpLocks/>
          </p:cNvCxnSpPr>
          <p:nvPr/>
        </p:nvCxnSpPr>
        <p:spPr>
          <a:xfrm>
            <a:off x="1273277" y="4124633"/>
            <a:ext cx="15338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AB2C01-5E41-4A62-BA72-E664A902365A}"/>
              </a:ext>
            </a:extLst>
          </p:cNvPr>
          <p:cNvCxnSpPr>
            <a:cxnSpLocks/>
          </p:cNvCxnSpPr>
          <p:nvPr/>
        </p:nvCxnSpPr>
        <p:spPr>
          <a:xfrm>
            <a:off x="1273277" y="4281949"/>
            <a:ext cx="15338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9F7261-9231-4859-A4AA-9642D7639038}"/>
              </a:ext>
            </a:extLst>
          </p:cNvPr>
          <p:cNvCxnSpPr>
            <a:cxnSpLocks/>
          </p:cNvCxnSpPr>
          <p:nvPr/>
        </p:nvCxnSpPr>
        <p:spPr>
          <a:xfrm>
            <a:off x="1273277" y="4434349"/>
            <a:ext cx="15338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605BE9-388C-4919-B751-68BEDB6BDF56}"/>
              </a:ext>
            </a:extLst>
          </p:cNvPr>
          <p:cNvCxnSpPr>
            <a:cxnSpLocks/>
          </p:cNvCxnSpPr>
          <p:nvPr/>
        </p:nvCxnSpPr>
        <p:spPr>
          <a:xfrm>
            <a:off x="1273277" y="4704736"/>
            <a:ext cx="15338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0AC7-79A1-4368-8399-E0D77F2E5104}"/>
              </a:ext>
            </a:extLst>
          </p:cNvPr>
          <p:cNvCxnSpPr>
            <a:cxnSpLocks/>
          </p:cNvCxnSpPr>
          <p:nvPr/>
        </p:nvCxnSpPr>
        <p:spPr>
          <a:xfrm>
            <a:off x="1273277" y="4862052"/>
            <a:ext cx="15338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58098-E705-42BF-BAEC-4C2710405885}"/>
              </a:ext>
            </a:extLst>
          </p:cNvPr>
          <p:cNvCxnSpPr>
            <a:cxnSpLocks/>
          </p:cNvCxnSpPr>
          <p:nvPr/>
        </p:nvCxnSpPr>
        <p:spPr>
          <a:xfrm>
            <a:off x="1273277" y="5014452"/>
            <a:ext cx="15338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Down Arrow 16">
            <a:extLst>
              <a:ext uri="{FF2B5EF4-FFF2-40B4-BE49-F238E27FC236}">
                <a16:creationId xmlns:a16="http://schemas.microsoft.com/office/drawing/2014/main" id="{348DB30A-5A71-4BB3-909C-74CFE2AAE65C}"/>
              </a:ext>
            </a:extLst>
          </p:cNvPr>
          <p:cNvSpPr/>
          <p:nvPr/>
        </p:nvSpPr>
        <p:spPr>
          <a:xfrm>
            <a:off x="580103" y="796413"/>
            <a:ext cx="2910349" cy="122903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R code</a:t>
            </a:r>
          </a:p>
        </p:txBody>
      </p:sp>
      <p:sp>
        <p:nvSpPr>
          <p:cNvPr id="19" name="Callout: Down Arrow 18">
            <a:extLst>
              <a:ext uri="{FF2B5EF4-FFF2-40B4-BE49-F238E27FC236}">
                <a16:creationId xmlns:a16="http://schemas.microsoft.com/office/drawing/2014/main" id="{E3423511-2E9D-4EF9-9770-040DEFDF04B3}"/>
              </a:ext>
            </a:extLst>
          </p:cNvPr>
          <p:cNvSpPr/>
          <p:nvPr/>
        </p:nvSpPr>
        <p:spPr>
          <a:xfrm>
            <a:off x="5108428" y="796412"/>
            <a:ext cx="2910349" cy="122903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Design layout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C012B8D-77F0-401F-8C58-EBAD0157BB63}"/>
              </a:ext>
            </a:extLst>
          </p:cNvPr>
          <p:cNvGrpSpPr/>
          <p:nvPr/>
        </p:nvGrpSpPr>
        <p:grpSpPr>
          <a:xfrm>
            <a:off x="5648632" y="2644877"/>
            <a:ext cx="1976283" cy="3146323"/>
            <a:chOff x="5648632" y="2644877"/>
            <a:chExt cx="1976283" cy="31463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1DC865-2171-473B-887C-57D6409A99B7}"/>
                </a:ext>
              </a:extLst>
            </p:cNvPr>
            <p:cNvSpPr/>
            <p:nvPr/>
          </p:nvSpPr>
          <p:spPr>
            <a:xfrm>
              <a:off x="5648632" y="2644877"/>
              <a:ext cx="1976283" cy="31463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3AAC14-1A65-4FFF-AF03-DFA510C6188E}"/>
                </a:ext>
              </a:extLst>
            </p:cNvPr>
            <p:cNvCxnSpPr>
              <a:cxnSpLocks/>
            </p:cNvCxnSpPr>
            <p:nvPr/>
          </p:nvCxnSpPr>
          <p:spPr>
            <a:xfrm>
              <a:off x="5855109" y="2998839"/>
              <a:ext cx="153383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D39FD9-4CB7-41A7-B560-5E9569C17D9A}"/>
                </a:ext>
              </a:extLst>
            </p:cNvPr>
            <p:cNvCxnSpPr>
              <a:cxnSpLocks/>
            </p:cNvCxnSpPr>
            <p:nvPr/>
          </p:nvCxnSpPr>
          <p:spPr>
            <a:xfrm>
              <a:off x="5855109" y="3156155"/>
              <a:ext cx="153383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4E26C5-3DA8-4561-8307-2CBD71C4E429}"/>
                </a:ext>
              </a:extLst>
            </p:cNvPr>
            <p:cNvCxnSpPr>
              <a:cxnSpLocks/>
            </p:cNvCxnSpPr>
            <p:nvPr/>
          </p:nvCxnSpPr>
          <p:spPr>
            <a:xfrm>
              <a:off x="5855109" y="3308555"/>
              <a:ext cx="153383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7941D4-B12A-46AE-B412-A3B9981A14DA}"/>
                </a:ext>
              </a:extLst>
            </p:cNvPr>
            <p:cNvCxnSpPr>
              <a:cxnSpLocks/>
            </p:cNvCxnSpPr>
            <p:nvPr/>
          </p:nvCxnSpPr>
          <p:spPr>
            <a:xfrm>
              <a:off x="5855109" y="3701846"/>
              <a:ext cx="153383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20073B4-C398-4DB2-BECC-231F14B93F9A}"/>
                </a:ext>
              </a:extLst>
            </p:cNvPr>
            <p:cNvCxnSpPr>
              <a:cxnSpLocks/>
            </p:cNvCxnSpPr>
            <p:nvPr/>
          </p:nvCxnSpPr>
          <p:spPr>
            <a:xfrm>
              <a:off x="5855109" y="3859162"/>
              <a:ext cx="153383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BD8BC7F-C422-4666-8359-3FEC9112B4C6}"/>
                </a:ext>
              </a:extLst>
            </p:cNvPr>
            <p:cNvCxnSpPr>
              <a:cxnSpLocks/>
            </p:cNvCxnSpPr>
            <p:nvPr/>
          </p:nvCxnSpPr>
          <p:spPr>
            <a:xfrm>
              <a:off x="5855109" y="4011562"/>
              <a:ext cx="153383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4D8E0-44B2-468A-BEC9-38C9BFECB6D2}"/>
                </a:ext>
              </a:extLst>
            </p:cNvPr>
            <p:cNvCxnSpPr>
              <a:cxnSpLocks/>
            </p:cNvCxnSpPr>
            <p:nvPr/>
          </p:nvCxnSpPr>
          <p:spPr>
            <a:xfrm>
              <a:off x="5869857" y="4458930"/>
              <a:ext cx="153383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3094E2D-3144-4119-825F-7186F54053C5}"/>
                </a:ext>
              </a:extLst>
            </p:cNvPr>
            <p:cNvCxnSpPr>
              <a:cxnSpLocks/>
            </p:cNvCxnSpPr>
            <p:nvPr/>
          </p:nvCxnSpPr>
          <p:spPr>
            <a:xfrm>
              <a:off x="5869857" y="4616246"/>
              <a:ext cx="153383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5A4B57E-8E5E-45B2-A8C4-1ECB15082769}"/>
                </a:ext>
              </a:extLst>
            </p:cNvPr>
            <p:cNvCxnSpPr>
              <a:cxnSpLocks/>
            </p:cNvCxnSpPr>
            <p:nvPr/>
          </p:nvCxnSpPr>
          <p:spPr>
            <a:xfrm>
              <a:off x="5869857" y="4768646"/>
              <a:ext cx="153383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D362809-09E2-4D61-8BB1-BF0CAD6546D3}"/>
                </a:ext>
              </a:extLst>
            </p:cNvPr>
            <p:cNvCxnSpPr>
              <a:cxnSpLocks/>
            </p:cNvCxnSpPr>
            <p:nvPr/>
          </p:nvCxnSpPr>
          <p:spPr>
            <a:xfrm>
              <a:off x="5855109" y="5225846"/>
              <a:ext cx="153383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CE5DE4-4BD5-4F88-AD82-660618282386}"/>
                </a:ext>
              </a:extLst>
            </p:cNvPr>
            <p:cNvCxnSpPr>
              <a:cxnSpLocks/>
            </p:cNvCxnSpPr>
            <p:nvPr/>
          </p:nvCxnSpPr>
          <p:spPr>
            <a:xfrm>
              <a:off x="5855109" y="5383162"/>
              <a:ext cx="153383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4B4ABF-A269-4588-8421-4C18953754EF}"/>
                </a:ext>
              </a:extLst>
            </p:cNvPr>
            <p:cNvCxnSpPr>
              <a:cxnSpLocks/>
            </p:cNvCxnSpPr>
            <p:nvPr/>
          </p:nvCxnSpPr>
          <p:spPr>
            <a:xfrm>
              <a:off x="5855109" y="5535562"/>
              <a:ext cx="153383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90EB38-C66C-436E-AA03-F84ABD11259E}"/>
                </a:ext>
              </a:extLst>
            </p:cNvPr>
            <p:cNvSpPr txBox="1"/>
            <p:nvPr/>
          </p:nvSpPr>
          <p:spPr>
            <a:xfrm>
              <a:off x="5752438" y="2675900"/>
              <a:ext cx="909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#Setup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5C97D0-5F45-46AE-91AF-6E50508DF6DF}"/>
                </a:ext>
              </a:extLst>
            </p:cNvPr>
            <p:cNvSpPr txBox="1"/>
            <p:nvPr/>
          </p:nvSpPr>
          <p:spPr>
            <a:xfrm>
              <a:off x="5752438" y="3409721"/>
              <a:ext cx="909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#UI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AFA6A9-7E51-4B14-A868-44180F18F196}"/>
                </a:ext>
              </a:extLst>
            </p:cNvPr>
            <p:cNvSpPr txBox="1"/>
            <p:nvPr/>
          </p:nvSpPr>
          <p:spPr>
            <a:xfrm>
              <a:off x="5752438" y="4131002"/>
              <a:ext cx="909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#Server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2EE37AA-9F44-4E6F-9260-5E6643C68273}"/>
                </a:ext>
              </a:extLst>
            </p:cNvPr>
            <p:cNvSpPr txBox="1"/>
            <p:nvPr/>
          </p:nvSpPr>
          <p:spPr>
            <a:xfrm>
              <a:off x="5752438" y="4915435"/>
              <a:ext cx="1159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#Run App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A9E3EE-471E-4B59-B0A7-8DBBEF3C6DEF}"/>
              </a:ext>
            </a:extLst>
          </p:cNvPr>
          <p:cNvGrpSpPr/>
          <p:nvPr/>
        </p:nvGrpSpPr>
        <p:grpSpPr>
          <a:xfrm>
            <a:off x="3156154" y="3053687"/>
            <a:ext cx="2698955" cy="1562559"/>
            <a:chOff x="3156154" y="3053687"/>
            <a:chExt cx="2698955" cy="156255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C9B0AC9-D005-40B5-90AD-04F2B7C22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987" y="3053687"/>
              <a:ext cx="2689122" cy="1024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C2AD08-9EEA-4B73-AA84-5D013C38BB6A}"/>
                </a:ext>
              </a:extLst>
            </p:cNvPr>
            <p:cNvCxnSpPr>
              <a:cxnSpLocks/>
            </p:cNvCxnSpPr>
            <p:nvPr/>
          </p:nvCxnSpPr>
          <p:spPr>
            <a:xfrm>
              <a:off x="3156154" y="3755925"/>
              <a:ext cx="2698955" cy="983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0824062-9B53-4ADF-962B-40F0BAE9A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987" y="4001034"/>
              <a:ext cx="2689122" cy="3146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2F1F3FA-F713-42EC-B624-7DD74816F6C2}"/>
                </a:ext>
              </a:extLst>
            </p:cNvPr>
            <p:cNvCxnSpPr>
              <a:cxnSpLocks/>
            </p:cNvCxnSpPr>
            <p:nvPr/>
          </p:nvCxnSpPr>
          <p:spPr>
            <a:xfrm>
              <a:off x="3165987" y="4408001"/>
              <a:ext cx="2686948" cy="2082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77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7C229F-A9AF-4262-B8D9-419A5BE65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0"/>
          <a:stretch/>
        </p:blipFill>
        <p:spPr>
          <a:xfrm>
            <a:off x="231519" y="235973"/>
            <a:ext cx="5514975" cy="21500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8BFA0B-AF7E-4548-9C31-B1E571C30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402" y="2386012"/>
            <a:ext cx="5856073" cy="37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6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031D9E-2BCB-4CCD-AB6A-FCBA3425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0" y="156855"/>
            <a:ext cx="3981450" cy="2867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78CCC6-1246-4870-BD43-4A096D48F7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27"/>
          <a:stretch/>
        </p:blipFill>
        <p:spPr>
          <a:xfrm>
            <a:off x="211700" y="3754540"/>
            <a:ext cx="5238750" cy="21644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D22ED3-A746-4EAF-B8F4-85C4C1AAF2DF}"/>
              </a:ext>
            </a:extLst>
          </p:cNvPr>
          <p:cNvSpPr/>
          <p:nvPr/>
        </p:nvSpPr>
        <p:spPr>
          <a:xfrm>
            <a:off x="2526890" y="5486400"/>
            <a:ext cx="963562" cy="176981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2B57D-94E4-4A02-BFB0-775A13C86FC2}"/>
              </a:ext>
            </a:extLst>
          </p:cNvPr>
          <p:cNvSpPr/>
          <p:nvPr/>
        </p:nvSpPr>
        <p:spPr>
          <a:xfrm>
            <a:off x="3912470" y="5486400"/>
            <a:ext cx="787349" cy="176981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BEEF1B-340F-41A7-8BD3-E161F4092707}"/>
              </a:ext>
            </a:extLst>
          </p:cNvPr>
          <p:cNvSpPr/>
          <p:nvPr/>
        </p:nvSpPr>
        <p:spPr>
          <a:xfrm>
            <a:off x="1415077" y="5476568"/>
            <a:ext cx="787349" cy="186813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7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3D07BD-9F16-41C6-AC91-1B370AC71EC1}"/>
              </a:ext>
            </a:extLst>
          </p:cNvPr>
          <p:cNvSpPr/>
          <p:nvPr/>
        </p:nvSpPr>
        <p:spPr>
          <a:xfrm>
            <a:off x="3582099" y="1447100"/>
            <a:ext cx="5167618" cy="33262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6736BF-EE38-4D26-8E5E-19DADAFC7898}"/>
              </a:ext>
            </a:extLst>
          </p:cNvPr>
          <p:cNvSpPr/>
          <p:nvPr/>
        </p:nvSpPr>
        <p:spPr>
          <a:xfrm>
            <a:off x="478172" y="1447100"/>
            <a:ext cx="2860646" cy="165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49E275-A5E6-4C5F-A103-254F00E2759B}"/>
              </a:ext>
            </a:extLst>
          </p:cNvPr>
          <p:cNvSpPr/>
          <p:nvPr/>
        </p:nvSpPr>
        <p:spPr>
          <a:xfrm>
            <a:off x="478172" y="352338"/>
            <a:ext cx="8271545" cy="67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D67190-F0F8-4709-9264-D020A239A1F9}"/>
              </a:ext>
            </a:extLst>
          </p:cNvPr>
          <p:cNvCxnSpPr/>
          <p:nvPr/>
        </p:nvCxnSpPr>
        <p:spPr>
          <a:xfrm>
            <a:off x="4163038" y="1946246"/>
            <a:ext cx="0" cy="23069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34DDE1-0369-43D0-9676-498E379EA883}"/>
              </a:ext>
            </a:extLst>
          </p:cNvPr>
          <p:cNvCxnSpPr>
            <a:cxnSpLocks/>
          </p:cNvCxnSpPr>
          <p:nvPr/>
        </p:nvCxnSpPr>
        <p:spPr>
          <a:xfrm flipH="1">
            <a:off x="4163038" y="4253218"/>
            <a:ext cx="40057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5E073-4F14-4D62-AD5F-5C9BDB6DEF9A}"/>
              </a:ext>
            </a:extLst>
          </p:cNvPr>
          <p:cNvSpPr/>
          <p:nvPr/>
        </p:nvSpPr>
        <p:spPr>
          <a:xfrm>
            <a:off x="663774" y="1908495"/>
            <a:ext cx="2357307" cy="285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C86292-20A9-480C-A2AE-3E2084419749}"/>
              </a:ext>
            </a:extLst>
          </p:cNvPr>
          <p:cNvSpPr/>
          <p:nvPr/>
        </p:nvSpPr>
        <p:spPr>
          <a:xfrm>
            <a:off x="663775" y="2471606"/>
            <a:ext cx="2357307" cy="285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D41896-EE88-4120-BA62-56F5622560CC}"/>
              </a:ext>
            </a:extLst>
          </p:cNvPr>
          <p:cNvSpPr txBox="1"/>
          <p:nvPr/>
        </p:nvSpPr>
        <p:spPr>
          <a:xfrm>
            <a:off x="597712" y="1604021"/>
            <a:ext cx="1728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CEFDE-F400-44E6-90A7-303F7688D425}"/>
              </a:ext>
            </a:extLst>
          </p:cNvPr>
          <p:cNvSpPr txBox="1"/>
          <p:nvPr/>
        </p:nvSpPr>
        <p:spPr>
          <a:xfrm>
            <a:off x="590377" y="2193197"/>
            <a:ext cx="1728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C5BA0-233D-4433-ADA9-ACE03337931B}"/>
              </a:ext>
            </a:extLst>
          </p:cNvPr>
          <p:cNvSpPr/>
          <p:nvPr/>
        </p:nvSpPr>
        <p:spPr>
          <a:xfrm>
            <a:off x="4572000" y="2471606"/>
            <a:ext cx="245794" cy="1166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2D90E0-0CF7-4C8D-B337-0C232AECE603}"/>
              </a:ext>
            </a:extLst>
          </p:cNvPr>
          <p:cNvCxnSpPr/>
          <p:nvPr/>
        </p:nvCxnSpPr>
        <p:spPr>
          <a:xfrm>
            <a:off x="4689987" y="2104103"/>
            <a:ext cx="0" cy="200578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9A29DC-D198-48C7-9CF8-ABDC33431253}"/>
              </a:ext>
            </a:extLst>
          </p:cNvPr>
          <p:cNvSpPr/>
          <p:nvPr/>
        </p:nvSpPr>
        <p:spPr>
          <a:xfrm>
            <a:off x="5293119" y="2104103"/>
            <a:ext cx="245794" cy="1166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1DD93D-A9A6-48E5-95C1-DFC1EC5A521B}"/>
              </a:ext>
            </a:extLst>
          </p:cNvPr>
          <p:cNvCxnSpPr/>
          <p:nvPr/>
        </p:nvCxnSpPr>
        <p:spPr>
          <a:xfrm>
            <a:off x="5411106" y="1736600"/>
            <a:ext cx="0" cy="200578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84744-96A0-4281-89C3-E8A62F9AEE8C}"/>
              </a:ext>
            </a:extLst>
          </p:cNvPr>
          <p:cNvSpPr/>
          <p:nvPr/>
        </p:nvSpPr>
        <p:spPr>
          <a:xfrm>
            <a:off x="5997713" y="3097162"/>
            <a:ext cx="245794" cy="5407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8A2DAF-0DE0-4487-9EF4-ABA904BFA078}"/>
              </a:ext>
            </a:extLst>
          </p:cNvPr>
          <p:cNvCxnSpPr>
            <a:cxnSpLocks/>
          </p:cNvCxnSpPr>
          <p:nvPr/>
        </p:nvCxnSpPr>
        <p:spPr>
          <a:xfrm>
            <a:off x="6115700" y="2531751"/>
            <a:ext cx="0" cy="157813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BEF11A1-5B2F-4A43-9529-8F97644DF843}"/>
              </a:ext>
            </a:extLst>
          </p:cNvPr>
          <p:cNvSpPr/>
          <p:nvPr/>
        </p:nvSpPr>
        <p:spPr>
          <a:xfrm>
            <a:off x="6728651" y="2558962"/>
            <a:ext cx="245794" cy="5407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563B59-F04C-4396-B2A9-A90CC72F8CEC}"/>
              </a:ext>
            </a:extLst>
          </p:cNvPr>
          <p:cNvCxnSpPr>
            <a:cxnSpLocks/>
          </p:cNvCxnSpPr>
          <p:nvPr/>
        </p:nvCxnSpPr>
        <p:spPr>
          <a:xfrm>
            <a:off x="6846638" y="1993551"/>
            <a:ext cx="0" cy="157813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002913F-85FE-4A68-BAB5-37D863804B59}"/>
              </a:ext>
            </a:extLst>
          </p:cNvPr>
          <p:cNvSpPr/>
          <p:nvPr/>
        </p:nvSpPr>
        <p:spPr>
          <a:xfrm>
            <a:off x="7518000" y="3406090"/>
            <a:ext cx="245794" cy="5407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A1E17A-DEA8-43D9-B705-52142017485D}"/>
              </a:ext>
            </a:extLst>
          </p:cNvPr>
          <p:cNvCxnSpPr>
            <a:cxnSpLocks/>
          </p:cNvCxnSpPr>
          <p:nvPr/>
        </p:nvCxnSpPr>
        <p:spPr>
          <a:xfrm>
            <a:off x="7635987" y="3270429"/>
            <a:ext cx="0" cy="83945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A48CBA-9B12-4949-8563-A8F0EE72155C}"/>
              </a:ext>
            </a:extLst>
          </p:cNvPr>
          <p:cNvCxnSpPr/>
          <p:nvPr/>
        </p:nvCxnSpPr>
        <p:spPr>
          <a:xfrm>
            <a:off x="3582099" y="5338917"/>
            <a:ext cx="516761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16666A-0930-40C7-B894-2C6821394190}"/>
              </a:ext>
            </a:extLst>
          </p:cNvPr>
          <p:cNvCxnSpPr/>
          <p:nvPr/>
        </p:nvCxnSpPr>
        <p:spPr>
          <a:xfrm>
            <a:off x="3582099" y="5481485"/>
            <a:ext cx="516761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F032DA-B1B8-4BE6-AA0A-D69F57F04C4E}"/>
              </a:ext>
            </a:extLst>
          </p:cNvPr>
          <p:cNvCxnSpPr/>
          <p:nvPr/>
        </p:nvCxnSpPr>
        <p:spPr>
          <a:xfrm>
            <a:off x="3582099" y="5658466"/>
            <a:ext cx="516761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F78063-D36C-486A-9096-172945A64121}"/>
              </a:ext>
            </a:extLst>
          </p:cNvPr>
          <p:cNvCxnSpPr>
            <a:cxnSpLocks/>
          </p:cNvCxnSpPr>
          <p:nvPr/>
        </p:nvCxnSpPr>
        <p:spPr>
          <a:xfrm>
            <a:off x="3582099" y="5166852"/>
            <a:ext cx="1530675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CE47D67-CE97-4F04-A795-1229C7F0DC95}"/>
              </a:ext>
            </a:extLst>
          </p:cNvPr>
          <p:cNvGrpSpPr/>
          <p:nvPr/>
        </p:nvGrpSpPr>
        <p:grpSpPr>
          <a:xfrm>
            <a:off x="285226" y="92279"/>
            <a:ext cx="8665827" cy="6115574"/>
            <a:chOff x="285226" y="92279"/>
            <a:chExt cx="8665827" cy="611557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5DB55D6-27DB-4D46-A3C5-9304A5BDCE97}"/>
                </a:ext>
              </a:extLst>
            </p:cNvPr>
            <p:cNvSpPr/>
            <p:nvPr/>
          </p:nvSpPr>
          <p:spPr>
            <a:xfrm>
              <a:off x="285226" y="92279"/>
              <a:ext cx="8665827" cy="611557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0595FE-093D-49DA-809A-4A1DB727AB42}"/>
                </a:ext>
              </a:extLst>
            </p:cNvPr>
            <p:cNvSpPr txBox="1"/>
            <p:nvPr/>
          </p:nvSpPr>
          <p:spPr>
            <a:xfrm>
              <a:off x="330328" y="5421522"/>
              <a:ext cx="23824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err="1">
                  <a:solidFill>
                    <a:schemeClr val="accent2">
                      <a:lumMod val="75000"/>
                    </a:schemeClr>
                  </a:solidFill>
                </a:rPr>
                <a:t>fluidPage</a:t>
              </a:r>
              <a:endParaRPr lang="en-GB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DC0727F-FE06-495D-934C-7D271C9B9797}"/>
              </a:ext>
            </a:extLst>
          </p:cNvPr>
          <p:cNvGrpSpPr/>
          <p:nvPr/>
        </p:nvGrpSpPr>
        <p:grpSpPr>
          <a:xfrm>
            <a:off x="285226" y="92279"/>
            <a:ext cx="8665827" cy="1184072"/>
            <a:chOff x="285226" y="92279"/>
            <a:chExt cx="8665827" cy="118407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E97ADD-E66B-406A-AB75-17AC1C37CBAA}"/>
                </a:ext>
              </a:extLst>
            </p:cNvPr>
            <p:cNvSpPr/>
            <p:nvPr/>
          </p:nvSpPr>
          <p:spPr>
            <a:xfrm>
              <a:off x="285226" y="92279"/>
              <a:ext cx="8665827" cy="118407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6BB6FD-B1C0-4E2A-A7C4-F1951F753699}"/>
                </a:ext>
              </a:extLst>
            </p:cNvPr>
            <p:cNvSpPr txBox="1"/>
            <p:nvPr/>
          </p:nvSpPr>
          <p:spPr>
            <a:xfrm>
              <a:off x="597712" y="391927"/>
              <a:ext cx="23824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err="1">
                  <a:solidFill>
                    <a:schemeClr val="accent2">
                      <a:lumMod val="75000"/>
                    </a:schemeClr>
                  </a:solidFill>
                </a:rPr>
                <a:t>titlePanel</a:t>
              </a:r>
              <a:endParaRPr lang="en-GB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F9D1E6-2E60-4009-BB84-E1302FD06BD7}"/>
              </a:ext>
            </a:extLst>
          </p:cNvPr>
          <p:cNvGrpSpPr/>
          <p:nvPr/>
        </p:nvGrpSpPr>
        <p:grpSpPr>
          <a:xfrm>
            <a:off x="281030" y="1240783"/>
            <a:ext cx="8665827" cy="4983848"/>
            <a:chOff x="281030" y="1240783"/>
            <a:chExt cx="8665827" cy="498384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F61E83-2475-4A7A-8EC8-B5C7C5AF3393}"/>
                </a:ext>
              </a:extLst>
            </p:cNvPr>
            <p:cNvSpPr/>
            <p:nvPr/>
          </p:nvSpPr>
          <p:spPr>
            <a:xfrm>
              <a:off x="281030" y="1240783"/>
              <a:ext cx="8665827" cy="4983848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F5E96D0-55E4-4C6C-BA58-B709DEBE2088}"/>
                </a:ext>
              </a:extLst>
            </p:cNvPr>
            <p:cNvSpPr txBox="1"/>
            <p:nvPr/>
          </p:nvSpPr>
          <p:spPr>
            <a:xfrm>
              <a:off x="428838" y="3819460"/>
              <a:ext cx="2666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err="1">
                  <a:solidFill>
                    <a:schemeClr val="accent2">
                      <a:lumMod val="75000"/>
                    </a:schemeClr>
                  </a:solidFill>
                </a:rPr>
                <a:t>sidebarLayout</a:t>
              </a:r>
              <a:endParaRPr lang="en-GB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C28981-5E91-4285-8938-4B12A781A0E2}"/>
              </a:ext>
            </a:extLst>
          </p:cNvPr>
          <p:cNvGrpSpPr/>
          <p:nvPr/>
        </p:nvGrpSpPr>
        <p:grpSpPr>
          <a:xfrm>
            <a:off x="276295" y="1224005"/>
            <a:ext cx="3227672" cy="4983848"/>
            <a:chOff x="433431" y="1393183"/>
            <a:chExt cx="3227672" cy="498384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1A6B974-18E3-403A-87B0-CE13CF20AA27}"/>
                </a:ext>
              </a:extLst>
            </p:cNvPr>
            <p:cNvSpPr/>
            <p:nvPr/>
          </p:nvSpPr>
          <p:spPr>
            <a:xfrm>
              <a:off x="433431" y="1393183"/>
              <a:ext cx="3227672" cy="4983848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27E74D-1187-4B71-B38B-293B0C9619B3}"/>
                </a:ext>
              </a:extLst>
            </p:cNvPr>
            <p:cNvSpPr txBox="1"/>
            <p:nvPr/>
          </p:nvSpPr>
          <p:spPr>
            <a:xfrm>
              <a:off x="581238" y="3971860"/>
              <a:ext cx="2666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err="1">
                  <a:solidFill>
                    <a:schemeClr val="accent2">
                      <a:lumMod val="75000"/>
                    </a:schemeClr>
                  </a:solidFill>
                </a:rPr>
                <a:t>sidebarPanel</a:t>
              </a:r>
              <a:endParaRPr lang="en-GB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39CDA43-7A89-40F9-A80A-4176D1956262}"/>
              </a:ext>
            </a:extLst>
          </p:cNvPr>
          <p:cNvGrpSpPr/>
          <p:nvPr/>
        </p:nvGrpSpPr>
        <p:grpSpPr>
          <a:xfrm>
            <a:off x="3412215" y="1240783"/>
            <a:ext cx="5488504" cy="4983848"/>
            <a:chOff x="3412215" y="1240783"/>
            <a:chExt cx="5488504" cy="498384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A39DB70-17A2-4250-8519-5FE85AC4EB7F}"/>
                </a:ext>
              </a:extLst>
            </p:cNvPr>
            <p:cNvSpPr/>
            <p:nvPr/>
          </p:nvSpPr>
          <p:spPr>
            <a:xfrm flipH="1">
              <a:off x="3412215" y="1240783"/>
              <a:ext cx="5488504" cy="4983848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3B9A4F-BEA5-44A6-B4E7-9DE4D53017DE}"/>
                </a:ext>
              </a:extLst>
            </p:cNvPr>
            <p:cNvSpPr txBox="1"/>
            <p:nvPr/>
          </p:nvSpPr>
          <p:spPr>
            <a:xfrm>
              <a:off x="5287993" y="1699262"/>
              <a:ext cx="2666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err="1">
                  <a:solidFill>
                    <a:schemeClr val="accent2">
                      <a:lumMod val="75000"/>
                    </a:schemeClr>
                  </a:solidFill>
                </a:rPr>
                <a:t>mainPanel</a:t>
              </a:r>
              <a:endParaRPr lang="en-GB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02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801</TotalTime>
  <Words>979</Words>
  <Application>Microsoft Office PowerPoint</Application>
  <PresentationFormat>On-screen Show (4:3)</PresentationFormat>
  <Paragraphs>185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Retrospect</vt:lpstr>
      <vt:lpstr>1_Retrospect</vt:lpstr>
      <vt:lpstr>Shiny App-y People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Speed-apping</vt:lpstr>
      <vt:lpstr>PowerPoint Presentation</vt:lpstr>
      <vt:lpstr>Slides that may be useful in Q&amp;A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 Crouch</dc:creator>
  <cp:lastModifiedBy>Naomi Crouch</cp:lastModifiedBy>
  <cp:revision>56</cp:revision>
  <dcterms:created xsi:type="dcterms:W3CDTF">2019-05-23T20:11:33Z</dcterms:created>
  <dcterms:modified xsi:type="dcterms:W3CDTF">2019-06-03T21:06:07Z</dcterms:modified>
</cp:coreProperties>
</file>