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idx="14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Image"/>
          <p:cNvSpPr/>
          <p:nvPr>
            <p:ph type="pic" idx="13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half" idx="13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half" idx="14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idx="15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jacolienvanrij.com/Tutorials/GAMM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 to GAM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GAMMs</a:t>
            </a:r>
          </a:p>
        </p:txBody>
      </p:sp>
      <p:sp>
        <p:nvSpPr>
          <p:cNvPr id="138" name="Evelien Heyselaa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/>
            </a:lvl1pPr>
          </a:lstStyle>
          <a:p>
            <a:pPr/>
            <a:r>
              <a:t>Evelien Heyselaar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203" name="https://jacolienvanrij.com/Tutorials/GAMM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https://jacolienvanrij.com/Tutorials/GAMM.html</a:t>
            </a:r>
          </a:p>
          <a:p>
            <a:pPr/>
            <a:r>
              <a:t>Porretta, V., Kyröläinen, A. J., van Rij, J., &amp; Järvikivi, J. (2017, June). Visual world paradigm data: From preprocessing to nonlinear time-course analysis. In </a:t>
            </a:r>
            <a:r>
              <a:rPr i="1"/>
              <a:t>International Conference on Intelligent Decision Technologies</a:t>
            </a:r>
            <a:r>
              <a:t> (pp. 268-277). Springer, Cham.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Image"/>
          <p:cNvGrpSpPr/>
          <p:nvPr/>
        </p:nvGrpSpPr>
        <p:grpSpPr>
          <a:xfrm>
            <a:off x="13538200" y="5206999"/>
            <a:ext cx="8813800" cy="7585969"/>
            <a:chOff x="0" y="0"/>
            <a:chExt cx="8813800" cy="7585967"/>
          </a:xfrm>
        </p:grpSpPr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899"/>
              <a:ext cx="8559800" cy="725576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813800" cy="7585969"/>
            </a:xfrm>
            <a:prstGeom prst="rect">
              <a:avLst/>
            </a:prstGeom>
            <a:effectLst/>
          </p:spPr>
        </p:pic>
      </p:grpSp>
      <p:sp>
        <p:nvSpPr>
          <p:cNvPr id="143" name="Mixed Effects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Mixed Effects Models</a:t>
            </a:r>
          </a:p>
        </p:txBody>
      </p:sp>
      <p:sp>
        <p:nvSpPr>
          <p:cNvPr id="144" name="lme4 package"/>
          <p:cNvSpPr txBox="1"/>
          <p:nvPr>
            <p:ph type="body" sz="quarter" idx="1"/>
          </p:nvPr>
        </p:nvSpPr>
        <p:spPr>
          <a:xfrm>
            <a:off x="952500" y="3366939"/>
            <a:ext cx="22494922" cy="1178222"/>
          </a:xfrm>
          <a:prstGeom prst="rect">
            <a:avLst/>
          </a:prstGeom>
        </p:spPr>
        <p:txBody>
          <a:bodyPr anchor="t"/>
          <a:lstStyle>
            <a:lvl1pPr marL="0" indent="0" algn="ctr">
              <a:buClrTx/>
              <a:buSzTx/>
              <a:buFontTx/>
              <a:buNone/>
            </a:lvl1pPr>
          </a:lstStyle>
          <a:p>
            <a:pPr/>
            <a:r>
              <a:t>lme4 package  </a:t>
            </a:r>
          </a:p>
        </p:txBody>
      </p:sp>
      <p:sp>
        <p:nvSpPr>
          <p:cNvPr id="145" name="Rounded Rectangle"/>
          <p:cNvSpPr/>
          <p:nvPr/>
        </p:nvSpPr>
        <p:spPr>
          <a:xfrm>
            <a:off x="9957148" y="3321050"/>
            <a:ext cx="898087" cy="1114721"/>
          </a:xfrm>
          <a:prstGeom prst="roundRect">
            <a:avLst>
              <a:gd name="adj" fmla="val 50000"/>
            </a:avLst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46" name="Line"/>
          <p:cNvSpPr/>
          <p:nvPr/>
        </p:nvSpPr>
        <p:spPr>
          <a:xfrm flipH="1">
            <a:off x="8699308" y="4180894"/>
            <a:ext cx="1262131" cy="841590"/>
          </a:xfrm>
          <a:prstGeom prst="line">
            <a:avLst/>
          </a:prstGeom>
          <a:ln w="635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147" name="Linear"/>
          <p:cNvSpPr txBox="1"/>
          <p:nvPr/>
        </p:nvSpPr>
        <p:spPr>
          <a:xfrm>
            <a:off x="6873839" y="4871889"/>
            <a:ext cx="179671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>
                <a:solidFill>
                  <a:schemeClr val="accent5">
                    <a:hueOff val="-411174"/>
                    <a:satOff val="4030"/>
                    <a:lumOff val="-29867"/>
                  </a:schemeClr>
                </a:solidFill>
              </a:defRPr>
            </a:lvl1pPr>
          </a:lstStyle>
          <a:p>
            <a:pPr/>
            <a:r>
              <a:t>Linear</a:t>
            </a:r>
          </a:p>
        </p:txBody>
      </p:sp>
      <p:grpSp>
        <p:nvGrpSpPr>
          <p:cNvPr id="150" name="Image"/>
          <p:cNvGrpSpPr/>
          <p:nvPr/>
        </p:nvGrpSpPr>
        <p:grpSpPr>
          <a:xfrm>
            <a:off x="13534001" y="5200650"/>
            <a:ext cx="8813025" cy="7582758"/>
            <a:chOff x="0" y="0"/>
            <a:chExt cx="8813023" cy="7582757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559024" cy="725255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813024" cy="758275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7" grpId="3"/>
      <p:bldP build="whole" bldLvl="1" animBg="1" rev="0" advAuto="0" spid="145" grpId="1"/>
      <p:bldP build="whole" bldLvl="1" animBg="1" rev="0" advAuto="0" spid="150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ixed Effects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Mixed Effects Models</a:t>
            </a:r>
          </a:p>
        </p:txBody>
      </p:sp>
      <p:grpSp>
        <p:nvGrpSpPr>
          <p:cNvPr id="155" name="Image"/>
          <p:cNvGrpSpPr/>
          <p:nvPr/>
        </p:nvGrpSpPr>
        <p:grpSpPr>
          <a:xfrm>
            <a:off x="1865430" y="3325499"/>
            <a:ext cx="9502793" cy="9325602"/>
            <a:chOff x="0" y="0"/>
            <a:chExt cx="9502792" cy="9325600"/>
          </a:xfrm>
        </p:grpSpPr>
        <p:pic>
          <p:nvPicPr>
            <p:cNvPr id="15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999" y="88900"/>
              <a:ext cx="9248794" cy="89954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3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9502794" cy="9325601"/>
            </a:xfrm>
            <a:prstGeom prst="rect">
              <a:avLst/>
            </a:prstGeom>
            <a:effectLst/>
          </p:spPr>
        </p:pic>
      </p:grpSp>
      <p:grpSp>
        <p:nvGrpSpPr>
          <p:cNvPr id="158" name="Group"/>
          <p:cNvGrpSpPr/>
          <p:nvPr/>
        </p:nvGrpSpPr>
        <p:grpSpPr>
          <a:xfrm>
            <a:off x="12277043" y="6555306"/>
            <a:ext cx="17621499" cy="6675988"/>
            <a:chOff x="0" y="0"/>
            <a:chExt cx="17621498" cy="6675986"/>
          </a:xfrm>
        </p:grpSpPr>
        <p:pic>
          <p:nvPicPr>
            <p:cNvPr id="15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7621499" cy="66759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Rectangle"/>
            <p:cNvSpPr/>
            <p:nvPr/>
          </p:nvSpPr>
          <p:spPr>
            <a:xfrm>
              <a:off x="66947" y="1907439"/>
              <a:ext cx="4595886" cy="854445"/>
            </a:xfrm>
            <a:prstGeom prst="rect">
              <a:avLst/>
            </a:prstGeom>
            <a:noFill/>
            <a:ln w="63500" cap="flat">
              <a:solidFill>
                <a:schemeClr val="accent5">
                  <a:hueOff val="-375889"/>
                  <a:satOff val="-9195"/>
                  <a:lumOff val="-1490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4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pPr>
            </a:p>
          </p:txBody>
        </p:sp>
      </p:grpSp>
      <p:sp>
        <p:nvSpPr>
          <p:cNvPr id="159" name="glmer(Priming~(strangeness)^2 + (1|Subject) + (1|item)"/>
          <p:cNvSpPr txBox="1"/>
          <p:nvPr/>
        </p:nvSpPr>
        <p:spPr>
          <a:xfrm>
            <a:off x="13023473" y="4493678"/>
            <a:ext cx="105529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glmer(Priming~(strangeness)^2 + (1|Subject) + (1|item)</a:t>
            </a:r>
          </a:p>
        </p:txBody>
      </p:sp>
      <p:sp>
        <p:nvSpPr>
          <p:cNvPr id="160" name="Heyselaar et al., (2017)"/>
          <p:cNvSpPr txBox="1"/>
          <p:nvPr/>
        </p:nvSpPr>
        <p:spPr>
          <a:xfrm>
            <a:off x="4534125" y="12909549"/>
            <a:ext cx="416540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Heyselaar et al., (2017)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2"/>
      <p:bldP build="whole" bldLvl="1" animBg="1" rev="0" advAuto="0" spid="160" grpId="3"/>
      <p:bldP build="whole" bldLvl="1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AM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GAMM</a:t>
            </a:r>
          </a:p>
        </p:txBody>
      </p:sp>
      <p:sp>
        <p:nvSpPr>
          <p:cNvPr id="163" name="Generalized Additive Mixed (Effects)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Generalized Additive Mixed (Effects) Model</a:t>
            </a:r>
          </a:p>
          <a:p>
            <a:pPr/>
            <a:r>
              <a:t>Tests every type of correlation, and even tells you what it is in the output file (we’ll get to that in a second)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ye-tracking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Eye-tracking Experiment</a:t>
            </a:r>
          </a:p>
        </p:txBody>
      </p:sp>
      <p:grpSp>
        <p:nvGrpSpPr>
          <p:cNvPr id="168" name="Image"/>
          <p:cNvGrpSpPr/>
          <p:nvPr/>
        </p:nvGrpSpPr>
        <p:grpSpPr>
          <a:xfrm>
            <a:off x="5624403" y="3225799"/>
            <a:ext cx="13135194" cy="9893161"/>
            <a:chOff x="0" y="0"/>
            <a:chExt cx="13135192" cy="9893159"/>
          </a:xfrm>
        </p:grpSpPr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2881192" cy="95629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6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3135193" cy="9893160"/>
            </a:xfrm>
            <a:prstGeom prst="rect">
              <a:avLst/>
            </a:prstGeom>
            <a:effectLst/>
          </p:spPr>
        </p:pic>
      </p:grpSp>
      <p:sp>
        <p:nvSpPr>
          <p:cNvPr id="169" name="Altmann &amp; Kamide (1999)"/>
          <p:cNvSpPr txBox="1"/>
          <p:nvPr/>
        </p:nvSpPr>
        <p:spPr>
          <a:xfrm>
            <a:off x="19443392" y="12916956"/>
            <a:ext cx="483890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Altmann &amp; Kamide (1999)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isual World Paradig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World Paradigm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9491" y="3314700"/>
            <a:ext cx="18060940" cy="991871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73" name="Altmann &amp; Kamide (1999)"/>
          <p:cNvSpPr txBox="1"/>
          <p:nvPr/>
        </p:nvSpPr>
        <p:spPr>
          <a:xfrm>
            <a:off x="19535472" y="13131809"/>
            <a:ext cx="483889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Altmann &amp; Kamide (1999)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isual World Paradigm (VR Edit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World Paradigm (VR Edition)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973" y="4501772"/>
            <a:ext cx="12412039" cy="69730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N = 20 (13 female, MAge: 22.8 years)…"/>
          <p:cNvSpPr txBox="1"/>
          <p:nvPr>
            <p:ph type="body" sz="half" idx="4294967295"/>
          </p:nvPr>
        </p:nvSpPr>
        <p:spPr>
          <a:xfrm>
            <a:off x="14016849" y="4708572"/>
            <a:ext cx="9414651" cy="8572501"/>
          </a:xfrm>
          <a:prstGeom prst="rect">
            <a:avLst/>
          </a:prstGeom>
        </p:spPr>
        <p:txBody>
          <a:bodyPr anchor="t"/>
          <a:lstStyle/>
          <a:p>
            <a:pPr/>
            <a:r>
              <a:t>N = 20 (13 female, M</a:t>
            </a:r>
            <a:r>
              <a:rPr baseline="-5999"/>
              <a:t>Age</a:t>
            </a:r>
            <a:r>
              <a:t>: 22.8 years)</a:t>
            </a:r>
          </a:p>
          <a:p>
            <a:pPr/>
            <a:r>
              <a:t>8 scenes (living room, kitchen, bathroom, etc.)</a:t>
            </a:r>
          </a:p>
          <a:p>
            <a:pPr/>
            <a:r>
              <a:t>64 sentences per participant </a:t>
            </a:r>
            <a:br/>
            <a:r>
              <a:t>(8 per scene: 50% restrictive)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900" y="3345393"/>
            <a:ext cx="22830200" cy="359305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ounded Rectangle"/>
          <p:cNvSpPr/>
          <p:nvPr/>
        </p:nvSpPr>
        <p:spPr>
          <a:xfrm>
            <a:off x="2985664" y="3276462"/>
            <a:ext cx="1270001" cy="1270001"/>
          </a:xfrm>
          <a:prstGeom prst="roundRect">
            <a:avLst>
              <a:gd name="adj" fmla="val 15000"/>
            </a:avLst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3583548" y="1918747"/>
            <a:ext cx="560734" cy="1328122"/>
          </a:xfrm>
          <a:prstGeom prst="line">
            <a:avLst/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182" name="gam vs bam : basically the same. The only major difference is that bam is made to handle bigger data sets (N &gt; 10,000)"/>
          <p:cNvSpPr txBox="1"/>
          <p:nvPr/>
        </p:nvSpPr>
        <p:spPr>
          <a:xfrm>
            <a:off x="4455539" y="1074206"/>
            <a:ext cx="1010942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/>
            </a:pPr>
            <a:r>
              <a:t>gam vs bam : </a:t>
            </a:r>
            <a:r>
              <a:rPr b="0"/>
              <a:t>basically the same. The only major difference is that </a:t>
            </a:r>
            <a:r>
              <a:t>bam</a:t>
            </a:r>
            <a:r>
              <a:rPr b="0"/>
              <a:t> is made to handle bigger data sets (N &gt; 10,000)</a:t>
            </a:r>
          </a:p>
        </p:txBody>
      </p:sp>
      <p:sp>
        <p:nvSpPr>
          <p:cNvPr id="183" name="Rounded Rectangle"/>
          <p:cNvSpPr/>
          <p:nvPr/>
        </p:nvSpPr>
        <p:spPr>
          <a:xfrm>
            <a:off x="4340388" y="4512787"/>
            <a:ext cx="709972" cy="845573"/>
          </a:xfrm>
          <a:prstGeom prst="roundRect">
            <a:avLst>
              <a:gd name="adj" fmla="val 17865"/>
            </a:avLst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4" name="Line"/>
          <p:cNvSpPr/>
          <p:nvPr/>
        </p:nvSpPr>
        <p:spPr>
          <a:xfrm flipH="1">
            <a:off x="2512722" y="5246150"/>
            <a:ext cx="1813007" cy="2203095"/>
          </a:xfrm>
          <a:prstGeom prst="line">
            <a:avLst/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185" name="Smooth Terms…"/>
          <p:cNvSpPr txBox="1"/>
          <p:nvPr/>
        </p:nvSpPr>
        <p:spPr>
          <a:xfrm>
            <a:off x="623129" y="7774532"/>
            <a:ext cx="10109422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1">
                <a:solidFill>
                  <a:srgbClr val="000000"/>
                </a:solidFill>
              </a:defRPr>
            </a:pPr>
            <a:r>
              <a:t>Smooth Terms</a:t>
            </a:r>
          </a:p>
          <a:p>
            <a:pPr marL="457200" indent="-317500" algn="l" defTabSz="457200">
              <a:buClr>
                <a:srgbClr val="333333"/>
              </a:buClr>
              <a:buSzPct val="75000"/>
              <a:buFont typeface="Courier"/>
              <a:buChar char="•"/>
              <a:defRPr>
                <a:solidFill>
                  <a:srgbClr val="000000"/>
                </a:solidFill>
              </a:defRPr>
            </a:pPr>
            <a:r>
              <a:t>s() :</a:t>
            </a:r>
          </a:p>
          <a:p>
            <a:pPr lvl="1" marL="914400" indent="-317500" algn="l" defTabSz="457200">
              <a:buClr>
                <a:srgbClr val="333333"/>
              </a:buClr>
              <a:buSzPct val="75000"/>
              <a:buFont typeface="Courier"/>
              <a:buChar char="◦"/>
              <a:defRPr>
                <a:solidFill>
                  <a:srgbClr val="000000"/>
                </a:solidFill>
              </a:defRPr>
            </a:pPr>
            <a:r>
              <a:t>for modeling a 1-dimensional smooth, or</a:t>
            </a:r>
          </a:p>
          <a:p>
            <a:pPr lvl="1" marL="914400" indent="-317500" algn="l" defTabSz="457200">
              <a:buClr>
                <a:srgbClr val="333333"/>
              </a:buClr>
              <a:buSzPct val="75000"/>
              <a:buFont typeface="Courier"/>
              <a:buChar char="◦"/>
              <a:defRPr>
                <a:solidFill>
                  <a:srgbClr val="000000"/>
                </a:solidFill>
              </a:defRPr>
            </a:pPr>
            <a:r>
              <a:t>for modeling isotropic interactions (variables are measured in same units and on same scale)</a:t>
            </a:r>
          </a:p>
          <a:p>
            <a:pPr marL="492477" indent="-352777" algn="l" defTabSz="457200">
              <a:buClr>
                <a:srgbClr val="333333"/>
              </a:buClr>
              <a:buSzPct val="75000"/>
              <a:buFont typeface="Courier"/>
              <a:buChar char="•"/>
              <a:defRPr>
                <a:solidFill>
                  <a:srgbClr val="000000"/>
                </a:solidFill>
              </a:defRPr>
            </a:pPr>
            <a:r>
              <a:t>te(): for modeling 2- or n-dimensional interaction surfaces of variables that are not isotropic. Includes ‘main’ effects.</a:t>
            </a:r>
          </a:p>
          <a:p>
            <a:pPr marL="492477" indent="-352777" algn="l" defTabSz="457200">
              <a:buClr>
                <a:srgbClr val="333333"/>
              </a:buClr>
              <a:buSzPct val="75000"/>
              <a:buFont typeface="Courier"/>
              <a:buChar char="•"/>
              <a:defRPr>
                <a:solidFill>
                  <a:srgbClr val="000000"/>
                </a:solidFill>
              </a:defRPr>
            </a:pPr>
            <a:r>
              <a:t>ti(): for modeling 2- or n-dimensional interaction surfaces that do not include the ‘main effects’.</a:t>
            </a:r>
          </a:p>
        </p:txBody>
      </p:sp>
      <p:sp>
        <p:nvSpPr>
          <p:cNvPr id="186" name="Rounded Rectangle"/>
          <p:cNvSpPr/>
          <p:nvPr/>
        </p:nvSpPr>
        <p:spPr>
          <a:xfrm>
            <a:off x="11588187" y="3377143"/>
            <a:ext cx="5739923" cy="845573"/>
          </a:xfrm>
          <a:prstGeom prst="roundRect">
            <a:avLst>
              <a:gd name="adj" fmla="val 15000"/>
            </a:avLst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87" name="Line"/>
          <p:cNvSpPr/>
          <p:nvPr/>
        </p:nvSpPr>
        <p:spPr>
          <a:xfrm flipV="1">
            <a:off x="14947655" y="2027155"/>
            <a:ext cx="745631" cy="1318239"/>
          </a:xfrm>
          <a:prstGeom prst="line">
            <a:avLst/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188" name="If Condition was continuous, then we would write this interaction as:…"/>
          <p:cNvSpPr txBox="1"/>
          <p:nvPr/>
        </p:nvSpPr>
        <p:spPr>
          <a:xfrm>
            <a:off x="16048344" y="1073012"/>
            <a:ext cx="7650617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1"/>
              <a:t>Condition</a:t>
            </a:r>
            <a:r>
              <a:t> was continuous, then we would write this interaction as:</a:t>
            </a:r>
          </a:p>
          <a:p>
            <a:pPr>
              <a:defRPr b="1"/>
            </a:pPr>
            <a:r>
              <a:t>ti(cbin2, Condition) </a:t>
            </a:r>
          </a:p>
        </p:txBody>
      </p:sp>
      <p:sp>
        <p:nvSpPr>
          <p:cNvPr id="189" name="Rounded Rectangle"/>
          <p:cNvSpPr/>
          <p:nvPr/>
        </p:nvSpPr>
        <p:spPr>
          <a:xfrm>
            <a:off x="8926551" y="3250143"/>
            <a:ext cx="8528559" cy="1099573"/>
          </a:xfrm>
          <a:prstGeom prst="roundRect">
            <a:avLst>
              <a:gd name="adj" fmla="val 11535"/>
            </a:avLst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15449337" y="4322734"/>
            <a:ext cx="2105229" cy="3093589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191" name="with factor include intercept difference:…"/>
          <p:cNvSpPr txBox="1"/>
          <p:nvPr/>
        </p:nvSpPr>
        <p:spPr>
          <a:xfrm>
            <a:off x="13676614" y="7841298"/>
            <a:ext cx="10616457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000000"/>
                </a:solidFill>
              </a:defRPr>
            </a:pPr>
            <a:r>
              <a:t>with factor include intercept difference: </a:t>
            </a:r>
          </a:p>
          <a:p>
            <a:pPr defTabSz="457200">
              <a:defRPr b="1">
                <a:solidFill>
                  <a:srgbClr val="000000"/>
                </a:solidFill>
              </a:defRPr>
            </a:pPr>
            <a:r>
              <a:t>Group + s(Time, by=Group)</a:t>
            </a:r>
          </a:p>
          <a:p>
            <a:pPr marL="457200" indent="-31750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000000"/>
                </a:solidFill>
              </a:defRPr>
            </a:pPr>
          </a:p>
          <a:p>
            <a:pPr marL="457200" indent="-31750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000000"/>
                </a:solidFill>
              </a:defRPr>
            </a:pPr>
            <a:r>
              <a:t>with ordered factor include intercept difference and reference smooth: </a:t>
            </a:r>
          </a:p>
          <a:p>
            <a:pPr defTabSz="457200">
              <a:defRPr b="1">
                <a:solidFill>
                  <a:srgbClr val="000000"/>
                </a:solidFill>
              </a:defRPr>
            </a:pPr>
            <a:r>
              <a:t>Group + s(Time) + s(Time, by=Group)</a:t>
            </a:r>
          </a:p>
          <a:p>
            <a:pPr marL="425450" indent="-28575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000000"/>
                </a:solidFill>
              </a:defRPr>
            </a:pPr>
          </a:p>
          <a:p>
            <a:pPr marL="425450" indent="-28575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000000"/>
                </a:solidFill>
              </a:defRPr>
            </a:pPr>
            <a:r>
              <a:t>with binary predictor include reference smooth: </a:t>
            </a:r>
          </a:p>
          <a:p>
            <a:pPr defTabSz="457200">
              <a:defRPr b="1">
                <a:solidFill>
                  <a:srgbClr val="000000"/>
                </a:solidFill>
              </a:defRPr>
            </a:pPr>
            <a:r>
              <a:t>s(Time) + s(Time, by=IsGroupX)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3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1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12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1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3" presetID="18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3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6" presetID="18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4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5"/>
      <p:bldP build="whole" bldLvl="1" animBg="1" rev="0" advAuto="0" spid="186" grpId="7"/>
      <p:bldP build="whole" bldLvl="1" animBg="1" rev="0" advAuto="0" spid="180" grpId="1"/>
      <p:bldP build="whole" bldLvl="1" animBg="1" rev="0" advAuto="0" spid="187" grpId="8"/>
      <p:bldP build="whole" bldLvl="1" animBg="1" rev="0" advAuto="0" spid="189" grpId="10"/>
      <p:bldP build="whole" bldLvl="1" animBg="1" rev="0" advAuto="0" spid="183" grpId="4"/>
      <p:bldP build="whole" bldLvl="1" animBg="1" rev="0" advAuto="0" spid="190" grpId="11"/>
      <p:bldP build="whole" bldLvl="1" animBg="1" rev="0" advAuto="0" spid="185" grpId="6"/>
      <p:bldP build="whole" bldLvl="1" animBg="1" rev="0" advAuto="0" spid="191" grpId="12"/>
      <p:bldP build="whole" bldLvl="1" animBg="1" rev="0" advAuto="0" spid="181" grpId="2"/>
      <p:bldP build="whole" bldLvl="1" animBg="1" rev="0" advAuto="0" spid="188" grpId="9"/>
      <p:bldP build="whole" bldLvl="1" animBg="1" rev="0" advAuto="0" spid="18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900" y="3345393"/>
            <a:ext cx="22830200" cy="359305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ounded Rectangle"/>
          <p:cNvSpPr/>
          <p:nvPr/>
        </p:nvSpPr>
        <p:spPr>
          <a:xfrm>
            <a:off x="4336160" y="4154572"/>
            <a:ext cx="10048108" cy="509388"/>
          </a:xfrm>
          <a:prstGeom prst="roundRect">
            <a:avLst>
              <a:gd name="adj" fmla="val 37398"/>
            </a:avLst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5" name="Rounded Rectangle"/>
          <p:cNvSpPr/>
          <p:nvPr/>
        </p:nvSpPr>
        <p:spPr>
          <a:xfrm>
            <a:off x="4336160" y="4649889"/>
            <a:ext cx="10048108" cy="509388"/>
          </a:xfrm>
          <a:prstGeom prst="roundRect">
            <a:avLst>
              <a:gd name="adj" fmla="val 37398"/>
            </a:avLst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6" name="Line"/>
          <p:cNvSpPr/>
          <p:nvPr/>
        </p:nvSpPr>
        <p:spPr>
          <a:xfrm flipH="1">
            <a:off x="3214616" y="5173819"/>
            <a:ext cx="2062568" cy="2500125"/>
          </a:xfrm>
          <a:prstGeom prst="line">
            <a:avLst/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197" name="random intercepts adjust the height of other model terms with a constant value:…"/>
          <p:cNvSpPr txBox="1"/>
          <p:nvPr/>
        </p:nvSpPr>
        <p:spPr>
          <a:xfrm>
            <a:off x="467011" y="7923182"/>
            <a:ext cx="1488336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333333"/>
                </a:solidFill>
              </a:defRPr>
            </a:pPr>
            <a:r>
              <a:rPr i="1"/>
              <a:t>random intercepts</a:t>
            </a:r>
            <a:r>
              <a:t> adjust the height of other model terms with a constant value: </a:t>
            </a:r>
          </a:p>
          <a:p>
            <a:pPr defTabSz="457200">
              <a:defRPr b="1">
                <a:solidFill>
                  <a:srgbClr val="333333"/>
                </a:solidFill>
              </a:defRPr>
            </a:pPr>
            <a:r>
              <a:t>s(Subject, bs=“re")</a:t>
            </a:r>
          </a:p>
          <a:p>
            <a:pPr defTabSz="457200">
              <a:defRPr b="1">
                <a:solidFill>
                  <a:srgbClr val="333333"/>
                </a:solidFill>
              </a:defRPr>
            </a:pPr>
          </a:p>
          <a:p>
            <a:pPr marL="457200" indent="-31750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333333"/>
                </a:solidFill>
              </a:defRPr>
            </a:pPr>
            <a:r>
              <a:rPr i="1"/>
              <a:t>random slopes</a:t>
            </a:r>
            <a:r>
              <a:t> adjust the slope of the trend of a numeric predictor: </a:t>
            </a:r>
          </a:p>
          <a:p>
            <a:pPr defTabSz="457200">
              <a:defRPr b="1">
                <a:solidFill>
                  <a:srgbClr val="333333"/>
                </a:solidFill>
              </a:defRPr>
            </a:pPr>
            <a:r>
              <a:t>s(Subject, Time, bs=“re")</a:t>
            </a:r>
          </a:p>
          <a:p>
            <a:pPr defTabSz="457200">
              <a:defRPr b="1">
                <a:solidFill>
                  <a:srgbClr val="333333"/>
                </a:solidFill>
              </a:defRPr>
            </a:pPr>
          </a:p>
          <a:p>
            <a:pPr marL="457200" indent="-317500" algn="l" defTabSz="457200">
              <a:buClr>
                <a:srgbClr val="333333"/>
              </a:buClr>
              <a:buSzPct val="75000"/>
              <a:buFont typeface="Helvetica Neue"/>
              <a:buChar char="•"/>
              <a:defRPr>
                <a:solidFill>
                  <a:srgbClr val="333333"/>
                </a:solidFill>
              </a:defRPr>
            </a:pPr>
            <a:r>
              <a:rPr i="1"/>
              <a:t>random smooths</a:t>
            </a:r>
            <a:r>
              <a:t> adjust the trend of a numeric predictor in a nonlinear way: </a:t>
            </a:r>
          </a:p>
          <a:p>
            <a:pPr defTabSz="457200">
              <a:defRPr b="1">
                <a:solidFill>
                  <a:srgbClr val="333333"/>
                </a:solidFill>
              </a:defRPr>
            </a:pPr>
            <a:r>
              <a:t>s(Time, Subject, bs="fs", m=1)</a:t>
            </a:r>
          </a:p>
        </p:txBody>
      </p:sp>
      <p:sp>
        <p:nvSpPr>
          <p:cNvPr id="198" name="Rounded Rectangle"/>
          <p:cNvSpPr/>
          <p:nvPr/>
        </p:nvSpPr>
        <p:spPr>
          <a:xfrm>
            <a:off x="15666142" y="5257800"/>
            <a:ext cx="4705830" cy="509387"/>
          </a:xfrm>
          <a:prstGeom prst="roundRect">
            <a:avLst>
              <a:gd name="adj" fmla="val 37398"/>
            </a:avLst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17897007" y="5663157"/>
            <a:ext cx="163305" cy="2391744"/>
          </a:xfrm>
          <a:prstGeom prst="line">
            <a:avLst/>
          </a:prstGeom>
          <a:ln w="63500">
            <a:solidFill>
              <a:schemeClr val="accent5">
                <a:hueOff val="-411174"/>
                <a:satOff val="4030"/>
                <a:lumOff val="-298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400"/>
            </a:pPr>
          </a:p>
        </p:txBody>
      </p:sp>
      <p:sp>
        <p:nvSpPr>
          <p:cNvPr id="200" name="The model treats an entire time series as 1 continuous trial. This is not always the case. Use start_value_rho to determine the autocorrelation (AR1) correction"/>
          <p:cNvSpPr txBox="1"/>
          <p:nvPr/>
        </p:nvSpPr>
        <p:spPr>
          <a:xfrm>
            <a:off x="16381905" y="8207750"/>
            <a:ext cx="637077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333333"/>
                </a:solidFill>
              </a:defRPr>
            </a:pPr>
            <a:r>
              <a:t>The model treats an entire time series as 1 continuous trial. This is not always the case. Use </a:t>
            </a:r>
            <a:r>
              <a:rPr b="1"/>
              <a:t>start_value_rho</a:t>
            </a:r>
            <a:r>
              <a:t> to determine the autocorrelation (AR1) correction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12" presetID="18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12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5"/>
      <p:bldP build="whole" bldLvl="1" animBg="1" rev="0" advAuto="0" spid="196" grpId="3"/>
      <p:bldP build="whole" bldLvl="1" animBg="1" rev="0" advAuto="0" spid="195" grpId="2"/>
      <p:bldP build="whole" bldLvl="1" animBg="1" rev="0" advAuto="0" spid="199" grpId="6"/>
      <p:bldP build="whole" bldLvl="1" animBg="1" rev="0" advAuto="0" spid="200" grpId="7"/>
      <p:bldP build="whole" bldLvl="1" animBg="1" rev="0" advAuto="0" spid="197" grpId="4"/>
      <p:bldP build="whole" bldLvl="1" animBg="1" rev="0" advAuto="0" spid="194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