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3"/>
  </p:notesMasterIdLst>
  <p:sldIdLst>
    <p:sldId id="272" r:id="rId4"/>
    <p:sldId id="257" r:id="rId5"/>
    <p:sldId id="258" r:id="rId6"/>
    <p:sldId id="259" r:id="rId7"/>
    <p:sldId id="273" r:id="rId8"/>
    <p:sldId id="260" r:id="rId9"/>
    <p:sldId id="262" r:id="rId10"/>
    <p:sldId id="264" r:id="rId11"/>
    <p:sldId id="277" r:id="rId12"/>
    <p:sldId id="263" r:id="rId13"/>
    <p:sldId id="274" r:id="rId14"/>
    <p:sldId id="265" r:id="rId15"/>
    <p:sldId id="266" r:id="rId16"/>
    <p:sldId id="267" r:id="rId17"/>
    <p:sldId id="268" r:id="rId18"/>
    <p:sldId id="269" r:id="rId19"/>
    <p:sldId id="276" r:id="rId20"/>
    <p:sldId id="270" r:id="rId21"/>
    <p:sldId id="271" r:id="rId22"/>
  </p:sldIdLst>
  <p:sldSz cx="9144000" cy="5143500" type="screen16x9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570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1622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57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/>
              <a:t>ser lo menos enquilombada posible para explicar que es el YAML</a:t>
            </a: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462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762000" y="285151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pic>
        <p:nvPicPr>
          <p:cNvPr id="132" name="Shape 132" descr="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8100" y="357688"/>
            <a:ext cx="2858575" cy="950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615" y="18634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>
                <a:solidFill>
                  <a:schemeClr val="dk2"/>
                </a:solidFill>
              </a:rPr>
              <a:t>‹Nº›</a:t>
            </a:fld>
            <a:endParaRPr lang="x-non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x-non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23987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859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9431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003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8575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3147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7719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575256" y="457436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rmarkdown-spanish.pdf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r4ds.had.co.nz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187623" y="2373995"/>
            <a:ext cx="7666673" cy="113385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3200" dirty="0" smtClean="0"/>
              <a:t>  LADIES RESISTENCIA-CORRIENTES</a:t>
            </a:r>
            <a:endParaRPr lang="en" sz="3200" dirty="0"/>
          </a:p>
        </p:txBody>
      </p:sp>
      <p:sp>
        <p:nvSpPr>
          <p:cNvPr id="74" name="Shape 74"/>
          <p:cNvSpPr txBox="1"/>
          <p:nvPr/>
        </p:nvSpPr>
        <p:spPr>
          <a:xfrm>
            <a:off x="312936" y="529919"/>
            <a:ext cx="5976664" cy="158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666666">
                    <a:lumMod val="50000"/>
                  </a:srgb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  <a:sym typeface="Courier"/>
              </a:rPr>
              <a:t>library(dplyr)</a:t>
            </a:r>
          </a:p>
          <a:p>
            <a:r>
              <a:rPr lang="en" dirty="0">
                <a:solidFill>
                  <a:srgbClr val="666666">
                    <a:lumMod val="50000"/>
                  </a:srgb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  <a:sym typeface="Courier"/>
              </a:rPr>
              <a:t>library(magrittr)</a:t>
            </a:r>
          </a:p>
          <a:p>
            <a:endParaRPr lang="en" dirty="0">
              <a:solidFill>
                <a:srgbClr val="666666">
                  <a:lumMod val="50000"/>
                </a:srgbClr>
              </a:solidFill>
              <a:latin typeface="Open Sans Condensed" pitchFamily="34" charset="0"/>
              <a:ea typeface="Open Sans Condensed" pitchFamily="34" charset="0"/>
              <a:cs typeface="Open Sans Condensed" pitchFamily="34" charset="0"/>
              <a:sym typeface="Courier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" dirty="0">
                <a:solidFill>
                  <a:srgbClr val="666666">
                    <a:lumMod val="50000"/>
                  </a:srgb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  <a:sym typeface="Courier"/>
              </a:rPr>
              <a:t>rladies_global %&gt;% filter(city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Resistencia'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 &amp;&amp; </a:t>
            </a:r>
            <a:r>
              <a:rPr lang="en" dirty="0">
                <a:solidFill>
                  <a:srgbClr val="666666">
                    <a:lumMod val="50000"/>
                  </a:srgb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  <a:sym typeface="Courier"/>
              </a:rPr>
              <a:t>filter(city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Corrientes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>
              <a:buClr>
                <a:srgbClr val="000000"/>
              </a:buClr>
              <a:buSzPct val="25000"/>
            </a:pP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lang="en" dirty="0">
              <a:solidFill>
                <a:srgbClr val="666666">
                  <a:lumMod val="50000"/>
                </a:srgbClr>
              </a:solidFill>
              <a:latin typeface="Open Sans Condensed" pitchFamily="34" charset="0"/>
              <a:ea typeface="Open Sans Condensed" pitchFamily="34" charset="0"/>
              <a:cs typeface="Open Sans Condensed" pitchFamily="34" charset="0"/>
              <a:sym typeface="Courier"/>
            </a:endParaRPr>
          </a:p>
        </p:txBody>
      </p:sp>
      <p:sp>
        <p:nvSpPr>
          <p:cNvPr id="4" name="3 Subtítulo"/>
          <p:cNvSpPr txBox="1">
            <a:spLocks/>
          </p:cNvSpPr>
          <p:nvPr/>
        </p:nvSpPr>
        <p:spPr>
          <a:xfrm>
            <a:off x="827584" y="3507854"/>
            <a:ext cx="7632000" cy="1224136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r>
              <a:rPr lang="es-ES" sz="4800" dirty="0">
                <a:solidFill>
                  <a:schemeClr val="dk2"/>
                </a:solidFill>
                <a:latin typeface="Helvetica Neue"/>
              </a:rPr>
              <a:t>Primer </a:t>
            </a:r>
            <a:r>
              <a:rPr lang="es-ES" sz="4800" dirty="0" err="1">
                <a:solidFill>
                  <a:schemeClr val="dk2"/>
                </a:solidFill>
                <a:latin typeface="Helvetica Neue"/>
              </a:rPr>
              <a:t>Meetup</a:t>
            </a:r>
            <a:r>
              <a:rPr lang="es-ES" sz="4800" dirty="0">
                <a:solidFill>
                  <a:schemeClr val="dk2"/>
                </a:solidFill>
                <a:latin typeface="Helvetica Neue"/>
              </a:rPr>
              <a:t> 2019</a:t>
            </a:r>
            <a:endParaRPr lang="es-AR" sz="4800" b="1" dirty="0" smtClean="0">
              <a:solidFill>
                <a:srgbClr val="666666">
                  <a:lumMod val="50000"/>
                </a:srgbClr>
              </a:solidFill>
              <a:latin typeface="Helvetica Neue"/>
              <a:ea typeface="Open Sans Condensed" pitchFamily="34" charset="0"/>
              <a:cs typeface="Open Sans Condensed" pitchFamily="34" charset="0"/>
            </a:endParaRPr>
          </a:p>
          <a:p>
            <a:pPr>
              <a:defRPr/>
            </a:pPr>
            <a:endParaRPr lang="es-AR" sz="1200" b="1" smtClean="0">
              <a:solidFill>
                <a:srgbClr val="666666">
                  <a:lumMod val="50000"/>
                </a:srgbClr>
              </a:solidFill>
              <a:latin typeface="Open Sans Condensed" pitchFamily="34" charset="0"/>
              <a:ea typeface="Open Sans Condensed" pitchFamily="34" charset="0"/>
              <a:cs typeface="Open Sans Condensed" pitchFamily="34" charset="0"/>
            </a:endParaRPr>
          </a:p>
          <a:p>
            <a:pPr>
              <a:defRPr/>
            </a:pPr>
            <a:r>
              <a:rPr lang="es-AR" sz="1200" b="1" smtClean="0">
                <a:solidFill>
                  <a:srgbClr val="666666">
                    <a:lumMod val="50000"/>
                  </a:srgb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rPr>
              <a:t>Jueves </a:t>
            </a:r>
            <a:r>
              <a:rPr lang="es-AR" sz="1200" b="1" dirty="0" smtClean="0">
                <a:solidFill>
                  <a:srgbClr val="666666">
                    <a:lumMod val="50000"/>
                  </a:srgb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rPr>
              <a:t>16 de Mayo</a:t>
            </a:r>
            <a:endParaRPr lang="en-US" sz="1200" b="1" dirty="0">
              <a:solidFill>
                <a:srgbClr val="666666">
                  <a:lumMod val="50000"/>
                </a:srgbClr>
              </a:solidFill>
              <a:latin typeface="Open Sans Condensed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71" y="161323"/>
            <a:ext cx="1750326" cy="17457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129"/>
            <a:ext cx="3028501" cy="162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hape 143" descr="r-marker-purple@3x.png"/>
          <p:cNvPicPr preferRelativeResize="0"/>
          <p:nvPr/>
        </p:nvPicPr>
        <p:blipFill rotWithShape="1">
          <a:blip r:embed="rId5">
            <a:alphaModFix/>
          </a:blip>
          <a:srcRect l="6203" t="9376" r="7036" b="25553"/>
          <a:stretch/>
        </p:blipFill>
        <p:spPr>
          <a:xfrm>
            <a:off x="631865" y="2551358"/>
            <a:ext cx="864096" cy="60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1520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hape 19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Partes de un Archivo .Rmd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890775" y="1009750"/>
            <a:ext cx="3052800" cy="358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Encabezado </a:t>
            </a:r>
            <a:r>
              <a:rPr lang="x-none" sz="240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YAML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lang="es-ES" sz="2400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</a:endParaRPr>
          </a:p>
          <a:p>
            <a:pPr>
              <a:spcBef>
                <a:spcPts val="0"/>
              </a:spcBef>
              <a:buNone/>
            </a:pPr>
            <a:r>
              <a:rPr lang="es-ES" sz="2400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s-ES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T</a:t>
            </a:r>
            <a:r>
              <a:rPr lang="x-none" sz="240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exto</a:t>
            </a:r>
            <a:endParaRPr lang="x-none" sz="2400">
              <a:solidFill>
                <a:srgbClr val="88398A"/>
              </a:solidFill>
              <a:latin typeface="Helvetica Neue"/>
              <a:ea typeface="Helvetica Neue"/>
              <a:cs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lang="es-ES" sz="2400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x-none" sz="240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Código </a:t>
            </a:r>
            <a:r>
              <a:rPr lang="x-none" sz="240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(chunk)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25" y="1009742"/>
            <a:ext cx="5085323" cy="3775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>
            <a:off x="5851950" y="1488700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5803425" y="2633850"/>
            <a:ext cx="33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5851950" y="3798400"/>
            <a:ext cx="232800" cy="1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sz="32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chunk?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625" y="1058250"/>
            <a:ext cx="8229600" cy="19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0" rtl="0">
              <a:spcBef>
                <a:spcPts val="0"/>
              </a:spcBef>
              <a:buNone/>
            </a:pPr>
            <a:r>
              <a:rPr lang="x-none">
                <a:latin typeface="Helvetica Neue"/>
                <a:ea typeface="Helvetica Neue"/>
                <a:cs typeface="Helvetica Neue"/>
                <a:sym typeface="Helvetica Neue"/>
              </a:rPr>
              <a:t>Son porciones de código R que R Markdown va a ejecutar e incluir los resultados en el ambiente de R.</a:t>
            </a:r>
          </a:p>
          <a:p>
            <a:pPr marL="203200" lvl="0" indent="0" rtl="0">
              <a:spcBef>
                <a:spcPts val="0"/>
              </a:spcBef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3200" lvl="0" indent="0" rtl="0">
              <a:spcBef>
                <a:spcPts val="0"/>
              </a:spcBef>
              <a:buNone/>
            </a:pPr>
            <a:r>
              <a:rPr lang="x-none">
                <a:latin typeface="Helvetica Neue"/>
                <a:ea typeface="Helvetica Neue"/>
                <a:cs typeface="Helvetica Neue"/>
                <a:sym typeface="Helvetica Neue"/>
              </a:rPr>
              <a:t>Si tienen una salida explícita (por ej, tabla, gráfico) estos resultados pueden incluirse o no en el documento final.</a:t>
            </a:r>
          </a:p>
        </p:txBody>
      </p:sp>
    </p:spTree>
    <p:extLst>
      <p:ext uri="{BB962C8B-B14F-4D97-AF65-F5344CB8AC3E}">
        <p14:creationId xmlns:p14="http://schemas.microsoft.com/office/powerpoint/2010/main" val="6643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Shape 210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229425" y="296550"/>
            <a:ext cx="3558300" cy="142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0" rtl="0">
              <a:spcBef>
                <a:spcPts val="0"/>
              </a:spcBef>
              <a:buNone/>
            </a:pP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</a:rPr>
              <a:t>Haciendo click acá se genera el chunk, te recomendamos usar Ctrl+Alt+i</a:t>
            </a:r>
          </a:p>
          <a:p>
            <a:pPr marL="203200" lvl="0" indent="0" rtl="0">
              <a:spcBef>
                <a:spcPts val="0"/>
              </a:spcBef>
              <a:buNone/>
            </a:pP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</a:rPr>
              <a:t>o tipeando ```{r</a:t>
            </a:r>
            <a:r>
              <a:rPr lang="x-none" sz="1400" smtClean="0"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</a:rPr>
              <a:t>``` (estos tics si no los tienen en el teclado se hacen con alt + 96).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5" y="771842"/>
            <a:ext cx="4439188" cy="3775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 rot="10800000" flipH="1">
            <a:off x="3850625" y="706200"/>
            <a:ext cx="1378800" cy="2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441700" y="1935125"/>
            <a:ext cx="2929500" cy="27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x-none" smtClean="0"/>
              <a:t>ada </a:t>
            </a:r>
            <a:r>
              <a:rPr lang="x-none"/>
              <a:t>chunk se maneja con sus propias opciones o puede configurarse desde el principio que todos los chunks funcionen de igual manera.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x-none"/>
              <a:t>Cada chunk puede nombrarse (eg.obtención de datos, gráfico 1</a:t>
            </a:r>
            <a:r>
              <a:rPr lang="x-none" smtClean="0"/>
              <a:t>)</a:t>
            </a:r>
            <a:r>
              <a:rPr lang="es-ES" dirty="0" smtClean="0"/>
              <a:t>,</a:t>
            </a:r>
            <a:endParaRPr lang="x-none"/>
          </a:p>
          <a:p>
            <a:pPr lvl="0">
              <a:spcBef>
                <a:spcPts val="0"/>
              </a:spcBef>
              <a:buNone/>
            </a:pPr>
            <a:r>
              <a:rPr lang="x-none"/>
              <a:t>es un buen </a:t>
            </a:r>
            <a:r>
              <a:rPr lang="x-none" smtClean="0"/>
              <a:t>hábito</a:t>
            </a:r>
            <a:r>
              <a:rPr lang="es-ES" dirty="0" smtClean="0"/>
              <a:t> que permite</a:t>
            </a:r>
            <a:r>
              <a:rPr lang="x-none" smtClean="0"/>
              <a:t> </a:t>
            </a:r>
            <a:r>
              <a:rPr lang="es-ES" dirty="0" smtClean="0"/>
              <a:t>saber </a:t>
            </a:r>
            <a:r>
              <a:rPr lang="x-none" smtClean="0"/>
              <a:t>cual </a:t>
            </a:r>
            <a:r>
              <a:rPr lang="x-none"/>
              <a:t>chunk </a:t>
            </a:r>
            <a:r>
              <a:rPr lang="es-ES" dirty="0" smtClean="0"/>
              <a:t>está</a:t>
            </a:r>
            <a:r>
              <a:rPr lang="x-none" smtClean="0"/>
              <a:t> procesando</a:t>
            </a:r>
            <a:r>
              <a:rPr lang="es-ES" dirty="0" smtClean="0"/>
              <a:t> al momento de la compilación.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hape 219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sz="28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Opciones de los Chunks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98793"/>
              </p:ext>
            </p:extLst>
          </p:nvPr>
        </p:nvGraphicFramePr>
        <p:xfrm>
          <a:off x="44174" y="699542"/>
          <a:ext cx="9108504" cy="458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0199"/>
                <a:gridCol w="462830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Sintaxis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¿Para qué sirve</a:t>
                      </a:r>
                      <a:r>
                        <a:rPr lang="es-ES" baseline="0" dirty="0" smtClean="0"/>
                        <a:t>?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b="1" dirty="0" err="1" smtClean="0"/>
                        <a:t>eval</a:t>
                      </a:r>
                      <a:r>
                        <a:rPr lang="es-AR" sz="1200" b="1" dirty="0" smtClean="0"/>
                        <a:t> = FALSE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Impide </a:t>
                      </a:r>
                      <a:r>
                        <a:rPr lang="es-ES" sz="1200" dirty="0" smtClean="0"/>
                        <a:t>que se evalúe el código. Ayuda a depurar errores.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include</a:t>
                      </a:r>
                      <a:r>
                        <a:rPr lang="es-AR" sz="12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FALSE </a:t>
                      </a:r>
                      <a:endParaRPr lang="es-AR" sz="12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Ejecuta </a:t>
                      </a:r>
                      <a:r>
                        <a:rPr lang="es-ES" sz="1200" dirty="0" smtClean="0"/>
                        <a:t>el código, pero no muestra </a:t>
                      </a:r>
                      <a:r>
                        <a:rPr lang="es-ES" sz="1200" dirty="0" smtClean="0"/>
                        <a:t>ni el </a:t>
                      </a:r>
                      <a:r>
                        <a:rPr lang="es-ES" sz="1200" dirty="0" smtClean="0"/>
                        <a:t>código </a:t>
                      </a:r>
                      <a:r>
                        <a:rPr lang="es-ES" sz="1200" dirty="0" smtClean="0"/>
                        <a:t>ni </a:t>
                      </a:r>
                      <a:r>
                        <a:rPr lang="es-ES" sz="1200" dirty="0" smtClean="0"/>
                        <a:t>los resultados en el documento final. 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echo = FALSE </a:t>
                      </a:r>
                      <a:endParaRPr lang="es-AR" sz="12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Muestra </a:t>
                      </a:r>
                      <a:r>
                        <a:rPr lang="es-ES" sz="1200" dirty="0" smtClean="0"/>
                        <a:t>los resultados en el informe </a:t>
                      </a:r>
                      <a:r>
                        <a:rPr lang="es-ES" sz="1200" dirty="0" smtClean="0"/>
                        <a:t>final, sin mostrar el código. </a:t>
                      </a:r>
                      <a:r>
                        <a:rPr lang="es-ES" sz="1200" dirty="0" smtClean="0"/>
                        <a:t>Típico para uso con gráfico donde </a:t>
                      </a:r>
                      <a:r>
                        <a:rPr lang="es-ES" sz="1200" dirty="0" err="1" smtClean="0"/>
                        <a:t>querés</a:t>
                      </a:r>
                      <a:r>
                        <a:rPr lang="es-ES" sz="1200" dirty="0" smtClean="0"/>
                        <a:t> el output y no el código que lo creó.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x-none" sz="1200" b="1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message = FALSE o warning = FALSE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r>
                        <a:rPr lang="x-none" sz="120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mpide </a:t>
                      </a:r>
                      <a:r>
                        <a:rPr lang="x-none" sz="120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 mensajes o advertencias aparezcan en el archivo final.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x-none" sz="120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</a:t>
                      </a:r>
                      <a:r>
                        <a:rPr lang="x-none" sz="1200" b="1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esults = 'hide' 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</a:t>
                      </a:r>
                      <a:r>
                        <a:rPr lang="x-none" sz="120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culta </a:t>
                      </a:r>
                      <a:r>
                        <a:rPr lang="x-none" sz="120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 salida de R que algunas funciones de R tienen habitualmente en la consola de R.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x-none" sz="1200" b="1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fig.show = 'hide'</a:t>
                      </a:r>
                      <a:r>
                        <a:rPr lang="x-none" sz="1200" smtClean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Esconde </a:t>
                      </a:r>
                      <a:r>
                        <a:rPr lang="es-AR" sz="1200" dirty="0" smtClean="0"/>
                        <a:t>los gráficos.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error =TRUE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Hace </a:t>
                      </a:r>
                      <a:r>
                        <a:rPr lang="es-ES" sz="1200" dirty="0" smtClean="0"/>
                        <a:t>que el tejido/compilación de texto y código (</a:t>
                      </a:r>
                      <a:r>
                        <a:rPr lang="es-ES" sz="1200" dirty="0" err="1" smtClean="0"/>
                        <a:t>render</a:t>
                      </a:r>
                      <a:r>
                        <a:rPr lang="es-ES" sz="1200" dirty="0" smtClean="0"/>
                        <a:t> en inglés) continúe aunque el código devuelva un error. Ayuda a detectar dónde hay un error. Avisa del error pero continua hasta el final.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Opciones de los Chunks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0" y="1385519"/>
            <a:ext cx="8558599" cy="2033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/>
          <p:nvPr/>
        </p:nvCxnSpPr>
        <p:spPr>
          <a:xfrm flipH="1">
            <a:off x="6735275" y="2197625"/>
            <a:ext cx="586800" cy="1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63" y="2314950"/>
            <a:ext cx="25241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hape 235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Ejecutando un Chunk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800" y="995454"/>
            <a:ext cx="5198479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Embelleciendo el Texto Final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92" y="1232300"/>
            <a:ext cx="7376120" cy="324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8460432" y="1210796"/>
            <a:ext cx="11100" cy="376290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Embelleciendo el Texto Final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238775"/>
            <a:ext cx="8333525" cy="324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37580" y="1059582"/>
            <a:ext cx="11100" cy="376290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0314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hape 25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85475" y="535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saber más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228600" y="802550"/>
            <a:ext cx="8655600" cy="39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		Ayuda!!</a:t>
            </a: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En Español:</a:t>
            </a:r>
          </a:p>
          <a:p>
            <a:pPr marL="13716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https://www.rstudio.com/wp-content/uploads/2015/03/rmarkdown-spanish.pdf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Capítulos 26 - 30 de "R for Data Science" (Grolemund &amp; Wickham, 2017). Acceso gratuito en</a:t>
            </a: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 http://r4ds.had.co.nz</a:t>
            </a: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04800" lvl="0" indent="-30480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00" y="2912800"/>
            <a:ext cx="1360520" cy="20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2713" y="910975"/>
            <a:ext cx="5999224" cy="2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8193475" y="3069275"/>
            <a:ext cx="631500" cy="8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8193475" y="2916875"/>
            <a:ext cx="631500" cy="8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88" y="1539200"/>
            <a:ext cx="13525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hape 26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 a la obra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25" y="871050"/>
            <a:ext cx="4735274" cy="41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63550" y="1023325"/>
            <a:ext cx="3420000" cy="378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sz="1800" b="1"/>
              <a:t>¿Te animás a convertir algún código en un archivo .rmd?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Para empezar abrí un archivo nuevo, vas a encontrarte con algo de esta pinta: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Podés compilarlo como está y ver que te devuelve con Ctrl+Shift+k o apretando en Knit.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Te recomendamos que hagas esto seguido, para que no te encuentres con todos los errores al final.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Ahora sí, manos a la obra!</a:t>
            </a:r>
          </a:p>
        </p:txBody>
      </p:sp>
      <p:sp>
        <p:nvSpPr>
          <p:cNvPr id="267" name="Shape 267"/>
          <p:cNvSpPr/>
          <p:nvPr/>
        </p:nvSpPr>
        <p:spPr>
          <a:xfrm>
            <a:off x="5332000" y="825625"/>
            <a:ext cx="228900" cy="39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933772" y="2222837"/>
            <a:ext cx="7798899" cy="1926952"/>
          </a:xfrm>
          <a:prstGeom prst="rect">
            <a:avLst/>
          </a:prstGeom>
          <a:noFill/>
          <a:ln>
            <a:noFill/>
          </a:ln>
        </p:spPr>
        <p:txBody>
          <a:bodyPr wrap="square" lIns="91075" tIns="91075" rIns="91075" bIns="91075" anchor="t" anchorCtr="0">
            <a:noAutofit/>
          </a:bodyPr>
          <a:lstStyle/>
          <a:p>
            <a:pPr lvl="0">
              <a:buSzPct val="25000"/>
            </a:pPr>
            <a:r>
              <a:rPr lang="es-ES" sz="36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 </a:t>
            </a:r>
            <a:r>
              <a:rPr lang="es-ES" sz="36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Markdown</a:t>
            </a:r>
            <a:endParaRPr lang="es-ES" sz="36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SzPct val="25000"/>
            </a:pPr>
            <a:r>
              <a:rPr lang="es-ES" sz="36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hacer que tu trabajo sea reproducible</a:t>
            </a:r>
            <a:endParaRPr lang="x-none" sz="3600" b="1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827584" y="2312138"/>
            <a:ext cx="0" cy="1440000"/>
          </a:xfrm>
          <a:prstGeom prst="straightConnector1">
            <a:avLst/>
          </a:prstGeom>
          <a:noFill/>
          <a:ln w="57150" cap="flat" cmpd="sng">
            <a:solidFill>
              <a:srgbClr val="56245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318" y="422637"/>
            <a:ext cx="2088232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25" y="737699"/>
            <a:ext cx="5510451" cy="3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79512" y="627534"/>
            <a:ext cx="8568952" cy="9875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x-none" sz="3600" b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lang="es-ES" sz="36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 es importante aprender </a:t>
            </a:r>
            <a:r>
              <a:rPr lang="es-ES" sz="36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RMarkdown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s-ES" sz="36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Rmd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)?</a:t>
            </a:r>
            <a:r>
              <a:rPr lang="es-ES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s-ES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x-none" b="1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11560" y="1635646"/>
            <a:ext cx="8280920" cy="266429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Un Archivo </a:t>
            </a: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s-E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Markdown</a:t>
            </a: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(.</a:t>
            </a:r>
            <a:r>
              <a:rPr lang="es-ES" sz="2800" dirty="0" err="1">
                <a:latin typeface="Helvetica Neue"/>
                <a:ea typeface="Helvetica Neue"/>
                <a:cs typeface="Helvetica Neue"/>
                <a:sym typeface="Helvetica Neue"/>
              </a:rPr>
              <a:t>Rmd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) es un registro de tu investigación o análisis de datos. Contiene el código que un científico necesita para reproducir tu trabajo junto con la narración que un lector necesita para entender tu trabajo."</a:t>
            </a:r>
            <a:endParaRPr lang="es-ES" sz="2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3568" y="411510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...¿Qué es </a:t>
            </a:r>
            <a:r>
              <a:rPr lang="es-ES" sz="36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RMarkdown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s-ES" sz="36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Rmd</a:t>
            </a:r>
            <a: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)?</a:t>
            </a:r>
            <a:br>
              <a:rPr lang="es-ES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x-none" sz="3600" b="1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85475" y="1022875"/>
            <a:ext cx="7093200" cy="387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s-ES" sz="30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57200" rtl="0">
              <a:spcBef>
                <a:spcPts val="0"/>
              </a:spcBef>
              <a:buFont typeface="Wingdings" pitchFamily="2" charset="2"/>
              <a:buChar char="§"/>
            </a:pPr>
            <a:r>
              <a:rPr lang="x-none" sz="3000" smtClean="0">
                <a:latin typeface="Helvetica Neue"/>
                <a:ea typeface="Helvetica Neue"/>
                <a:cs typeface="Helvetica Neue"/>
                <a:sym typeface="Helvetica Neue"/>
              </a:rPr>
              <a:t>Lenguaje </a:t>
            </a:r>
            <a:r>
              <a:rPr lang="x-none" sz="3000">
                <a:latin typeface="Helvetica Neue"/>
                <a:ea typeface="Helvetica Neue"/>
                <a:cs typeface="Helvetica Neue"/>
                <a:sym typeface="Helvetica Neue"/>
              </a:rPr>
              <a:t>de programación que integra </a:t>
            </a:r>
            <a:r>
              <a:rPr lang="es-ES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texto</a:t>
            </a:r>
            <a:r>
              <a:rPr lang="x-none" sz="3000" smtClean="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x-none" sz="3000">
                <a:latin typeface="Helvetica Neue"/>
                <a:ea typeface="Helvetica Neue"/>
                <a:cs typeface="Helvetica Neue"/>
                <a:sym typeface="Helvetica Neue"/>
              </a:rPr>
              <a:t>código R y resultados.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spcBef>
                <a:spcPts val="0"/>
              </a:spcBef>
              <a:buFont typeface="Wingdings" pitchFamily="2" charset="2"/>
              <a:buChar char="§"/>
            </a:pPr>
            <a:r>
              <a:rPr lang="x-none" sz="3000">
                <a:latin typeface="Helvetica Neue"/>
                <a:ea typeface="Helvetica Neue"/>
                <a:cs typeface="Helvetica Neue"/>
                <a:sym typeface="Helvetica Neue"/>
              </a:rPr>
              <a:t>RMarkdown permite generación de informes, presentaciones, páginas web, tesis y libros, entre otros.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549" y="1479350"/>
            <a:ext cx="2141025" cy="207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4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hape 169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qué sirve Rmd</a:t>
            </a: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28600" y="1107350"/>
            <a:ext cx="8670600" cy="39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Para comunicarse con quienes están interesados únicamente en los resultados y las conclusiones de un análisis, pero no en el código usado para el análisis.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Para colaborar con otros interesados (incluido tu yo futuro) en resultados, conclusiones y cómo se alcanzaron (interesados en el código).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</a:pPr>
            <a:r>
              <a:rPr lang="x-none" sz="1800" smtClean="0">
                <a:latin typeface="Helvetica Neue"/>
                <a:ea typeface="Helvetica Neue"/>
                <a:cs typeface="Helvetica Neue"/>
                <a:sym typeface="Helvetica Neue"/>
              </a:rPr>
              <a:t>Se </a:t>
            </a: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puede usar como un cuaderno de anotaciones moderno en donde uno intercala código R, resultados y comentarios. Mucho mejor que un script habitual.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ES" dirty="0" smtClean="0"/>
              <a:t>Trabajar con </a:t>
            </a:r>
            <a:r>
              <a:rPr lang="es-ES" dirty="0" err="1"/>
              <a:t>R</a:t>
            </a:r>
            <a:r>
              <a:rPr lang="es-ES" dirty="0" err="1" smtClean="0"/>
              <a:t>Markdown</a:t>
            </a:r>
            <a:r>
              <a:rPr lang="es-ES" dirty="0" smtClean="0"/>
              <a:t> permite que nuestro trabajo sea reproducible.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Proyectos 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000" y="1854076"/>
            <a:ext cx="4251175" cy="30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75" y="1063379"/>
            <a:ext cx="41814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203200" lvl="0"/>
            <a:r>
              <a:rPr lang="es-AR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Partes de un Archivo .</a:t>
            </a:r>
            <a:r>
              <a:rPr lang="es-AR" sz="36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Rmd</a:t>
            </a:r>
            <a:endParaRPr lang="es-AR" sz="36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625" y="1058250"/>
            <a:ext cx="8229600" cy="38177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0" algn="just">
              <a:spcBef>
                <a:spcPts val="0"/>
              </a:spcBef>
              <a:buNone/>
            </a:pPr>
            <a:r>
              <a:rPr lang="es-AR" dirty="0" smtClean="0">
                <a:latin typeface="Helvetica Neue"/>
                <a:ea typeface="Helvetica Neue"/>
                <a:cs typeface="Helvetica Neue"/>
                <a:sym typeface="Helvetica Neue"/>
              </a:rPr>
              <a:t>• Encabezado  </a:t>
            </a:r>
            <a:r>
              <a:rPr lang="es-AR" dirty="0">
                <a:latin typeface="Helvetica Neue"/>
                <a:ea typeface="Helvetica Neue"/>
                <a:cs typeface="Helvetica Neue"/>
                <a:sym typeface="Helvetica Neue"/>
              </a:rPr>
              <a:t>o cabecera </a:t>
            </a:r>
            <a:r>
              <a:rPr lang="es-AR" dirty="0" smtClean="0">
                <a:latin typeface="Helvetica Neue"/>
                <a:ea typeface="Helvetica Neue"/>
                <a:cs typeface="Helvetica Neue"/>
                <a:sym typeface="Helvetica Neue"/>
              </a:rPr>
              <a:t>YAML</a:t>
            </a:r>
            <a:endParaRPr lang="es-AR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3200" lvl="0" indent="0" algn="just">
              <a:spcBef>
                <a:spcPts val="0"/>
              </a:spcBef>
              <a:buNone/>
            </a:pPr>
            <a:r>
              <a:rPr lang="es-AR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  <a:p>
            <a:pPr marL="203200" lvl="0" indent="0" algn="just">
              <a:spcBef>
                <a:spcPts val="0"/>
              </a:spcBef>
              <a:buNone/>
            </a:pPr>
            <a:r>
              <a:rPr lang="es-AR" dirty="0">
                <a:latin typeface="Helvetica Neue"/>
                <a:ea typeface="Helvetica Neue"/>
                <a:cs typeface="Helvetica Neue"/>
                <a:sym typeface="Helvetica Neue"/>
              </a:rPr>
              <a:t>  • </a:t>
            </a:r>
            <a:r>
              <a:rPr lang="es-AR" dirty="0" smtClean="0">
                <a:latin typeface="Helvetica Neue"/>
                <a:ea typeface="Helvetica Neue"/>
                <a:cs typeface="Helvetica Neue"/>
                <a:sym typeface="Helvetica Neue"/>
              </a:rPr>
              <a:t>Títulos</a:t>
            </a:r>
            <a:endParaRPr lang="es-AR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3200" lvl="0" indent="0" algn="just">
              <a:spcBef>
                <a:spcPts val="0"/>
              </a:spcBef>
              <a:buNone/>
            </a:pPr>
            <a:r>
              <a:rPr lang="es-AR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  <a:p>
            <a:pPr marL="203200" lvl="0" indent="0" algn="just">
              <a:spcBef>
                <a:spcPts val="0"/>
              </a:spcBef>
              <a:buNone/>
            </a:pPr>
            <a:r>
              <a:rPr lang="es-AR" dirty="0">
                <a:latin typeface="Helvetica Neue"/>
                <a:ea typeface="Helvetica Neue"/>
                <a:cs typeface="Helvetica Neue"/>
                <a:sym typeface="Helvetica Neue"/>
              </a:rPr>
              <a:t>  • </a:t>
            </a:r>
            <a:r>
              <a:rPr lang="es-AR" dirty="0" smtClean="0">
                <a:latin typeface="Helvetica Neue"/>
                <a:ea typeface="Helvetica Neue"/>
                <a:cs typeface="Helvetica Neue"/>
                <a:sym typeface="Helvetica Neue"/>
              </a:rPr>
              <a:t>Texto</a:t>
            </a:r>
            <a:endParaRPr lang="es-AR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3200" lvl="0" indent="0" algn="just">
              <a:spcBef>
                <a:spcPts val="0"/>
              </a:spcBef>
              <a:buNone/>
            </a:pPr>
            <a:r>
              <a:rPr lang="es-AR" dirty="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203200" lvl="0"/>
            <a:r>
              <a:rPr lang="es-ES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genero un documento R </a:t>
            </a:r>
            <a:r>
              <a:rPr lang="es-ES" sz="32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Markdown</a:t>
            </a:r>
            <a:r>
              <a:rPr lang="es-ES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625" y="1058250"/>
            <a:ext cx="8229600" cy="38177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0" algn="just">
              <a:spcBef>
                <a:spcPts val="0"/>
              </a:spcBef>
              <a:buNone/>
            </a:pPr>
            <a:endParaRPr lang="es-ES"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just">
              <a:spcBef>
                <a:spcPts val="0"/>
              </a:spcBef>
              <a:buFontTx/>
              <a:buChar char="-"/>
            </a:pP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Ir 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al menú </a:t>
            </a: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File 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-&gt; New File -&gt; R </a:t>
            </a:r>
            <a:r>
              <a:rPr lang="es-ES" sz="2800" dirty="0" err="1">
                <a:latin typeface="Helvetica Neue"/>
                <a:ea typeface="Helvetica Neue"/>
                <a:cs typeface="Helvetica Neue"/>
                <a:sym typeface="Helvetica Neue"/>
              </a:rPr>
              <a:t>Markdown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es-ES" sz="28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Document</a:t>
            </a:r>
            <a:endParaRPr lang="es-ES" sz="28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just">
              <a:spcBef>
                <a:spcPts val="0"/>
              </a:spcBef>
              <a:buFontTx/>
              <a:buChar char="-"/>
            </a:pP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 Luego 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ir al botón `</a:t>
            </a:r>
            <a:r>
              <a:rPr lang="es-ES" sz="2800" dirty="0" err="1">
                <a:latin typeface="Helvetica Neue"/>
                <a:ea typeface="Helvetica Neue"/>
                <a:cs typeface="Helvetica Neue"/>
                <a:sym typeface="Helvetica Neue"/>
              </a:rPr>
              <a:t>Knit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` para compilar y ejecutar el </a:t>
            </a: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código.</a:t>
            </a:r>
            <a:endParaRPr lang="es-ES"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3200" lvl="0" indent="0" algn="just">
              <a:spcBef>
                <a:spcPts val="0"/>
              </a:spcBef>
              <a:buNone/>
            </a:pP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Se </a:t>
            </a: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generarán 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dos archivos, uno con extensión </a:t>
            </a:r>
            <a:r>
              <a:rPr lang="es-ES" sz="2800" dirty="0" err="1">
                <a:latin typeface="Helvetica Neue"/>
                <a:ea typeface="Helvetica Neue"/>
                <a:cs typeface="Helvetica Neue"/>
                <a:sym typeface="Helvetica Neue"/>
              </a:rPr>
              <a:t>Rmd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 y otro con el formato seleccionado: </a:t>
            </a:r>
            <a:r>
              <a:rPr lang="es-ES" sz="2800" dirty="0" err="1">
                <a:latin typeface="Helvetica Neue"/>
                <a:ea typeface="Helvetica Neue"/>
                <a:cs typeface="Helvetica Neue"/>
                <a:sym typeface="Helvetica Neue"/>
              </a:rPr>
              <a:t>Pdf</a:t>
            </a:r>
            <a:r>
              <a:rPr lang="es-ES" sz="2800" dirty="0">
                <a:latin typeface="Helvetica Neue"/>
                <a:ea typeface="Helvetica Neue"/>
                <a:cs typeface="Helvetica Neue"/>
                <a:sym typeface="Helvetica Neue"/>
              </a:rPr>
              <a:t>, Word o </a:t>
            </a:r>
            <a:r>
              <a:rPr lang="es-ES" sz="2800" dirty="0" err="1"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r>
              <a:rPr lang="es-ES" sz="28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s-ES" sz="2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77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732</Words>
  <Application>Microsoft Office PowerPoint</Application>
  <PresentationFormat>Presentación en pantalla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Open Sans Condensed</vt:lpstr>
      <vt:lpstr>Wingdings</vt:lpstr>
      <vt:lpstr>Titillium Web</vt:lpstr>
      <vt:lpstr>Courier</vt:lpstr>
      <vt:lpstr>Helvetica Neue</vt:lpstr>
      <vt:lpstr>Simple Light</vt:lpstr>
      <vt:lpstr>Office Theme</vt:lpstr>
      <vt:lpstr>R-Ladies Template</vt:lpstr>
      <vt:lpstr>  LADIES RESISTENCIA-CORRIENTES</vt:lpstr>
      <vt:lpstr>Presentación de PowerPoint</vt:lpstr>
      <vt:lpstr>Presentación de PowerPoint</vt:lpstr>
      <vt:lpstr>¿Por qué es importante aprender RMarkdown (Rmd)? </vt:lpstr>
      <vt:lpstr>Pero...¿Qué es RMarkdown (Rmd)? </vt:lpstr>
      <vt:lpstr>¿Para qué sirve Rmd?</vt:lpstr>
      <vt:lpstr>Proyectos R</vt:lpstr>
      <vt:lpstr>Partes de un Archivo .Rmd</vt:lpstr>
      <vt:lpstr>¿Cómo genero un documento R Markdown?</vt:lpstr>
      <vt:lpstr>Partes de un Archivo .Rmd</vt:lpstr>
      <vt:lpstr>¿Qué es un chunk?</vt:lpstr>
      <vt:lpstr>Presentación de PowerPoint</vt:lpstr>
      <vt:lpstr>Opciones de los Chunks</vt:lpstr>
      <vt:lpstr>Opciones de los Chunks</vt:lpstr>
      <vt:lpstr>Ejecutando un Chunk</vt:lpstr>
      <vt:lpstr>Embelleciendo el Texto Final</vt:lpstr>
      <vt:lpstr>Embelleciendo el Texto Final</vt:lpstr>
      <vt:lpstr>Para saber más</vt:lpstr>
      <vt:lpstr>Manos a la obra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Ladies Buenos Aires Sexta Reunión</dc:title>
  <cp:lastModifiedBy>Loto, Patricia</cp:lastModifiedBy>
  <cp:revision>23</cp:revision>
  <dcterms:modified xsi:type="dcterms:W3CDTF">2019-05-16T18:41:57Z</dcterms:modified>
</cp:coreProperties>
</file>