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 Slab"/>
      <p:regular r:id="rId26"/>
      <p:bold r:id="rId27"/>
    </p:embeddedFont>
    <p:embeddedFont>
      <p:font typeface="Robo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Slab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regular.fntdata"/><Relationship Id="rId27" Type="http://schemas.openxmlformats.org/officeDocument/2006/relationships/font" Target="fonts/RobotoSlab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pluralsight.com/guides/querying-and-converting-data-types-in-r" TargetMode="External"/><Relationship Id="rId3" Type="http://schemas.openxmlformats.org/officeDocument/2006/relationships/hyperlink" Target="https://campus.datacamp.com/courses/free-introduction-to-r/chapter-5-data-frames?ex=1" TargetMode="Externa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r4ds.github.io/bookclub-tmwr/tibbles-vs-data-frames.html" TargetMode="External"/><Relationship Id="rId3" Type="http://schemas.openxmlformats.org/officeDocument/2006/relationships/hyperlink" Target="https://cran.r-project.org/web/packages/tibble/vignettes/tibble.html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tutorialspoint.com/what-is-the-difference-between-class-and-typeof-function-in-r" TargetMode="Externa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adv-r.had.co.nz/S4.html" TargetMode="External"/><Relationship Id="rId3" Type="http://schemas.openxmlformats.org/officeDocument/2006/relationships/hyperlink" Target="https://docs.google.com/presentation/d/1LJ_wz-94waOovoHXq6RNNTIUAFeIN9hfvqzh3Xz9kRM/edit#slide=id.p" TargetMode="Externa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ibm.com/cloud/blog/sql-vs-nosql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http://adv-r.had.co.nz/Data-structures.html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9e4df618e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d9e4df618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9e4df618e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9e4df618e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9e4df618e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d9e4df618e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https://www.tutorialspoint.com/r/r_lists.htm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d9e4df618e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d9e4df618e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2"/>
              </a:rPr>
              <a:t>https://www.pluralsight.com/guides/querying-and-converting-data-types-in-r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https://campus.datacamp.com/courses/free-introduction-to-r/chapter-5-data-frames?ex=1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333333"/>
                </a:solidFill>
                <a:highlight>
                  <a:srgbClr val="FFFFFF"/>
                </a:highlight>
              </a:rPr>
              <a:t>A data frame is a list of equal-length vectors. This makes it a 2-dimensional structure, so it shares properties of both the matrix and the list. </a:t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9e4df618e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9e4df618e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2"/>
              </a:rPr>
              <a:t>https://r4ds.github.io/bookclub-tmwr/tibbles-vs-data-frames.html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https://cran.r-project.org/web/packages/tibble/vignettes/tibble.html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9e4df618e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d9e4df618e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9e4df618e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d9e4df618e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2"/>
              </a:rPr>
              <a:t>https://www.tutorialspoint.com/what-is-the-difference-between-class-and-typeof-function-in-r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a1f4086f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da1f4086f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2"/>
              </a:rPr>
              <a:t>http://adv-r.had.co.nz/S4.html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https://docs.google.com/presentation/d/1LJ_wz-94waOovoHXq6RNNTIUAFeIN9hfvqzh3Xz9kRM/edit#slide=id.p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da1f4086f1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da1f4086f1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a1f4086f1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da1f4086f1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9400ed2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9400ed2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9e4df618e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d9e4df618e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9e4df618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9e4df618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https://intro2r.com/data-types.html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a1f4086f1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da1f4086f1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a1f4086f1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da1f4086f1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https://www.datasciencecentral.com/profiles/blogs/understand-basic-to-advance-data-structure-used-in-r-to-use-it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9e4df618e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d9e4df618e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9e4df618e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d9e4df618e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https://www.ibm.com/cloud/blog/sql-vs-nosql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9e4df618e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9e4df618e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2"/>
              </a:rPr>
              <a:t>https://www.ibm.com/cloud/blog/sql-vs-nosql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Scalability: https://www.scalyr.com/blog/horizontal-scalability-software/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al scalability: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9e4df618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d9e4df618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https://www.datacamp.com/community/tutorials/data-types-in-r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Datatype and Data Structure 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Vectors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vector is just a set of objects of the same type. You can create logical, character, numeric, complex or even factor vectors, among others.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Vector &lt;- c(1,2,3,7)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Vector &lt;- c(“Hello”,”How are you”,”good morning”)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Matrices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R, a matrix is a collection of elements of the same data type (numeric, character, or logical) arranged into a fixed number of rows and columns.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Since you are only working with rows and columns, a matrix is called two-dimensional.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Matrix &lt;- as.matrix(rnorm(1000), nrow=10)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Lists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Lists are the R objects which contain elements of different types like − numbers, strings, vectors and another list inside it. A list can also contain a matrix or a function as its elements. List is created using list() function.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list_data &lt;- list("Red", "White", c(1,2,3), TRUE, 22.4)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List object can also </a:t>
            </a:r>
            <a:r>
              <a:rPr lang="en-GB"/>
              <a:t>consain </a:t>
            </a:r>
            <a:r>
              <a:rPr lang="en-GB"/>
              <a:t>other list,  which itself contain another list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DataFrames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frame is the de-facto data type for most data science projects, as it's organized in tabular format.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 data frame has the variables of a data set as columns and the observations as rows.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Iris &lt;- as.data.frame(iris)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8625" y="2993150"/>
            <a:ext cx="5632949" cy="195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Tibbles</a:t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tibble is a special type of data frame with some additional properties.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Tibbles work with column names that are not syntactically valid variable names.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Tibbles prevent partial matching of arguments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Tibbles prevent dimension dropping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Some call it a better and improved dataframe, but can be confusing to use at first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 let’s us stick with </a:t>
            </a:r>
            <a:r>
              <a:rPr lang="en-GB"/>
              <a:t>data-frame</a:t>
            </a:r>
            <a:r>
              <a:rPr lang="en-GB"/>
              <a:t> for now</a:t>
            </a:r>
            <a:endParaRPr/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would you know the class? </a:t>
            </a:r>
            <a:endParaRPr/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439725" y="154164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 the class() command, or the typeof()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&gt; typeof(flights)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[1] "list"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&gt; class(flights)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[1] "data.frame"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S3, S4 Object in R (Object Oriented Programming)</a:t>
            </a:r>
            <a:endParaRPr/>
          </a:p>
        </p:txBody>
      </p:sp>
      <p:pic>
        <p:nvPicPr>
          <p:cNvPr id="164" name="Google Shape;164;p29"/>
          <p:cNvPicPr preferRelativeResize="0"/>
          <p:nvPr/>
        </p:nvPicPr>
        <p:blipFill rotWithShape="1">
          <a:blip r:embed="rId3">
            <a:alphaModFix/>
          </a:blip>
          <a:srcRect b="0" l="0" r="35069" t="16812"/>
          <a:stretch/>
        </p:blipFill>
        <p:spPr>
          <a:xfrm>
            <a:off x="1743634" y="1489825"/>
            <a:ext cx="5656725" cy="352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Quiz	</a:t>
            </a:r>
            <a:endParaRPr/>
          </a:p>
        </p:txBody>
      </p:sp>
      <p:sp>
        <p:nvSpPr>
          <p:cNvPr id="170" name="Google Shape;170;p3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What are the three properties of a vector, other than its contents?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What are the four common types of atomic vectors? What are the two rare types?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What are attributes? How do you get them and set them?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How is a list different from an atomic vector? How is a matrix different from a data frame?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Can you have a list that is a matrix? Can a data frame have a column that is a matrix?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Answers</a:t>
            </a:r>
            <a:endParaRPr/>
          </a:p>
        </p:txBody>
      </p:sp>
      <p:sp>
        <p:nvSpPr>
          <p:cNvPr id="176" name="Google Shape;176;p3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The three properties of a vector are type, length, and attributes.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The four common types of atomic vector are logical, integer, double (sometimes called numeric), and character. The two rarer types are complex and raw.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Attributes allow you to associate arbitrary additional metadata to any object. You can get and set individual attributes with attr(x, "y") and attr(x, "y") &lt;- value; or get and set all attributes at once with attributes().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The elements of a list can be any type (even a list); the elements of an atomic vector are all of the same type. Similarly, every element of a matrix must be the same type; in a data frame, the different columns can have different types.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You can make “list-array” by assigning dimensions to a list. You can make a matrix a column of a data frame with df$x &lt;- matrix(), or using I() when creating a new data frame data.frame(x = I(matrix())).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Workshop Objective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Let’s head to R</a:t>
            </a:r>
            <a:endParaRPr/>
          </a:p>
        </p:txBody>
      </p:sp>
      <p:sp>
        <p:nvSpPr>
          <p:cNvPr id="182" name="Google Shape;182;p3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DateType?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Numeric (/</a:t>
            </a:r>
            <a:r>
              <a:rPr lang="en-GB"/>
              <a:t>integer</a:t>
            </a:r>
            <a:r>
              <a:rPr lang="en-GB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Character (Strings)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Logical (</a:t>
            </a:r>
            <a:r>
              <a:rPr lang="en-GB"/>
              <a:t>Boolean</a:t>
            </a:r>
            <a:r>
              <a:rPr lang="en-GB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Factor (Levels)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Structure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489826"/>
            <a:ext cx="8585623" cy="266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1762"/>
            <a:ext cx="9144000" cy="4379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1127150" y="391050"/>
            <a:ext cx="3329700" cy="43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 &lt;- 2.2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class(num)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## [1] "numeric"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char &lt;- "hello"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class(char)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## [1] "character"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logi &lt;- TRUE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class(logi)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## [1] "logical"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4920150" y="391050"/>
            <a:ext cx="3329700" cy="43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factor &lt;- c(high, low medium)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class(factor[1])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##[1] ”factor”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Relational</a:t>
            </a:r>
            <a:r>
              <a:rPr lang="en-GB"/>
              <a:t> Database Structure (SQL)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short, SQL databases support SQL—a domain-specific language for querying and manipulating data in a relational database.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The "relational" in a relational database refers to the "relational model" of data management devised by IBM researcher E.F. Codd in the early 1970s and popularized in a number of subsequent database systems starting with System R.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Non </a:t>
            </a:r>
            <a:r>
              <a:rPr lang="en-GB"/>
              <a:t>Relational Database Structure (noSQL)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 a response to the "throwing the baby out with the bathwater" problems with NoSQL (see below) in the early 2010s, several organizations began building relational/SQL-based systems that made different tradeoffs, particularly with regard to horizontal scalability.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More popular in web </a:t>
            </a:r>
            <a:r>
              <a:rPr lang="en-GB"/>
              <a:t>development</a:t>
            </a:r>
            <a:r>
              <a:rPr lang="en-GB"/>
              <a:t> and OOP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Structure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150" y="1319275"/>
            <a:ext cx="4201851" cy="363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