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move the slide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2000" spc="-1" strike="noStrike">
                <a:latin typeface="Arial"/>
              </a:rPr>
              <a:t>Click to edit the notes format</a:t>
            </a:r>
            <a:endParaRPr b="0" lang="en-MY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1400" spc="-1" strike="noStrike">
                <a:latin typeface="Times New Roman"/>
              </a:rPr>
              <a:t>&lt;header&gt;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MY" sz="1400" spc="-1" strike="noStrike">
                <a:latin typeface="Times New Roman"/>
              </a:rPr>
              <a:t>&lt;date/time&gt;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MY" sz="1400" spc="-1" strike="noStrike">
                <a:latin typeface="Times New Roman"/>
              </a:rPr>
              <a:t>&lt;footer&gt;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99A7670-AF35-47C3-96F6-8F7CB0014632}" type="slidenum">
              <a:rPr b="0" lang="en-MY" sz="1400" spc="-1" strike="noStrike">
                <a:latin typeface="Times New Roman"/>
              </a:rPr>
              <a:t>&lt;number&gt;</a:t>
            </a:fld>
            <a:endParaRPr b="0" lang="en-M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https://tidyverse.tidyverse.org/articles/paper.html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https://www.tutorialspoint.com/r/r_data_frames.htm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https://www.tidyverse.org/packages/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0720" cy="112392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538320" y="3344040"/>
            <a:ext cx="1080720" cy="112392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4359600" y="281736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120" cy="6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MY" sz="1800" spc="-1" strike="noStrike">
                <a:latin typeface="Arial"/>
              </a:rPr>
              <a:t>Click to edit the title text format</a:t>
            </a:r>
            <a:endParaRPr b="0" lang="en-MY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120" cy="307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Click to edit the outline text format</a:t>
            </a:r>
            <a:endParaRPr b="0" lang="en-MY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800" spc="-1" strike="noStrike">
                <a:latin typeface="Arial"/>
              </a:rPr>
              <a:t>Second Outline Level</a:t>
            </a:r>
            <a:endParaRPr b="0" lang="en-MY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Third Outline Level</a:t>
            </a:r>
            <a:endParaRPr b="0" lang="en-MY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800" spc="-1" strike="noStrike">
                <a:latin typeface="Arial"/>
              </a:rPr>
              <a:t>Fourth Outline Level</a:t>
            </a:r>
            <a:endParaRPr b="0" lang="en-MY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Fifth Outline Level</a:t>
            </a:r>
            <a:endParaRPr b="0" lang="en-MY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Sixth Outline Level</a:t>
            </a:r>
            <a:endParaRPr b="0" lang="en-MY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Seventh Outline Level</a:t>
            </a:r>
            <a:endParaRPr b="0" lang="en-MY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1;p4"/>
          <p:cNvSpPr/>
          <p:nvPr/>
        </p:nvSpPr>
        <p:spPr>
          <a:xfrm>
            <a:off x="492480" y="126036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edit the title text format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latin typeface="Arial"/>
              </a:rPr>
              <a:t>Click to edit the outline text format</a:t>
            </a:r>
            <a:endParaRPr b="0" lang="en-M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latin typeface="Arial"/>
              </a:rPr>
              <a:t>Second Outline Level</a:t>
            </a:r>
            <a:endParaRPr b="0" lang="en-M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latin typeface="Arial"/>
              </a:rPr>
              <a:t>Third Outline Level</a:t>
            </a:r>
            <a:endParaRPr b="0" lang="en-M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latin typeface="Arial"/>
              </a:rPr>
              <a:t>Fourth Outline Level</a:t>
            </a:r>
            <a:endParaRPr b="0" lang="en-M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Fifth Outline Level</a:t>
            </a:r>
            <a:endParaRPr b="0" lang="en-M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Sixth Outline Level</a:t>
            </a:r>
            <a:endParaRPr b="0" lang="en-M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Seventh Outline Level</a:t>
            </a:r>
            <a:endParaRPr b="0" lang="en-M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1;p4"/>
          <p:cNvSpPr/>
          <p:nvPr/>
        </p:nvSpPr>
        <p:spPr>
          <a:xfrm>
            <a:off x="492480" y="126036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edit the title text format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latin typeface="Arial"/>
              </a:rPr>
              <a:t>Click to edit the outline text format</a:t>
            </a:r>
            <a:endParaRPr b="0" lang="en-M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latin typeface="Arial"/>
              </a:rPr>
              <a:t>Second Outline Level</a:t>
            </a:r>
            <a:endParaRPr b="0" lang="en-M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latin typeface="Arial"/>
              </a:rPr>
              <a:t>Third Outline Level</a:t>
            </a:r>
            <a:endParaRPr b="0" lang="en-M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latin typeface="Arial"/>
              </a:rPr>
              <a:t>Fourth Outline Level</a:t>
            </a:r>
            <a:endParaRPr b="0" lang="en-M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Fifth Outline Level</a:t>
            </a:r>
            <a:endParaRPr b="0" lang="en-M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Sixth Outline Level</a:t>
            </a:r>
            <a:endParaRPr b="0" lang="en-M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Seventh Outline Level</a:t>
            </a:r>
            <a:endParaRPr b="0" lang="en-M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;p4"/>
          <p:cNvSpPr/>
          <p:nvPr/>
        </p:nvSpPr>
        <p:spPr>
          <a:xfrm>
            <a:off x="492480" y="1260360"/>
            <a:ext cx="42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edit the title text format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latin typeface="Arial"/>
              </a:rPr>
              <a:t>Click to edit the outline text format</a:t>
            </a:r>
            <a:endParaRPr b="0" lang="en-M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latin typeface="Arial"/>
              </a:rPr>
              <a:t>Second Outline Level</a:t>
            </a:r>
            <a:endParaRPr b="0" lang="en-M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latin typeface="Arial"/>
              </a:rPr>
              <a:t>Third Outline Level</a:t>
            </a:r>
            <a:endParaRPr b="0" lang="en-M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latin typeface="Arial"/>
              </a:rPr>
              <a:t>Fourth Outline Level</a:t>
            </a:r>
            <a:endParaRPr b="0" lang="en-M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Fifth Outline Level</a:t>
            </a:r>
            <a:endParaRPr b="0" lang="en-M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Sixth Outline Level</a:t>
            </a:r>
            <a:endParaRPr b="0" lang="en-M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Seventh Outline Level</a:t>
            </a:r>
            <a:endParaRPr b="0" lang="en-M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ooglesheets4.tidyverse.org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63;p13"/>
          <p:cNvSpPr/>
          <p:nvPr/>
        </p:nvSpPr>
        <p:spPr>
          <a:xfrm>
            <a:off x="1680480" y="1189080"/>
            <a:ext cx="578232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Transformation</a:t>
            </a:r>
            <a:endParaRPr b="0" lang="en-MY" sz="4000" spc="-1" strike="noStrike">
              <a:latin typeface="Arial"/>
            </a:endParaRPr>
          </a:p>
        </p:txBody>
      </p:sp>
      <p:sp>
        <p:nvSpPr>
          <p:cNvPr id="165" name="Google Shape;64;p13"/>
          <p:cNvSpPr/>
          <p:nvPr/>
        </p:nvSpPr>
        <p:spPr>
          <a:xfrm>
            <a:off x="1680480" y="3049560"/>
            <a:ext cx="5782320" cy="90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Dplyr and the tidyverse</a:t>
            </a:r>
            <a:endParaRPr b="0" lang="en-M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04;p19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Workflow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90" name="Google Shape;105;p19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Google Shape;106;p19" descr=""/>
          <p:cNvPicPr/>
          <p:nvPr/>
        </p:nvPicPr>
        <p:blipFill>
          <a:blip r:embed="rId1"/>
          <a:stretch/>
        </p:blipFill>
        <p:spPr>
          <a:xfrm>
            <a:off x="0" y="1586520"/>
            <a:ext cx="9142920" cy="33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11;p20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Installing packages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93" name="Google Shape;112;p20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 The easiest way to get dplyr is to install the whole tidyverse: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install.packages("tidyverse")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 Alternatively, install just dplyr: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install.packages("dplyr")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7;p21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A Recap in Data frame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95" name="Google Shape;118;p21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data frame is a table or a </a:t>
            </a: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two-dimensional array-like structure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 which each column contains values of one variable and each row contains one set of values from each column.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column names should be non-empty.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row names should be unique.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data stored in a data frame can be of numeric, factor or character type.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Each column should contain same number of data items.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23;p22_0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Dataframe structure is important for Dplyr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97" name="Google Shape;124;p22_1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Google Shape;125;p22_1" descr=""/>
          <p:cNvPicPr/>
          <p:nvPr/>
        </p:nvPicPr>
        <p:blipFill>
          <a:blip r:embed="rId1"/>
          <a:stretch/>
        </p:blipFill>
        <p:spPr>
          <a:xfrm>
            <a:off x="462960" y="1489680"/>
            <a:ext cx="4951800" cy="32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36;p24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Using dplyr </a:t>
            </a:r>
            <a:r>
              <a:rPr b="0" lang="en-GB" sz="1300" spc="-1" strike="noStrike">
                <a:solidFill>
                  <a:srgbClr val="ffffff"/>
                </a:solidFill>
                <a:latin typeface="Roboto Slab"/>
                <a:ea typeface="Roboto Slab"/>
              </a:rPr>
              <a:t>(https://www.rdocumentation.org/packages/dplyr/versions/0.7.8)</a:t>
            </a:r>
            <a:endParaRPr b="0" lang="en-MY" sz="1300" spc="-1" strike="noStrike">
              <a:latin typeface="Arial"/>
            </a:endParaRPr>
          </a:p>
        </p:txBody>
      </p:sp>
      <p:sp>
        <p:nvSpPr>
          <p:cNvPr id="200" name="Google Shape;137;p24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0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library(dplyr)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filter(species == "Droid")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select(name, ends_with("color"))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mutate(name, bmi = mass / ((height / 100)  ^ 2)) %&gt;%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select(name:mass, bmi)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36;p24_0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Using dplyr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202" name="Google Shape;137;p24_1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library(dplyr)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arrange(desc(mass))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group_by(species) %&gt;%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summarise(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n = n(),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mass = mean(mass, na.rm = TRUE)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) %&gt;%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filter(n &gt; 1)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2;p25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Let’s head to R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204" name="Google Shape;143;p25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75;p15_0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Workshop Objective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67" name="Google Shape;76;p15_1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Understanding how to get data into R through csv, tsv import using the R input function</a:t>
            </a:r>
            <a:endParaRPr b="0" lang="en-MY" sz="21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Understanding how to install and import the dplyr package</a:t>
            </a:r>
            <a:endParaRPr b="0" lang="en-MY" sz="21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Understanding of the syntax in the dplyr package for filter, select, mutate and arrange</a:t>
            </a:r>
            <a:endParaRPr b="0" lang="en-MY" sz="21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Complete the exercise with the data manipulation techniques </a:t>
            </a:r>
            <a:endParaRPr b="0" lang="en-MY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75;p15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Some Examples of Data transformation / Manipulation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69" name="Google Shape;76;p15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Remove unused and repeated columns </a:t>
            </a:r>
            <a:endParaRPr b="0" lang="en-MY" sz="21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Change data types </a:t>
            </a:r>
            <a:endParaRPr b="0" lang="en-MY" sz="21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Handle missing data </a:t>
            </a:r>
            <a:endParaRPr b="0" lang="en-MY" sz="21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Remove string formatting and non-alphanumeric characters</a:t>
            </a:r>
            <a:endParaRPr b="0" lang="en-MY" sz="21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Convert categorical data to numerical </a:t>
            </a:r>
            <a:endParaRPr b="0" lang="en-MY" sz="21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Convert timestamps </a:t>
            </a:r>
            <a:endParaRPr b="0" lang="en-MY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30;p23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How to get your data into R?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71" name="Google Shape;131;p23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72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Use integrated dataset in R (iris, Cars, mpg etc) </a:t>
            </a:r>
            <a:endParaRPr b="0" lang="en-MY" sz="2200" spc="-1" strike="noStrike">
              <a:latin typeface="Arial"/>
            </a:endParaRPr>
          </a:p>
          <a:p>
            <a:pPr marL="457200" indent="-3672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Import csv (import dataset from the top right corner), read.csv() </a:t>
            </a:r>
            <a:endParaRPr b="0" lang="en-MY" sz="2200" spc="-1" strike="noStrike">
              <a:latin typeface="Arial"/>
            </a:endParaRPr>
          </a:p>
          <a:p>
            <a:pPr marL="457200" indent="-3672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Import excel spreadsheet (import excel from the top right corner), readxl()</a:t>
            </a:r>
            <a:endParaRPr b="0" lang="en-MY" sz="2200" spc="-1" strike="noStrike">
              <a:latin typeface="Arial"/>
            </a:endParaRPr>
          </a:p>
          <a:p>
            <a:pPr marL="457200" indent="-3672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Download dataset from CRAN</a:t>
            </a:r>
            <a:endParaRPr b="0" lang="en-MY" sz="2200" spc="-1" strike="noStrike">
              <a:latin typeface="Arial"/>
            </a:endParaRPr>
          </a:p>
          <a:p>
            <a:pPr lvl="1" marL="9144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lphaL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install.packages(Gapminder)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Download dataset from Bioconductor</a:t>
            </a:r>
            <a:endParaRPr b="0" lang="en-MY" sz="2200" spc="-1" strike="noStrike">
              <a:latin typeface="Arial"/>
            </a:endParaRPr>
          </a:p>
          <a:p>
            <a:pPr lvl="1" marL="9144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lphaL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BiocManager::install("airway")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75;p15_1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Import csv, tsv or excel in RStudio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73" name="Google Shape;76;p15_2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440000" y="1504440"/>
            <a:ext cx="4887720" cy="306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5;p15_2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Download Data through the Googlesheet4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76" name="Google Shape;76;p15_3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 txBox="1"/>
          <p:nvPr/>
        </p:nvSpPr>
        <p:spPr>
          <a:xfrm>
            <a:off x="388080" y="1585800"/>
            <a:ext cx="7431840" cy="29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  <a:hlinkClick r:id="rId1"/>
              </a:rPr>
              <a:t>https://googlesheets4.tidyverse.org/</a:t>
            </a:r>
            <a:endParaRPr b="0" lang="en-MY" sz="1800" spc="-1" strike="noStrike">
              <a:latin typeface="Arial"/>
            </a:endParaRPr>
          </a:p>
          <a:p>
            <a:endParaRPr b="0" lang="en-MY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install.packages("googlesheets4")</a:t>
            </a:r>
            <a:endParaRPr b="0" lang="en-MY" sz="1800" spc="-1" strike="noStrike">
              <a:latin typeface="Arial"/>
            </a:endParaRPr>
          </a:p>
          <a:p>
            <a:endParaRPr b="0" lang="en-MY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library(googlesheets4)</a:t>
            </a:r>
            <a:endParaRPr b="0" lang="en-MY" sz="1800" spc="-1" strike="noStrike">
              <a:latin typeface="Arial"/>
            </a:endParaRPr>
          </a:p>
          <a:p>
            <a:endParaRPr b="0" lang="en-MY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read_sheet("https://docs.google.com/spreadsheets/d/1U6Cf_qEOhiR9AZqTqS3mbMF3zt2db48ZP5v3rkrAEJY/edit#gid=780868077")</a:t>
            </a:r>
            <a:endParaRPr b="0" lang="en-MY" sz="1800" spc="-1" strike="noStrike">
              <a:latin typeface="Arial"/>
            </a:endParaRPr>
          </a:p>
          <a:p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81;p16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Garbage in , Garbage out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79" name="Google Shape;82;p16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Google Shape;83;p16" descr=""/>
          <p:cNvPicPr/>
          <p:nvPr/>
        </p:nvPicPr>
        <p:blipFill>
          <a:blip r:embed="rId1"/>
          <a:stretch/>
        </p:blipFill>
        <p:spPr>
          <a:xfrm>
            <a:off x="207720" y="1489680"/>
            <a:ext cx="3964680" cy="2564280"/>
          </a:xfrm>
          <a:prstGeom prst="rect">
            <a:avLst/>
          </a:prstGeom>
          <a:ln w="0">
            <a:noFill/>
          </a:ln>
        </p:spPr>
      </p:pic>
      <p:sp>
        <p:nvSpPr>
          <p:cNvPr id="181" name="Google Shape;84;p16"/>
          <p:cNvSpPr/>
          <p:nvPr/>
        </p:nvSpPr>
        <p:spPr>
          <a:xfrm>
            <a:off x="4288320" y="2358000"/>
            <a:ext cx="1164960" cy="581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00406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85;p16" descr=""/>
          <p:cNvPicPr/>
          <p:nvPr/>
        </p:nvPicPr>
        <p:blipFill>
          <a:blip r:embed="rId2"/>
          <a:stretch/>
        </p:blipFill>
        <p:spPr>
          <a:xfrm>
            <a:off x="5819760" y="457920"/>
            <a:ext cx="3047760" cy="406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90;p17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Tidyverse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84" name="Google Shape;91;p17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tidyverse is an opinionated collection of </a:t>
            </a: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R packages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designed for data science. All packages share an underlying design philosophy, grammar, and data structures.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endParaRPr b="0" lang="en-MY" sz="1800" spc="-1" strike="noStrike">
              <a:latin typeface="Arial"/>
            </a:endParaRPr>
          </a:p>
        </p:txBody>
      </p:sp>
      <p:pic>
        <p:nvPicPr>
          <p:cNvPr id="185" name="Google Shape;92;p17" descr=""/>
          <p:cNvPicPr/>
          <p:nvPr/>
        </p:nvPicPr>
        <p:blipFill>
          <a:blip r:embed="rId1"/>
          <a:stretch/>
        </p:blipFill>
        <p:spPr>
          <a:xfrm>
            <a:off x="4140000" y="2642400"/>
            <a:ext cx="4905000" cy="243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97;p18"/>
          <p:cNvSpPr/>
          <p:nvPr/>
        </p:nvSpPr>
        <p:spPr>
          <a:xfrm>
            <a:off x="388080" y="457920"/>
            <a:ext cx="8367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Dplyr </a:t>
            </a:r>
            <a:r>
              <a:rPr b="0" lang="en-GB" sz="1200" spc="-1" strike="noStrike">
                <a:solidFill>
                  <a:srgbClr val="ffffff"/>
                </a:solidFill>
                <a:latin typeface="Roboto Slab"/>
                <a:ea typeface="Roboto Slab"/>
              </a:rPr>
              <a:t>(https://www.rdocumentation.org/packages/dplyr/versions/0.7.8)</a:t>
            </a:r>
            <a:endParaRPr b="0" lang="en-MY" sz="1200" spc="-1" strike="noStrike">
              <a:latin typeface="Arial"/>
            </a:endParaRPr>
          </a:p>
        </p:txBody>
      </p:sp>
      <p:sp>
        <p:nvSpPr>
          <p:cNvPr id="187" name="Google Shape;98;p18"/>
          <p:cNvSpPr/>
          <p:nvPr/>
        </p:nvSpPr>
        <p:spPr>
          <a:xfrm>
            <a:off x="388080" y="1489680"/>
            <a:ext cx="836712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dplyr is a grammar of data manipulation, providing a consistent set of verbs that help you solve the most common data manipulation challenges: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mutate() adds new variables that are functions of existing variables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select() picks variables based on their names.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filter() picks cases based on their values.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summarise() reduces multiple values down to a single summary.</a:t>
            </a:r>
            <a:endParaRPr b="0" lang="en-MY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arrange() changes the ordering of the rows.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  <p:pic>
        <p:nvPicPr>
          <p:cNvPr id="188" name="Google Shape;99;p18" descr=""/>
          <p:cNvPicPr/>
          <p:nvPr/>
        </p:nvPicPr>
        <p:blipFill>
          <a:blip r:embed="rId1"/>
          <a:stretch/>
        </p:blipFill>
        <p:spPr>
          <a:xfrm>
            <a:off x="7671240" y="142560"/>
            <a:ext cx="1031040" cy="11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en-MY</dc:language>
  <cp:lastModifiedBy/>
  <dcterms:modified xsi:type="dcterms:W3CDTF">2021-08-28T12:42:34Z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