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5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7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MY" sz="4400" spc="-1" strike="noStrike">
                <a:latin typeface="Arial"/>
              </a:rPr>
              <a:t>Click to move the slide</a:t>
            </a:r>
            <a:endParaRPr b="0" lang="en-MY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MY" sz="2000" spc="-1" strike="noStrike">
                <a:latin typeface="Arial"/>
              </a:rPr>
              <a:t>Click to edit the notes format</a:t>
            </a:r>
            <a:endParaRPr b="0" lang="en-MY" sz="20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MY" sz="1400" spc="-1" strike="noStrike">
                <a:latin typeface="Times New Roman"/>
              </a:rPr>
              <a:t>&lt;header&gt;</a:t>
            </a:r>
            <a:endParaRPr b="0" lang="en-MY" sz="1400" spc="-1" strike="noStrike">
              <a:latin typeface="Times New Roman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MY" sz="1400" spc="-1" strike="noStrike">
                <a:latin typeface="Times New Roman"/>
              </a:rPr>
              <a:t>&lt;date/time&gt;</a:t>
            </a:r>
            <a:endParaRPr b="0" lang="en-MY" sz="1400" spc="-1" strike="noStrike">
              <a:latin typeface="Times New Roman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MY" sz="1400" spc="-1" strike="noStrike">
                <a:latin typeface="Times New Roman"/>
              </a:rPr>
              <a:t>&lt;footer&gt;</a:t>
            </a:r>
            <a:endParaRPr b="0" lang="en-MY" sz="1400" spc="-1" strike="noStrike">
              <a:latin typeface="Times New Roman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E0447C01-6A57-4E94-9517-BBD03F09A625}" type="slidenum">
              <a:rPr b="0" lang="en-MY" sz="1400" spc="-1" strike="noStrike">
                <a:latin typeface="Times New Roman"/>
              </a:rPr>
              <a:t>&lt;number&gt;</a:t>
            </a:fld>
            <a:endParaRPr b="0" lang="en-MY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hyperlink" Target="https://www.pluralsight.com/guides/querying-and-converting-data-types-in-r" TargetMode="External"/><Relationship Id="rId2" Type="http://schemas.openxmlformats.org/officeDocument/2006/relationships/hyperlink" Target="https://campus.datacamp.com/courses/free-introduction-to-r/chapter-5-data-frames?ex=1" TargetMode="External"/><Relationship Id="rId3" Type="http://schemas.openxmlformats.org/officeDocument/2006/relationships/slide" Target="../slides/slide13.xml"/><Relationship Id="rId4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hyperlink" Target="https://r4ds.github.io/bookclub-tmwr/tibbles-vs-data-frames.html" TargetMode="External"/><Relationship Id="rId2" Type="http://schemas.openxmlformats.org/officeDocument/2006/relationships/hyperlink" Target="https://cran.r-project.org/web/packages/tibble/vignettes/tibble.html" TargetMode="External"/><Relationship Id="rId3" Type="http://schemas.openxmlformats.org/officeDocument/2006/relationships/slide" Target="../slides/slide14.xml"/><Relationship Id="rId4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hyperlink" Target="https://www.tutorialspoint.com/what-is-the-difference-between-class-and-typeof-function-in-r" TargetMode="External"/><Relationship Id="rId2" Type="http://schemas.openxmlformats.org/officeDocument/2006/relationships/slide" Target="../slides/slide16.xml"/><Relationship Id="rId3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hyperlink" Target="http://adv-r.had.co.nz/S4.html" TargetMode="External"/><Relationship Id="rId2" Type="http://schemas.openxmlformats.org/officeDocument/2006/relationships/hyperlink" Target="https://docs.google.com/presentation/d/1LJ_wz-94waOovoHXq6RNNTIUAFeIN9hfvqzh3Xz9kRM/edit#slide=id.p" TargetMode="External"/><Relationship Id="rId3" Type="http://schemas.openxmlformats.org/officeDocument/2006/relationships/slide" Target="../slides/slide17.xml"/><Relationship Id="rId4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hyperlink" Target="https://www.ibm.com/cloud/blog/sql-vs-nosql" TargetMode="External"/><Relationship Id="rId2" Type="http://schemas.openxmlformats.org/officeDocument/2006/relationships/slide" Target="../slides/slide8.xml"/><Relationship Id="rId3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r>
              <a:rPr b="0" lang="en-GB" sz="1100" spc="-1" strike="noStrike">
                <a:latin typeface="Arial"/>
              </a:rPr>
              <a:t>http://adv-r.had.co.nz/Data-structures.html</a:t>
            </a:r>
            <a:endParaRPr b="0" lang="en-MY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r>
              <a:rPr b="0" lang="en-MY" sz="1100" spc="-1" strike="noStrike">
                <a:latin typeface="Arial"/>
              </a:rPr>
              <a:t>https://www.tutorialspoint.com/r/r_data_types.htm</a:t>
            </a:r>
            <a:endParaRPr b="0" lang="en-MY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endParaRPr b="0" lang="en-MY" sz="11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160" cy="3428280"/>
          </a:xfrm>
          <a:prstGeom prst="rect">
            <a:avLst/>
          </a:prstGeom>
        </p:spPr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r>
              <a:rPr b="0" lang="en-GB" sz="1100" spc="-1" strike="noStrike">
                <a:latin typeface="Arial"/>
              </a:rPr>
              <a:t>https://www.tutorialspoint.com/r/r_lists.htm</a:t>
            </a:r>
            <a:endParaRPr b="0" lang="en-MY" sz="11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160" cy="342828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r>
              <a:rPr b="0" lang="en-GB" sz="1100" spc="-1" strike="noStrike" u="sng">
                <a:solidFill>
                  <a:srgbClr val="000000"/>
                </a:solidFill>
                <a:uFillTx/>
                <a:latin typeface="Arial"/>
                <a:hlinkClick r:id="rId1"/>
              </a:rPr>
              <a:t>https://www.pluralsight.com/guides/querying-and-converting-data-types-in-r</a:t>
            </a:r>
            <a:endParaRPr b="0" lang="en-MY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endParaRPr b="0" lang="en-MY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r>
              <a:rPr b="0" lang="en-GB" sz="1100" spc="-1" strike="noStrike" u="sng">
                <a:solidFill>
                  <a:srgbClr val="000000"/>
                </a:solidFill>
                <a:uFillTx/>
                <a:latin typeface="Arial"/>
                <a:hlinkClick r:id="rId2"/>
              </a:rPr>
              <a:t>https://campus.datacamp.com/courses/free-introduction-to-r/chapter-5-data-frames?ex=1</a:t>
            </a:r>
            <a:endParaRPr b="0" lang="en-MY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endParaRPr b="0" lang="en-MY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r>
              <a:rPr b="0" lang="en-GB" sz="1050" spc="-1" strike="noStrike">
                <a:solidFill>
                  <a:srgbClr val="333333"/>
                </a:solidFill>
                <a:highlight>
                  <a:srgbClr val="ffffff"/>
                </a:highlight>
                <a:latin typeface="Arial"/>
              </a:rPr>
              <a:t>A data frame is a list of equal-length vectors. This makes it a 2-dimensional structure, so it shares properties of both the matrix and the list. </a:t>
            </a:r>
            <a:endParaRPr b="0" lang="en-MY" sz="105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endParaRPr b="0" lang="en-MY" sz="105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endParaRPr b="0" lang="en-MY" sz="105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endParaRPr b="0" lang="en-MY" sz="105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endParaRPr b="0" lang="en-MY" sz="105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160" cy="3428280"/>
          </a:xfrm>
          <a:prstGeom prst="rect">
            <a:avLst/>
          </a:prstGeom>
        </p:spPr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r>
              <a:rPr b="0" lang="en-GB" sz="1100" spc="-1" strike="noStrike" u="sng">
                <a:solidFill>
                  <a:srgbClr val="000000"/>
                </a:solidFill>
                <a:uFillTx/>
                <a:latin typeface="Arial"/>
                <a:hlinkClick r:id="rId1"/>
              </a:rPr>
              <a:t>https://r4ds.github.io/bookclub-tmwr/tibbles-vs-data-frames.html</a:t>
            </a:r>
            <a:endParaRPr b="0" lang="en-MY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r>
              <a:rPr b="0" lang="en-GB" sz="1100" spc="-1" strike="noStrike" u="sng">
                <a:solidFill>
                  <a:srgbClr val="000000"/>
                </a:solidFill>
                <a:uFillTx/>
                <a:latin typeface="Arial"/>
                <a:hlinkClick r:id="rId2"/>
              </a:rPr>
              <a:t>https://cran.r-project.org/web/packages/tibble/vignettes/tibble.html</a:t>
            </a:r>
            <a:endParaRPr b="0" lang="en-MY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endParaRPr b="0" lang="en-MY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endParaRPr b="0" lang="en-MY" sz="11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</p:spPr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r>
              <a:rPr b="0" lang="en-GB" sz="1100" spc="-1" strike="noStrike" u="sng">
                <a:solidFill>
                  <a:srgbClr val="000000"/>
                </a:solidFill>
                <a:uFillTx/>
                <a:latin typeface="Arial"/>
                <a:hlinkClick r:id="rId1"/>
              </a:rPr>
              <a:t>https://www.tutorialspoint.com/what-is-the-difference-between-class-and-typeof-function-in-r</a:t>
            </a:r>
            <a:endParaRPr b="0" lang="en-MY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endParaRPr b="0" lang="en-MY" sz="11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160" cy="3428280"/>
          </a:xfrm>
          <a:prstGeom prst="rect">
            <a:avLst/>
          </a:prstGeom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r>
              <a:rPr b="0" lang="en-GB" sz="1100" spc="-1" strike="noStrike" u="sng">
                <a:solidFill>
                  <a:srgbClr val="000000"/>
                </a:solidFill>
                <a:uFillTx/>
                <a:latin typeface="Arial"/>
                <a:hlinkClick r:id="rId1"/>
              </a:rPr>
              <a:t>http://adv-r.had.co.nz/S4.html</a:t>
            </a:r>
            <a:endParaRPr b="0" lang="en-MY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endParaRPr b="0" lang="en-MY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r>
              <a:rPr b="0" lang="en-GB" sz="1100" spc="-1" strike="noStrike" u="sng">
                <a:solidFill>
                  <a:srgbClr val="000000"/>
                </a:solidFill>
                <a:uFillTx/>
                <a:latin typeface="Arial"/>
                <a:hlinkClick r:id="rId2"/>
              </a:rPr>
              <a:t>https://docs.google.com/presentation/d/1LJ_wz-94waOovoHXq6RNNTIUAFeIN9hfvqzh3Xz9kRM/edit#slide=id.p</a:t>
            </a:r>
            <a:endParaRPr b="0" lang="en-MY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endParaRPr b="0" lang="en-MY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endParaRPr b="0" lang="en-MY" sz="11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</p:spPr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r>
              <a:rPr b="0" lang="en-MY" sz="1100" spc="-1" strike="noStrike">
                <a:latin typeface="Arial"/>
              </a:rPr>
              <a:t>https://monashbioinformaticsplatform.github.io/2015-09-28-rbioinformatics-intro-r/01-supp-data-structures.html</a:t>
            </a:r>
            <a:endParaRPr b="0" lang="en-MY" sz="11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160" cy="3428280"/>
          </a:xfrm>
          <a:prstGeom prst="rect">
            <a:avLst/>
          </a:prstGeom>
        </p:spPr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r>
              <a:rPr b="0" lang="en-GB" sz="1100" spc="-1" strike="noStrike">
                <a:latin typeface="Arial"/>
              </a:rPr>
              <a:t>https://intro2r.com/data-types.html</a:t>
            </a:r>
            <a:endParaRPr b="0" lang="en-MY" sz="11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160" cy="3428280"/>
          </a:xfrm>
          <a:prstGeom prst="rect">
            <a:avLst/>
          </a:prstGeom>
        </p:spPr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r>
              <a:rPr b="0" lang="en-GB" sz="1100" spc="-1" strike="noStrike">
                <a:latin typeface="Arial"/>
              </a:rPr>
              <a:t>https://www.datasciencecentral.com/profiles/blogs/understand-basic-to-advance-data-structure-used-in-r-to-use-it</a:t>
            </a:r>
            <a:endParaRPr b="0" lang="en-MY" sz="11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160" cy="3428280"/>
          </a:xfrm>
          <a:prstGeom prst="rect">
            <a:avLst/>
          </a:prstGeom>
        </p:spPr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r>
              <a:rPr b="0" lang="en-GB" sz="1100" spc="-1" strike="noStrike">
                <a:solidFill>
                  <a:srgbClr val="000000"/>
                </a:solidFill>
                <a:latin typeface="Arial"/>
              </a:rPr>
              <a:t>https://www.ibm.com/cloud/blog/sql-vs-nosql</a:t>
            </a:r>
            <a:endParaRPr b="0" lang="en-MY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endParaRPr b="0" lang="en-MY" sz="11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160" cy="3428280"/>
          </a:xfrm>
          <a:prstGeom prst="rect">
            <a:avLst/>
          </a:prstGeom>
        </p:spPr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pPr marL="216000" indent="-216000">
              <a:lnSpc>
                <a:spcPct val="115000"/>
              </a:lnSpc>
              <a:tabLst>
                <a:tab algn="l" pos="0"/>
              </a:tabLst>
            </a:pPr>
            <a:r>
              <a:rPr b="0" lang="en-GB" sz="1100" spc="-1" strike="noStrike" u="sng">
                <a:solidFill>
                  <a:srgbClr val="000000"/>
                </a:solidFill>
                <a:uFillTx/>
                <a:latin typeface="Arial"/>
                <a:hlinkClick r:id="rId1"/>
              </a:rPr>
              <a:t>https://www.ibm.com/cloud/blog/sql-vs-nosql</a:t>
            </a:r>
            <a:endParaRPr b="0" lang="en-MY" sz="1100" spc="-1" strike="noStrike"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GB" sz="1100" spc="-1" strike="noStrike">
                <a:solidFill>
                  <a:srgbClr val="000000"/>
                </a:solidFill>
                <a:latin typeface="Arial"/>
              </a:rPr>
              <a:t>Scalability: https://www.scalyr.com/blog/horizontal-scalability-software/</a:t>
            </a:r>
            <a:endParaRPr b="0" lang="en-MY" sz="1100" spc="-1" strike="noStrike"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Roboto"/>
                <a:ea typeface="Roboto"/>
              </a:rPr>
              <a:t>al scalability: </a:t>
            </a:r>
            <a:endParaRPr b="0" lang="en-MY" sz="18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160" cy="3428280"/>
          </a:xfrm>
          <a:prstGeom prst="rect">
            <a:avLst/>
          </a:prstGeom>
        </p:spPr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r>
              <a:rPr b="0" lang="en-GB" sz="1100" spc="-1" strike="noStrike">
                <a:latin typeface="Arial"/>
              </a:rPr>
              <a:t>https://www.datacamp.com/community/tutorials/data-types-in-r</a:t>
            </a:r>
            <a:endParaRPr b="0" lang="en-MY" sz="11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48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MY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8367480" cy="146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88080" y="3097800"/>
            <a:ext cx="8367480" cy="146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48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MY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4083120" cy="146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5680" y="1489680"/>
            <a:ext cx="4083120" cy="146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88080" y="3097800"/>
            <a:ext cx="4083120" cy="146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5680" y="3097800"/>
            <a:ext cx="4083120" cy="146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48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MY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2694240" cy="146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17320" y="1489680"/>
            <a:ext cx="2694240" cy="146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46920" y="1489680"/>
            <a:ext cx="2694240" cy="146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388080" y="3097800"/>
            <a:ext cx="2694240" cy="146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17320" y="3097800"/>
            <a:ext cx="2694240" cy="146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46920" y="3097800"/>
            <a:ext cx="2694240" cy="146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48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MY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388080" y="1489680"/>
            <a:ext cx="8367480" cy="3078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MY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48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MY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8367480" cy="307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48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MY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4083120" cy="307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5680" y="1489680"/>
            <a:ext cx="4083120" cy="307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48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MY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388080" y="457920"/>
            <a:ext cx="8367480" cy="317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MY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48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MY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4083120" cy="146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5680" y="1489680"/>
            <a:ext cx="4083120" cy="307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388080" y="3097800"/>
            <a:ext cx="4083120" cy="146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48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MY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88080" y="1489680"/>
            <a:ext cx="8367480" cy="3078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MY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48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MY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4083120" cy="307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5680" y="1489680"/>
            <a:ext cx="4083120" cy="146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5680" y="3097800"/>
            <a:ext cx="4083120" cy="146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48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MY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4083120" cy="146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5680" y="1489680"/>
            <a:ext cx="4083120" cy="146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388080" y="3097800"/>
            <a:ext cx="8367480" cy="146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48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MY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8367480" cy="146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388080" y="3097800"/>
            <a:ext cx="8367480" cy="146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48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MY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4083120" cy="146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5680" y="1489680"/>
            <a:ext cx="4083120" cy="146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88080" y="3097800"/>
            <a:ext cx="4083120" cy="146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675680" y="3097800"/>
            <a:ext cx="4083120" cy="146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48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MY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2694240" cy="146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217320" y="1489680"/>
            <a:ext cx="2694240" cy="146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46920" y="1489680"/>
            <a:ext cx="2694240" cy="146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388080" y="3097800"/>
            <a:ext cx="2694240" cy="146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217320" y="3097800"/>
            <a:ext cx="2694240" cy="146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046920" y="3097800"/>
            <a:ext cx="2694240" cy="146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48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MY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8367480" cy="307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48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MY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4083120" cy="307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5680" y="1489680"/>
            <a:ext cx="4083120" cy="307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48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MY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88080" y="457920"/>
            <a:ext cx="8367480" cy="317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MY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48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MY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4083120" cy="146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5680" y="1489680"/>
            <a:ext cx="4083120" cy="307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388080" y="3097800"/>
            <a:ext cx="4083120" cy="146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48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MY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4083120" cy="307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5680" y="1489680"/>
            <a:ext cx="4083120" cy="146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5680" y="3097800"/>
            <a:ext cx="4083120" cy="146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48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MY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4083120" cy="146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5680" y="1489680"/>
            <a:ext cx="4083120" cy="146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88080" y="3097800"/>
            <a:ext cx="8367480" cy="1468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51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0;p2"/>
          <p:cNvSpPr/>
          <p:nvPr/>
        </p:nvSpPr>
        <p:spPr>
          <a:xfrm>
            <a:off x="1524960" y="672480"/>
            <a:ext cx="1081080" cy="1124280"/>
          </a:xfrm>
          <a:custGeom>
            <a:avLst/>
            <a:gdLst/>
            <a:ahLst/>
            <a:rect l="l" t="t" r="r" b="b"/>
            <a:pathLst>
              <a:path w="43265" h="44998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>
            <a:solidFill>
              <a:srgbClr val="8bc34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Google Shape;11;p2"/>
          <p:cNvSpPr/>
          <p:nvPr/>
        </p:nvSpPr>
        <p:spPr>
          <a:xfrm rot="10800000">
            <a:off x="6537960" y="3343680"/>
            <a:ext cx="1081080" cy="1124280"/>
          </a:xfrm>
          <a:custGeom>
            <a:avLst/>
            <a:gdLst/>
            <a:ahLst/>
            <a:rect l="l" t="t" r="r" b="b"/>
            <a:pathLst>
              <a:path w="43265" h="44998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>
            <a:solidFill>
              <a:srgbClr val="8bc34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Google Shape;12;p2"/>
          <p:cNvSpPr/>
          <p:nvPr/>
        </p:nvSpPr>
        <p:spPr>
          <a:xfrm>
            <a:off x="4359600" y="2817360"/>
            <a:ext cx="424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039be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48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MY" sz="1800" spc="-1" strike="noStrike">
                <a:latin typeface="Arial"/>
              </a:rPr>
              <a:t>Click to edit the title text format</a:t>
            </a:r>
            <a:endParaRPr b="0" lang="en-MY" sz="18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MY" sz="3200" spc="-1" strike="noStrike">
                <a:latin typeface="Arial"/>
              </a:rPr>
              <a:t>Click to edit the outline text format</a:t>
            </a:r>
            <a:endParaRPr b="0" lang="en-MY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MY" sz="2800" spc="-1" strike="noStrike">
                <a:latin typeface="Arial"/>
              </a:rPr>
              <a:t>Second Outline Level</a:t>
            </a:r>
            <a:endParaRPr b="0" lang="en-MY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MY" sz="2400" spc="-1" strike="noStrike">
                <a:latin typeface="Arial"/>
              </a:rPr>
              <a:t>Third Outline Level</a:t>
            </a:r>
            <a:endParaRPr b="0" lang="en-MY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MY" sz="2000" spc="-1" strike="noStrike">
                <a:latin typeface="Arial"/>
              </a:rPr>
              <a:t>Fourth Outline Level</a:t>
            </a:r>
            <a:endParaRPr b="0" lang="en-MY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MY" sz="2000" spc="-1" strike="noStrike">
                <a:latin typeface="Arial"/>
              </a:rPr>
              <a:t>Fifth Outline Level</a:t>
            </a:r>
            <a:endParaRPr b="0" lang="en-MY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MY" sz="2000" spc="-1" strike="noStrike">
                <a:latin typeface="Arial"/>
              </a:rPr>
              <a:t>Sixth Outline Level</a:t>
            </a:r>
            <a:endParaRPr b="0" lang="en-MY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MY" sz="2000" spc="-1" strike="noStrike">
                <a:latin typeface="Arial"/>
              </a:rPr>
              <a:t>Seventh Outline Level</a:t>
            </a:r>
            <a:endParaRPr b="0" lang="en-MY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51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21;p4"/>
          <p:cNvSpPr/>
          <p:nvPr/>
        </p:nvSpPr>
        <p:spPr>
          <a:xfrm>
            <a:off x="492480" y="1260360"/>
            <a:ext cx="424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039be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480" cy="68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MY" sz="1800" spc="-1" strike="noStrike">
                <a:latin typeface="Arial"/>
              </a:rPr>
              <a:t>Click to edit the title text format</a:t>
            </a:r>
            <a:endParaRPr b="0" lang="en-MY" sz="18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8367480" cy="3078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MY" sz="1800" spc="-1" strike="noStrike">
                <a:latin typeface="Arial"/>
              </a:rPr>
              <a:t>Click to edit the outline text format</a:t>
            </a:r>
            <a:endParaRPr b="0" lang="en-MY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MY" sz="1800" spc="-1" strike="noStrike">
                <a:latin typeface="Arial"/>
              </a:rPr>
              <a:t>Second Outline Level</a:t>
            </a:r>
            <a:endParaRPr b="0" lang="en-MY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MY" sz="1800" spc="-1" strike="noStrike">
                <a:latin typeface="Arial"/>
              </a:rPr>
              <a:t>Third Outline Level</a:t>
            </a:r>
            <a:endParaRPr b="0" lang="en-MY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MY" sz="1800" spc="-1" strike="noStrike">
                <a:latin typeface="Arial"/>
              </a:rPr>
              <a:t>Fourth Outline Level</a:t>
            </a:r>
            <a:endParaRPr b="0" lang="en-MY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MY" sz="1800" spc="-1" strike="noStrike">
                <a:latin typeface="Arial"/>
              </a:rPr>
              <a:t>Fifth Outline Level</a:t>
            </a:r>
            <a:endParaRPr b="0" lang="en-MY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MY" sz="1800" spc="-1" strike="noStrike">
                <a:latin typeface="Arial"/>
              </a:rPr>
              <a:t>Sixth Outline Level</a:t>
            </a:r>
            <a:endParaRPr b="0" lang="en-MY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MY" sz="1800" spc="-1" strike="noStrike">
                <a:latin typeface="Arial"/>
              </a:rPr>
              <a:t>Seventh Outline Level</a:t>
            </a:r>
            <a:endParaRPr b="0" lang="en-MY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63;p13"/>
          <p:cNvSpPr/>
          <p:nvPr/>
        </p:nvSpPr>
        <p:spPr>
          <a:xfrm>
            <a:off x="1680480" y="1189080"/>
            <a:ext cx="5782680" cy="145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4000" spc="-1" strike="noStrike">
                <a:solidFill>
                  <a:srgbClr val="ffffff"/>
                </a:solidFill>
                <a:latin typeface="Roboto Slab"/>
                <a:ea typeface="Roboto Slab"/>
              </a:rPr>
              <a:t>Datatype and Data Structure </a:t>
            </a:r>
            <a:endParaRPr b="0" lang="en-MY" sz="4000" spc="-1" strike="noStrike">
              <a:latin typeface="Arial"/>
            </a:endParaRPr>
          </a:p>
        </p:txBody>
      </p:sp>
      <p:sp>
        <p:nvSpPr>
          <p:cNvPr id="87" name="Google Shape;64;p13"/>
          <p:cNvSpPr/>
          <p:nvPr/>
        </p:nvSpPr>
        <p:spPr>
          <a:xfrm>
            <a:off x="1680480" y="3049560"/>
            <a:ext cx="5782680" cy="90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20;p22"/>
          <p:cNvSpPr/>
          <p:nvPr/>
        </p:nvSpPr>
        <p:spPr>
          <a:xfrm>
            <a:off x="388080" y="457920"/>
            <a:ext cx="8367480" cy="68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ffffff"/>
                </a:solidFill>
                <a:latin typeface="Roboto Slab"/>
                <a:ea typeface="Roboto Slab"/>
              </a:rPr>
              <a:t>Vectors</a:t>
            </a:r>
            <a:endParaRPr b="0" lang="en-MY" sz="3000" spc="-1" strike="noStrike">
              <a:latin typeface="Arial"/>
            </a:endParaRPr>
          </a:p>
        </p:txBody>
      </p:sp>
      <p:sp>
        <p:nvSpPr>
          <p:cNvPr id="108" name="Google Shape;121;p22"/>
          <p:cNvSpPr/>
          <p:nvPr/>
        </p:nvSpPr>
        <p:spPr>
          <a:xfrm>
            <a:off x="388080" y="1489680"/>
            <a:ext cx="8367480" cy="307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A vector is just a set of objects of the same type. You can create logical, character, numeric, complex or even factor vectors, among others. </a:t>
            </a:r>
            <a:endParaRPr b="0" lang="en-MY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MY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Vector &lt;- c(1,2,3,7)</a:t>
            </a:r>
            <a:endParaRPr b="0" lang="en-MY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Vector &lt;- c(“Hello”,”How are you”,”good morning”)</a:t>
            </a:r>
            <a:endParaRPr b="0" lang="en-MY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26;p23"/>
          <p:cNvSpPr/>
          <p:nvPr/>
        </p:nvSpPr>
        <p:spPr>
          <a:xfrm>
            <a:off x="388080" y="457920"/>
            <a:ext cx="8367480" cy="68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ffffff"/>
                </a:solidFill>
                <a:latin typeface="Roboto Slab"/>
                <a:ea typeface="Roboto Slab"/>
              </a:rPr>
              <a:t>Matrices</a:t>
            </a:r>
            <a:endParaRPr b="0" lang="en-MY" sz="3000" spc="-1" strike="noStrike">
              <a:latin typeface="Arial"/>
            </a:endParaRPr>
          </a:p>
        </p:txBody>
      </p:sp>
      <p:sp>
        <p:nvSpPr>
          <p:cNvPr id="110" name="Google Shape;127;p23"/>
          <p:cNvSpPr/>
          <p:nvPr/>
        </p:nvSpPr>
        <p:spPr>
          <a:xfrm>
            <a:off x="388080" y="1489680"/>
            <a:ext cx="8367480" cy="307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In R, a matrix is a collection of elements of the same data type (numeric, character, or logical) arranged into a fixed number of rows and columns. </a:t>
            </a:r>
            <a:endParaRPr b="0" lang="en-MY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Since you are only working with rows and columns, a matrix is called two-dimensional.</a:t>
            </a:r>
            <a:endParaRPr b="0" lang="en-MY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MY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Matrix &lt;- as.matrix(rnorm(1000), nrow=10)</a:t>
            </a:r>
            <a:endParaRPr b="0" lang="en-MY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32;p24"/>
          <p:cNvSpPr/>
          <p:nvPr/>
        </p:nvSpPr>
        <p:spPr>
          <a:xfrm>
            <a:off x="388080" y="457920"/>
            <a:ext cx="8367480" cy="68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ffffff"/>
                </a:solidFill>
                <a:latin typeface="Roboto Slab"/>
                <a:ea typeface="Roboto Slab"/>
              </a:rPr>
              <a:t>Lists</a:t>
            </a:r>
            <a:endParaRPr b="0" lang="en-MY" sz="3000" spc="-1" strike="noStrike">
              <a:latin typeface="Arial"/>
            </a:endParaRPr>
          </a:p>
        </p:txBody>
      </p:sp>
      <p:sp>
        <p:nvSpPr>
          <p:cNvPr id="112" name="Google Shape;133;p24"/>
          <p:cNvSpPr/>
          <p:nvPr/>
        </p:nvSpPr>
        <p:spPr>
          <a:xfrm>
            <a:off x="388080" y="1489680"/>
            <a:ext cx="8367480" cy="307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Lists are the R objects which contain elements of different types like − numbers, strings, vectors and another list inside it. A list can also contain a matrix or a function as its elements. List is created using list() function.</a:t>
            </a:r>
            <a:endParaRPr b="0" lang="en-MY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MY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list_data &lt;- list("Red", "White", c(1,2,3), TRUE, 22.4)</a:t>
            </a:r>
            <a:endParaRPr b="0" lang="en-MY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spcBef>
                <a:spcPts val="1199"/>
              </a:spcBef>
              <a:buClr>
                <a:srgbClr val="ffffff"/>
              </a:buClr>
              <a:buFont typeface="Roboto"/>
              <a:buChar char="-"/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List object can also consain other list,  which itself contain another list</a:t>
            </a:r>
            <a:endParaRPr b="0" lang="en-MY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en-MY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38;p25"/>
          <p:cNvSpPr/>
          <p:nvPr/>
        </p:nvSpPr>
        <p:spPr>
          <a:xfrm>
            <a:off x="388080" y="457920"/>
            <a:ext cx="8367480" cy="68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ffffff"/>
                </a:solidFill>
                <a:latin typeface="Roboto Slab"/>
                <a:ea typeface="Roboto Slab"/>
              </a:rPr>
              <a:t>DataFrames</a:t>
            </a:r>
            <a:endParaRPr b="0" lang="en-MY" sz="3000" spc="-1" strike="noStrike">
              <a:latin typeface="Arial"/>
            </a:endParaRPr>
          </a:p>
        </p:txBody>
      </p:sp>
      <p:sp>
        <p:nvSpPr>
          <p:cNvPr id="114" name="Google Shape;139;p25"/>
          <p:cNvSpPr/>
          <p:nvPr/>
        </p:nvSpPr>
        <p:spPr>
          <a:xfrm>
            <a:off x="388080" y="1489680"/>
            <a:ext cx="8367480" cy="307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Data frame is the de-facto data type for most data science projects, as it's organized in tabular format.</a:t>
            </a:r>
            <a:endParaRPr b="0" lang="en-MY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A data frame has the variables of a data set as columns and the observations as rows.</a:t>
            </a:r>
            <a:endParaRPr b="0" lang="en-MY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MY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Iris &lt;- as.data.frame(iris) </a:t>
            </a:r>
            <a:endParaRPr b="0" lang="en-MY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en-MY" sz="1800" spc="-1" strike="noStrike">
              <a:latin typeface="Arial"/>
            </a:endParaRPr>
          </a:p>
        </p:txBody>
      </p:sp>
      <p:pic>
        <p:nvPicPr>
          <p:cNvPr id="115" name="Google Shape;140;p25" descr=""/>
          <p:cNvPicPr/>
          <p:nvPr/>
        </p:nvPicPr>
        <p:blipFill>
          <a:blip r:embed="rId1"/>
          <a:stretch/>
        </p:blipFill>
        <p:spPr>
          <a:xfrm>
            <a:off x="3278520" y="2993040"/>
            <a:ext cx="5632200" cy="1958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45;p26"/>
          <p:cNvSpPr/>
          <p:nvPr/>
        </p:nvSpPr>
        <p:spPr>
          <a:xfrm>
            <a:off x="388080" y="457920"/>
            <a:ext cx="8367480" cy="68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ffffff"/>
                </a:solidFill>
                <a:latin typeface="Roboto Slab"/>
                <a:ea typeface="Roboto Slab"/>
              </a:rPr>
              <a:t>Tibbles</a:t>
            </a:r>
            <a:endParaRPr b="0" lang="en-MY" sz="3000" spc="-1" strike="noStrike">
              <a:latin typeface="Arial"/>
            </a:endParaRPr>
          </a:p>
        </p:txBody>
      </p:sp>
      <p:sp>
        <p:nvSpPr>
          <p:cNvPr id="117" name="Google Shape;146;p26"/>
          <p:cNvSpPr/>
          <p:nvPr/>
        </p:nvSpPr>
        <p:spPr>
          <a:xfrm>
            <a:off x="388080" y="1489680"/>
            <a:ext cx="8367480" cy="307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85000"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A tibble is a special type of data frame with some additional properties. </a:t>
            </a:r>
            <a:endParaRPr b="0" lang="en-MY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spcBef>
                <a:spcPts val="1199"/>
              </a:spcBef>
              <a:buClr>
                <a:srgbClr val="ffffff"/>
              </a:buClr>
              <a:buFont typeface="Roboto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Tibbles work with column names that are not syntactically valid variable names.</a:t>
            </a:r>
            <a:endParaRPr b="0" lang="en-MY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ffffff"/>
              </a:buClr>
              <a:buFont typeface="Roboto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Tibbles prevent partial matching of arguments</a:t>
            </a:r>
            <a:endParaRPr b="0" lang="en-MY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ffffff"/>
              </a:buClr>
              <a:buFont typeface="Roboto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Tibbles prevent dimension dropping</a:t>
            </a:r>
            <a:endParaRPr b="0" lang="en-MY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MY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spcBef>
                <a:spcPts val="1199"/>
              </a:spcBef>
              <a:buClr>
                <a:srgbClr val="ffffff"/>
              </a:buClr>
              <a:buFont typeface="Roboto"/>
              <a:buChar char="-"/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Some call it a better and improved dataframe, but can be confusing to use at first </a:t>
            </a:r>
            <a:endParaRPr b="0" lang="en-MY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51;p27"/>
          <p:cNvSpPr/>
          <p:nvPr/>
        </p:nvSpPr>
        <p:spPr>
          <a:xfrm>
            <a:off x="388080" y="457920"/>
            <a:ext cx="8367480" cy="68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ffffff"/>
                </a:solidFill>
                <a:latin typeface="Roboto Slab"/>
                <a:ea typeface="Roboto Slab"/>
              </a:rPr>
              <a:t>So let’s us stick with data-frame for now</a:t>
            </a:r>
            <a:endParaRPr b="0" lang="en-MY" sz="3000" spc="-1" strike="noStrike">
              <a:latin typeface="Arial"/>
            </a:endParaRPr>
          </a:p>
        </p:txBody>
      </p:sp>
      <p:sp>
        <p:nvSpPr>
          <p:cNvPr id="119" name="Google Shape;152;p27"/>
          <p:cNvSpPr/>
          <p:nvPr/>
        </p:nvSpPr>
        <p:spPr>
          <a:xfrm>
            <a:off x="388080" y="1489680"/>
            <a:ext cx="8367480" cy="307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57;p28"/>
          <p:cNvSpPr/>
          <p:nvPr/>
        </p:nvSpPr>
        <p:spPr>
          <a:xfrm>
            <a:off x="388080" y="457920"/>
            <a:ext cx="8367480" cy="68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ffffff"/>
                </a:solidFill>
                <a:latin typeface="Roboto Slab"/>
                <a:ea typeface="Roboto Slab"/>
              </a:rPr>
              <a:t>How would you know the class? </a:t>
            </a:r>
            <a:endParaRPr b="0" lang="en-MY" sz="3000" spc="-1" strike="noStrike">
              <a:latin typeface="Arial"/>
            </a:endParaRPr>
          </a:p>
        </p:txBody>
      </p:sp>
      <p:sp>
        <p:nvSpPr>
          <p:cNvPr id="121" name="Google Shape;158;p28"/>
          <p:cNvSpPr/>
          <p:nvPr/>
        </p:nvSpPr>
        <p:spPr>
          <a:xfrm>
            <a:off x="439560" y="1541520"/>
            <a:ext cx="8367480" cy="307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1000"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Use the class() command, or the typeof()</a:t>
            </a:r>
            <a:endParaRPr b="0" lang="en-MY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MY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&gt; typeof(flights)</a:t>
            </a:r>
            <a:endParaRPr b="0" lang="en-MY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[1] "list"</a:t>
            </a:r>
            <a:endParaRPr b="0" lang="en-MY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MY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&gt; class(flights)</a:t>
            </a:r>
            <a:endParaRPr b="0" lang="en-MY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[1] "data.frame"</a:t>
            </a:r>
            <a:endParaRPr b="0" lang="en-MY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63;p29"/>
          <p:cNvSpPr/>
          <p:nvPr/>
        </p:nvSpPr>
        <p:spPr>
          <a:xfrm>
            <a:off x="388080" y="457920"/>
            <a:ext cx="8367480" cy="68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 fontScale="42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ffffff"/>
                </a:solidFill>
                <a:latin typeface="Roboto Slab"/>
                <a:ea typeface="Roboto Slab"/>
              </a:rPr>
              <a:t>S3, S4 Object in R (Object Oriented Programming)</a:t>
            </a:r>
            <a:endParaRPr b="0" lang="en-MY" sz="3000" spc="-1" strike="noStrike">
              <a:latin typeface="Arial"/>
            </a:endParaRPr>
          </a:p>
        </p:txBody>
      </p:sp>
      <p:pic>
        <p:nvPicPr>
          <p:cNvPr id="123" name="Google Shape;164;p29" descr=""/>
          <p:cNvPicPr/>
          <p:nvPr/>
        </p:nvPicPr>
        <p:blipFill>
          <a:blip r:embed="rId1"/>
          <a:srcRect l="0" t="16818" r="35079" b="0"/>
          <a:stretch/>
        </p:blipFill>
        <p:spPr>
          <a:xfrm>
            <a:off x="1743480" y="1489680"/>
            <a:ext cx="5655960" cy="3519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81;p32"/>
          <p:cNvSpPr/>
          <p:nvPr/>
        </p:nvSpPr>
        <p:spPr>
          <a:xfrm>
            <a:off x="388080" y="457920"/>
            <a:ext cx="8367480" cy="68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ffffff"/>
                </a:solidFill>
                <a:latin typeface="Roboto Slab"/>
                <a:ea typeface="Roboto Slab"/>
              </a:rPr>
              <a:t>Let’s head to R</a:t>
            </a:r>
            <a:endParaRPr b="0" lang="en-MY" sz="3000" spc="-1" strike="noStrike">
              <a:latin typeface="Arial"/>
            </a:endParaRPr>
          </a:p>
        </p:txBody>
      </p:sp>
      <p:sp>
        <p:nvSpPr>
          <p:cNvPr id="125" name="Google Shape;182;p32"/>
          <p:cNvSpPr/>
          <p:nvPr/>
        </p:nvSpPr>
        <p:spPr>
          <a:xfrm>
            <a:off x="388080" y="1489680"/>
            <a:ext cx="8367480" cy="307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406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69;p14"/>
          <p:cNvSpPr/>
          <p:nvPr/>
        </p:nvSpPr>
        <p:spPr>
          <a:xfrm>
            <a:off x="388080" y="457920"/>
            <a:ext cx="8367480" cy="68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ffffff"/>
                </a:solidFill>
                <a:latin typeface="Roboto Slab"/>
                <a:ea typeface="Roboto Slab"/>
              </a:rPr>
              <a:t>Workshop Objective</a:t>
            </a:r>
            <a:endParaRPr b="0" lang="en-MY" sz="3000" spc="-1" strike="noStrike">
              <a:latin typeface="Arial"/>
            </a:endParaRPr>
          </a:p>
        </p:txBody>
      </p:sp>
      <p:sp>
        <p:nvSpPr>
          <p:cNvPr id="89" name="Google Shape;70;p14"/>
          <p:cNvSpPr/>
          <p:nvPr/>
        </p:nvSpPr>
        <p:spPr>
          <a:xfrm>
            <a:off x="388080" y="1489680"/>
            <a:ext cx="8367480" cy="307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Roboto"/>
                <a:ea typeface="Roboto"/>
              </a:rPr>
              <a:t>Expose learners to the different data types in R and show how these data types are used in data structures.</a:t>
            </a:r>
            <a:endParaRPr b="0" lang="en-MY" sz="18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Roboto"/>
                <a:ea typeface="Roboto"/>
              </a:rPr>
              <a:t>Learn how to create vectors of different types.</a:t>
            </a:r>
            <a:endParaRPr b="0" lang="en-MY" sz="18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Roboto"/>
                <a:ea typeface="Roboto"/>
              </a:rPr>
              <a:t>Get familiar with the different data structures (lists, matrices, data frames).</a:t>
            </a:r>
            <a:endParaRPr b="0" lang="en-MY" sz="18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Roboto"/>
                <a:ea typeface="Roboto"/>
              </a:rPr>
              <a:t>Explore example datasets in R and their structures </a:t>
            </a:r>
            <a:endParaRPr b="0" lang="en-MY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75;p15"/>
          <p:cNvSpPr/>
          <p:nvPr/>
        </p:nvSpPr>
        <p:spPr>
          <a:xfrm>
            <a:off x="388080" y="457920"/>
            <a:ext cx="8367480" cy="68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ffffff"/>
                </a:solidFill>
                <a:latin typeface="Roboto Slab"/>
                <a:ea typeface="Roboto Slab"/>
              </a:rPr>
              <a:t>DateType?</a:t>
            </a:r>
            <a:endParaRPr b="0" lang="en-MY" sz="3000" spc="-1" strike="noStrike">
              <a:latin typeface="Arial"/>
            </a:endParaRPr>
          </a:p>
        </p:txBody>
      </p:sp>
      <p:sp>
        <p:nvSpPr>
          <p:cNvPr id="91" name="Google Shape;76;p15"/>
          <p:cNvSpPr/>
          <p:nvPr/>
        </p:nvSpPr>
        <p:spPr>
          <a:xfrm>
            <a:off x="388080" y="1489680"/>
            <a:ext cx="8367480" cy="307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marL="457200" indent="-342360">
              <a:lnSpc>
                <a:spcPct val="115000"/>
              </a:lnSpc>
              <a:buClr>
                <a:srgbClr val="ffffff"/>
              </a:buClr>
              <a:buFont typeface="Roboto"/>
              <a:buAutoNum type="arabicPeriod"/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Numeric (/integer)</a:t>
            </a:r>
            <a:endParaRPr b="0" lang="en-MY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ffffff"/>
              </a:buClr>
              <a:buFont typeface="Roboto"/>
              <a:buAutoNum type="arabicPeriod"/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Character (Strings) </a:t>
            </a:r>
            <a:endParaRPr b="0" lang="en-MY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ffffff"/>
              </a:buClr>
              <a:buFont typeface="Roboto"/>
              <a:buAutoNum type="arabicPeriod"/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Logical (Boolean)</a:t>
            </a:r>
            <a:endParaRPr b="0" lang="en-MY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ffffff"/>
              </a:buClr>
              <a:buFont typeface="Roboto"/>
              <a:buAutoNum type="arabicPeriod"/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Factor (Levels)</a:t>
            </a:r>
            <a:endParaRPr b="0" lang="en-MY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81;p16"/>
          <p:cNvSpPr/>
          <p:nvPr/>
        </p:nvSpPr>
        <p:spPr>
          <a:xfrm>
            <a:off x="388080" y="457920"/>
            <a:ext cx="8367480" cy="68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ffffff"/>
                </a:solidFill>
                <a:latin typeface="Roboto Slab"/>
                <a:ea typeface="Roboto Slab"/>
              </a:rPr>
              <a:t>Data Structure</a:t>
            </a:r>
            <a:endParaRPr b="0" lang="en-MY" sz="3000" spc="-1" strike="noStrike">
              <a:latin typeface="Arial"/>
            </a:endParaRPr>
          </a:p>
        </p:txBody>
      </p:sp>
      <p:sp>
        <p:nvSpPr>
          <p:cNvPr id="93" name="Google Shape;82;p16"/>
          <p:cNvSpPr/>
          <p:nvPr/>
        </p:nvSpPr>
        <p:spPr>
          <a:xfrm>
            <a:off x="388080" y="1489680"/>
            <a:ext cx="8367480" cy="307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4" name="Google Shape;83;p16" descr=""/>
          <p:cNvPicPr/>
          <p:nvPr/>
        </p:nvPicPr>
        <p:blipFill>
          <a:blip r:embed="rId1"/>
          <a:stretch/>
        </p:blipFill>
        <p:spPr>
          <a:xfrm>
            <a:off x="388080" y="1489680"/>
            <a:ext cx="8584920" cy="2667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88;p17"/>
          <p:cNvSpPr/>
          <p:nvPr/>
        </p:nvSpPr>
        <p:spPr>
          <a:xfrm>
            <a:off x="388080" y="457920"/>
            <a:ext cx="8367480" cy="68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Google Shape;89;p17"/>
          <p:cNvSpPr/>
          <p:nvPr/>
        </p:nvSpPr>
        <p:spPr>
          <a:xfrm>
            <a:off x="388080" y="1489680"/>
            <a:ext cx="8367480" cy="307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7" name="Google Shape;90;p17" descr=""/>
          <p:cNvPicPr/>
          <p:nvPr/>
        </p:nvPicPr>
        <p:blipFill>
          <a:blip r:embed="rId1"/>
          <a:stretch/>
        </p:blipFill>
        <p:spPr>
          <a:xfrm>
            <a:off x="0" y="381600"/>
            <a:ext cx="9143280" cy="4379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5;p18"/>
          <p:cNvSpPr/>
          <p:nvPr/>
        </p:nvSpPr>
        <p:spPr>
          <a:xfrm>
            <a:off x="1127160" y="390960"/>
            <a:ext cx="3328920" cy="436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78000"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num &lt;- 2.2</a:t>
            </a:r>
            <a:endParaRPr b="0" lang="en-MY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class(num)</a:t>
            </a:r>
            <a:endParaRPr b="0" lang="en-MY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## [1] "numeric"</a:t>
            </a:r>
            <a:endParaRPr b="0" lang="en-MY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MY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char &lt;- "hello"</a:t>
            </a:r>
            <a:endParaRPr b="0" lang="en-MY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class(char)</a:t>
            </a:r>
            <a:endParaRPr b="0" lang="en-MY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## [1] "character"</a:t>
            </a:r>
            <a:endParaRPr b="0" lang="en-MY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MY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logi &lt;- TRUE</a:t>
            </a:r>
            <a:endParaRPr b="0" lang="en-MY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class(logi)</a:t>
            </a:r>
            <a:endParaRPr b="0" lang="en-MY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## [1] "logical"</a:t>
            </a:r>
            <a:endParaRPr b="0" lang="en-MY" sz="1800" spc="-1" strike="noStrike">
              <a:latin typeface="Arial"/>
            </a:endParaRPr>
          </a:p>
        </p:txBody>
      </p:sp>
      <p:sp>
        <p:nvSpPr>
          <p:cNvPr id="99" name="Google Shape;96;p18"/>
          <p:cNvSpPr/>
          <p:nvPr/>
        </p:nvSpPr>
        <p:spPr>
          <a:xfrm>
            <a:off x="4920120" y="390960"/>
            <a:ext cx="3328920" cy="436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factor &lt;- c(high, low medium)</a:t>
            </a:r>
            <a:endParaRPr b="0" lang="en-MY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class(factor[1])</a:t>
            </a:r>
            <a:endParaRPr b="0" lang="en-MY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##[1] ”factor”</a:t>
            </a:r>
            <a:endParaRPr b="0" lang="en-MY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1;p19"/>
          <p:cNvSpPr/>
          <p:nvPr/>
        </p:nvSpPr>
        <p:spPr>
          <a:xfrm>
            <a:off x="388080" y="457920"/>
            <a:ext cx="8367480" cy="68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ffffff"/>
                </a:solidFill>
                <a:latin typeface="Roboto Slab"/>
                <a:ea typeface="Roboto Slab"/>
              </a:rPr>
              <a:t>Relational Database Structure (SQL)</a:t>
            </a:r>
            <a:endParaRPr b="0" lang="en-MY" sz="3000" spc="-1" strike="noStrike">
              <a:latin typeface="Arial"/>
            </a:endParaRPr>
          </a:p>
        </p:txBody>
      </p:sp>
      <p:sp>
        <p:nvSpPr>
          <p:cNvPr id="101" name="Google Shape;102;p19"/>
          <p:cNvSpPr/>
          <p:nvPr/>
        </p:nvSpPr>
        <p:spPr>
          <a:xfrm>
            <a:off x="388080" y="1489680"/>
            <a:ext cx="8367480" cy="307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In short, SQL databases support SQL—a domain-specific language for querying and manipulating data in a relational database. </a:t>
            </a:r>
            <a:endParaRPr b="0" lang="en-MY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The "relational" in a relational database refers to the "relational model" of data management devised by IBM researcher E.F. Codd in the early 1970s and popularized in a number of subsequent database systems starting with System R.</a:t>
            </a:r>
            <a:endParaRPr b="0" lang="en-MY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7;p20"/>
          <p:cNvSpPr/>
          <p:nvPr/>
        </p:nvSpPr>
        <p:spPr>
          <a:xfrm>
            <a:off x="388080" y="457920"/>
            <a:ext cx="8367480" cy="68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 fontScale="42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ffffff"/>
                </a:solidFill>
                <a:latin typeface="Roboto Slab"/>
                <a:ea typeface="Roboto Slab"/>
              </a:rPr>
              <a:t>Non Relational Database Structure (noSQL)</a:t>
            </a:r>
            <a:endParaRPr b="0" lang="en-MY" sz="3000" spc="-1" strike="noStrike">
              <a:latin typeface="Arial"/>
            </a:endParaRPr>
          </a:p>
        </p:txBody>
      </p:sp>
      <p:sp>
        <p:nvSpPr>
          <p:cNvPr id="103" name="Google Shape;108;p20"/>
          <p:cNvSpPr/>
          <p:nvPr/>
        </p:nvSpPr>
        <p:spPr>
          <a:xfrm>
            <a:off x="388080" y="1489680"/>
            <a:ext cx="8367480" cy="307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As a response to the "throwing the baby out with the bathwater" problems with NoSQL (see below) in the early 2010s, several organizations began building relational/SQL-based systems that made different tradeoffs, particularly with regard to horizontal scalability.</a:t>
            </a:r>
            <a:endParaRPr b="0" lang="en-MY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MY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spcBef>
                <a:spcPts val="1199"/>
              </a:spcBef>
              <a:buClr>
                <a:srgbClr val="ffffff"/>
              </a:buClr>
              <a:buFont typeface="Roboto"/>
              <a:buChar char="-"/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More popular in web development and OOP</a:t>
            </a:r>
            <a:endParaRPr b="0" lang="en-MY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13;p21"/>
          <p:cNvSpPr/>
          <p:nvPr/>
        </p:nvSpPr>
        <p:spPr>
          <a:xfrm>
            <a:off x="388080" y="457920"/>
            <a:ext cx="8367480" cy="68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ffffff"/>
                </a:solidFill>
                <a:latin typeface="Roboto Slab"/>
                <a:ea typeface="Roboto Slab"/>
              </a:rPr>
              <a:t>Data Structure</a:t>
            </a:r>
            <a:endParaRPr b="0" lang="en-MY" sz="3000" spc="-1" strike="noStrike">
              <a:latin typeface="Arial"/>
            </a:endParaRPr>
          </a:p>
        </p:txBody>
      </p:sp>
      <p:sp>
        <p:nvSpPr>
          <p:cNvPr id="105" name="Google Shape;114;p21"/>
          <p:cNvSpPr/>
          <p:nvPr/>
        </p:nvSpPr>
        <p:spPr>
          <a:xfrm>
            <a:off x="388080" y="1489680"/>
            <a:ext cx="8367480" cy="307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6" name="Google Shape;115;p21" descr=""/>
          <p:cNvPicPr/>
          <p:nvPr/>
        </p:nvPicPr>
        <p:blipFill>
          <a:blip r:embed="rId1"/>
          <a:stretch/>
        </p:blipFill>
        <p:spPr>
          <a:xfrm>
            <a:off x="501120" y="1319400"/>
            <a:ext cx="4201200" cy="3629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LibreOffice/7.1.3.2$Windows_X86_64 LibreOffice_project/47f78053abe362b9384784d31a6e56f8511eb1c1</Application>
  <AppVersion>15.0000</AppVersion>
  <Words>965</Words>
  <Paragraphs>109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en-MY</dc:language>
  <cp:lastModifiedBy/>
  <dcterms:modified xsi:type="dcterms:W3CDTF">2021-08-14T11:39:55Z</dcterms:modified>
  <cp:revision>5</cp:revision>
  <dc:subject/>
  <dc:title>Datatype and Data Structure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20</vt:i4>
  </property>
  <property fmtid="{D5CDD505-2E9C-101B-9397-08002B2CF9AE}" pid="3" name="PresentationFormat">
    <vt:lpwstr>On-screen Show (16:9)</vt:lpwstr>
  </property>
  <property fmtid="{D5CDD505-2E9C-101B-9397-08002B2CF9AE}" pid="4" name="Slides">
    <vt:i4>20</vt:i4>
  </property>
</Properties>
</file>