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2000" spc="-1" strike="noStrike">
                <a:latin typeface="Arial"/>
              </a:rPr>
              <a:t>Click to edit the notes format</a:t>
            </a:r>
            <a:endParaRPr b="0" lang="en-MY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1400" spc="-1" strike="noStrike">
                <a:latin typeface="Times New Roman"/>
              </a:rPr>
              <a:t>&lt;header&gt;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MY" sz="1400" spc="-1" strike="noStrike">
                <a:latin typeface="Times New Roman"/>
              </a:rPr>
              <a:t>&lt;date/time&gt;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MY" sz="1400" spc="-1" strike="noStrike">
                <a:latin typeface="Times New Roman"/>
              </a:rPr>
              <a:t>&lt;footer&gt;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9502102-3B31-4BAC-94C3-AE070241F4B2}" type="slidenum">
              <a:rPr b="0" lang="en-MY" sz="1400" spc="-1" strike="noStrike">
                <a:latin typeface="Times New Roman"/>
              </a:rPr>
              <a:t>&lt;number&gt;</a:t>
            </a:fld>
            <a:endParaRPr b="0" lang="en-M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www.pluralsight.com/guides/querying-and-converting-data-types-in-r" TargetMode="External"/><Relationship Id="rId2" Type="http://schemas.openxmlformats.org/officeDocument/2006/relationships/hyperlink" Target="https://campus.datacamp.com/courses/free-introduction-to-r/chapter-5-data-frames?ex=1" TargetMode="External"/><Relationship Id="rId3" Type="http://schemas.openxmlformats.org/officeDocument/2006/relationships/slide" Target="../slides/slide13.xml"/><Relationship Id="rId4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s://r4ds.github.io/bookclub-tmwr/tibbles-vs-data-frames.html" TargetMode="External"/><Relationship Id="rId2" Type="http://schemas.openxmlformats.org/officeDocument/2006/relationships/hyperlink" Target="https://cran.r-project.org/web/packages/tibble/vignettes/tibble.html" TargetMode="External"/><Relationship Id="rId3" Type="http://schemas.openxmlformats.org/officeDocument/2006/relationships/slide" Target="../slides/slide14.xml"/><Relationship Id="rId4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www.tutorialspoint.com/what-is-the-difference-between-class-and-typeof-function-in-r" TargetMode="External"/><Relationship Id="rId2" Type="http://schemas.openxmlformats.org/officeDocument/2006/relationships/slide" Target="../slides/slide16.xml"/><Relationship Id="rId3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://adv-r.had.co.nz/S4.html" TargetMode="External"/><Relationship Id="rId2" Type="http://schemas.openxmlformats.org/officeDocument/2006/relationships/hyperlink" Target="https://docs.google.com/presentation/d/1LJ_wz-94waOovoHXq6RNNTIUAFeIN9hfvqzh3Xz9kRM/edit#slide=id.p" TargetMode="External"/><Relationship Id="rId3" Type="http://schemas.openxmlformats.org/officeDocument/2006/relationships/slide" Target="../slides/slide17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www.ibm.com/cloud/blog/sql-vs-nosql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http://adv-r.had.co.nz/Data-structures.html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MY" sz="1100" spc="-1" strike="noStrike">
                <a:latin typeface="Arial"/>
              </a:rPr>
              <a:t>https://www.tutorialspoint.com/r/r_data_types.htm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https://www.tutorialspoint.com/r/r_lists.htm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https://www.pluralsight.com/guides/querying-and-converting-data-types-in-r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https://campus.datacamp.com/courses/free-introduction-to-r/chapter-5-data-frames?ex=1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5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</a:rPr>
              <a:t>A data frame is a list of equal-length vectors. This makes it a 2-dimensional structure, so it shares properties of both the matrix and the list. </a:t>
            </a:r>
            <a:endParaRPr b="0" lang="en-MY" sz="10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0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0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0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05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https://r4ds.github.io/bookclub-tmwr/tibbles-vs-data-frames.html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https://cran.r-project.org/web/packages/tibble/vignettes/tibble.html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https://www.tutorialspoint.com/what-is-the-difference-between-class-and-typeof-function-in-r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http://adv-r.had.co.nz/S4.html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https://docs.google.com/presentation/d/1LJ_wz-94waOovoHXq6RNNTIUAFeIN9hfvqzh3Xz9kRM/edit#slide=id.p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MY" sz="1100" spc="-1" strike="noStrike">
                <a:latin typeface="Arial"/>
              </a:rPr>
              <a:t>https://monashbioinformaticsplatform.github.io/2015-09-28-rbioinformatics-intro-r/01-supp-data-structures.html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https://intro2r.com/data-types.html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https://www.datasciencecentral.com/profiles/blogs/understand-basic-to-advance-data-structure-used-in-r-to-use-it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https://www.ibm.com/cloud/blog/sql-vs-nosql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https://www.ibm.com/cloud/blog/sql-vs-nosql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Scalability: https://www.scalyr.com/blog/horizontal-scalability-software/</a:t>
            </a:r>
            <a:endParaRPr b="0" lang="en-MY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Roboto"/>
                <a:ea typeface="Roboto"/>
              </a:rPr>
              <a:t>al scalability: </a:t>
            </a:r>
            <a:endParaRPr b="0" lang="en-MY" sz="18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https://www.datacamp.com/community/tutorials/data-types-in-r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6537600" y="33433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MY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MY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FB79A4-BD3C-4C9B-BABA-0A036AD18ADC}" type="slidenum">
              <a:rPr b="0" lang="en-GB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MY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MY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1;p4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MY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A95DF3-8B06-4579-9AC6-10F92EDBF4E4}" type="slidenum">
              <a:rPr b="0" lang="en-GB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MY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63;p13"/>
          <p:cNvSpPr txBox="1"/>
          <p:nvPr/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Datatype and Data Structure </a:t>
            </a:r>
            <a:endParaRPr b="0" lang="en-MY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64;p13"/>
          <p:cNvSpPr txBox="1"/>
          <p:nvPr/>
        </p:nvSpPr>
        <p:spPr>
          <a:xfrm>
            <a:off x="1680480" y="3049560"/>
            <a:ext cx="5783040" cy="908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20;p22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Vectors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21;p2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 vector is just a set of objects of the same type. You can create logical, character, numeric, complex or even factor vectors, among others. 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Vector &lt;- c(1,2,3,7)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Vector &lt;- c(“Hello”,”How are you”,”good morning”)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26;p23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Matrices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27;p23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 R, a matrix is a collection of elements of the same data type (numeric, character, or logical) arranged into a fixed number of rows and columns. 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Since you are only working with rows and columns, a matrix is called two-dimensional.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Matrix &lt;- as.matrix(rnorm(1000), nrow=10)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2;p24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Lists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33;p24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Lists are the R objects which contain elements of different types like − numbers, strings, vectors and another list inside it. A list can also contain a matrix or a function as its elements. List is created using list() function.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list_data &lt;- list("Red", "White", c(1,2,3), TRUE, 22.4)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List object can also consain other list,  which itself contain another list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38;p25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DataFrames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39;p25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Data frame is the de-facto data type for most data science projects, as it's organized in tabular format.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 data frame has the variables of a data set as columns and the observations as rows.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Iris &lt;- as.data.frame(iris) 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40;p25" descr=""/>
          <p:cNvPicPr/>
          <p:nvPr/>
        </p:nvPicPr>
        <p:blipFill>
          <a:blip r:embed="rId1"/>
          <a:stretch/>
        </p:blipFill>
        <p:spPr>
          <a:xfrm>
            <a:off x="3278520" y="2993040"/>
            <a:ext cx="5632560" cy="195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45;p26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Tibbles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46;p26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 tibble is a special type of data frame with some additional properties. 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Tibbles work with column names that are not syntactically valid variable names.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Tibbles prevent partial matching of arguments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Tibbles prevent dimension dropping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Some call it a better and improved dataframe, but can be confusing to use at first 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51;p27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So let’s us stick with data-frame for now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52;p27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57;p28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How would you know the class? 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58;p28"/>
          <p:cNvSpPr txBox="1"/>
          <p:nvPr/>
        </p:nvSpPr>
        <p:spPr>
          <a:xfrm>
            <a:off x="439560" y="154152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Use the class() command, or the typeof()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&gt; typeof(flights)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[1] "list"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&gt; class(flights)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[1] "data.frame"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63;p29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S3, S4 Object in R (Object Oriented Programming)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64;p29" descr=""/>
          <p:cNvPicPr/>
          <p:nvPr/>
        </p:nvPicPr>
        <p:blipFill>
          <a:blip r:embed="rId1"/>
          <a:srcRect l="0" t="16818" r="35075" b="0"/>
          <a:stretch/>
        </p:blipFill>
        <p:spPr>
          <a:xfrm>
            <a:off x="1743480" y="1489680"/>
            <a:ext cx="5656320" cy="351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81;p32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Let’s head to R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2;p3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69;p14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Workshop Objective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70;p14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Expose learners to the different data types in R and show how these data types are used in data structures.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Learn how to create vectors of different types.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Be able to check the type of vector.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Learn about missing data and other special values.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Get familiar with the different data structures (lists, matrices, data frames).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75;p15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DateType?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76;p15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Numeric (/integer)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Character (Strings) 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Logical (Boolean)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Factor (Levels)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81;p16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Structure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82;p16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83;p16" descr=""/>
          <p:cNvPicPr/>
          <p:nvPr/>
        </p:nvPicPr>
        <p:blipFill>
          <a:blip r:embed="rId1"/>
          <a:stretch/>
        </p:blipFill>
        <p:spPr>
          <a:xfrm>
            <a:off x="388080" y="1489680"/>
            <a:ext cx="8585280" cy="26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88;p17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89;p17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90;p17" descr=""/>
          <p:cNvPicPr/>
          <p:nvPr/>
        </p:nvPicPr>
        <p:blipFill>
          <a:blip r:embed="rId1"/>
          <a:stretch/>
        </p:blipFill>
        <p:spPr>
          <a:xfrm>
            <a:off x="0" y="381600"/>
            <a:ext cx="9143640" cy="437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95;p18"/>
          <p:cNvSpPr txBox="1"/>
          <p:nvPr/>
        </p:nvSpPr>
        <p:spPr>
          <a:xfrm>
            <a:off x="1127160" y="390960"/>
            <a:ext cx="3329280" cy="4361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78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num &lt;- 2.2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class(num)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## [1] "numeric"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char &lt;- "hello"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class(char)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## [1] "character"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logi &lt;- TRUE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class(logi)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## [1] "logical"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96;p18"/>
          <p:cNvSpPr txBox="1"/>
          <p:nvPr/>
        </p:nvSpPr>
        <p:spPr>
          <a:xfrm>
            <a:off x="4920120" y="390960"/>
            <a:ext cx="3329280" cy="4361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factor &lt;- c(high, low medium)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class(factor[1])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##[1] ”factor”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1;p19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Relational Database Structure (SQL)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02;p19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 short, SQL databases support SQL—a domain-specific language for querying and manipulating data in a relational database. 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"relational" in a relational database refers to the "relational model" of data management devised by IBM researcher E.F. Codd in the early 1970s and popularized in a number of subsequent database systems starting with System R.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7;p20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Non Relational Database Structure (noSQL)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8;p20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As a response to the "throwing the baby out with the bathwater" problems with NoSQL (see below) in the early 2010s, several organizations began building relational/SQL-based systems that made different tradeoffs, particularly with regard to horizontal scalability.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More popular in web development and OOP</a:t>
            </a:r>
            <a:endParaRPr b="0" lang="en-MY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13;p2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Structure</a:t>
            </a:r>
            <a:endParaRPr b="0" lang="en-MY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14;p21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MY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15;p21" descr=""/>
          <p:cNvPicPr/>
          <p:nvPr/>
        </p:nvPicPr>
        <p:blipFill>
          <a:blip r:embed="rId1"/>
          <a:stretch/>
        </p:blipFill>
        <p:spPr>
          <a:xfrm>
            <a:off x="501120" y="1319400"/>
            <a:ext cx="4201560" cy="362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LibreOffice/7.1.3.2$Windows_X86_64 LibreOffice_project/47f78053abe362b9384784d31a6e56f8511eb1c1</Application>
  <AppVersion>15.0000</AppVersion>
  <Words>965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en-MY</dc:language>
  <cp:lastModifiedBy/>
  <dcterms:modified xsi:type="dcterms:W3CDTF">2021-08-13T17:17:34Z</dcterms:modified>
  <cp:revision>3</cp:revision>
  <dc:subject/>
  <dc:title>Datatype and Data Structure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On-screen Show (16:9)</vt:lpwstr>
  </property>
  <property fmtid="{D5CDD505-2E9C-101B-9397-08002B2CF9AE}" pid="4" name="Slides">
    <vt:i4>20</vt:i4>
  </property>
</Properties>
</file>