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61" r:id="rId6"/>
    <p:sldId id="259" r:id="rId7"/>
    <p:sldId id="260" r:id="rId8"/>
    <p:sldId id="262" r:id="rId9"/>
    <p:sldId id="263" r:id="rId10"/>
    <p:sldId id="268" r:id="rId11"/>
    <p:sldId id="270" r:id="rId12"/>
    <p:sldId id="266" r:id="rId13"/>
    <p:sldId id="269" r:id="rId14"/>
    <p:sldId id="264" r:id="rId15"/>
    <p:sldId id="267" r:id="rId16"/>
    <p:sldId id="265" r:id="rId17"/>
    <p:sldId id="272" r:id="rId18"/>
    <p:sldId id="273" r:id="rId19"/>
  </p:sldIdLst>
  <p:sldSz cx="9144000" cy="5143500" type="screen16x9"/>
  <p:notesSz cx="6858000" cy="9144000"/>
  <p:embeddedFontLst>
    <p:embeddedFont>
      <p:font typeface="Roboto Slab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79" autoAdjust="0"/>
  </p:normalViewPr>
  <p:slideViewPr>
    <p:cSldViewPr snapToGrid="0">
      <p:cViewPr varScale="1">
        <p:scale>
          <a:sx n="64" d="100"/>
          <a:sy n="64" d="100"/>
        </p:scale>
        <p:origin x="156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resampling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ournal.embnet.org/index.php/embnetjournal/article/view/550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https://www.tmwr.org/resampling.html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-GB" u="sng" dirty="0" smtClean="0">
                <a:solidFill>
                  <a:schemeClr val="hlink"/>
                </a:solidFill>
                <a:hlinkClick r:id="rId4"/>
              </a:rPr>
              <a:t>journal.embnet.org/index.php/embnetjournal/article/view/550</a:t>
            </a:r>
            <a:endParaRPr lang="en-GB" u="sng" dirty="0" smtClean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79ff7f2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79ff7f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790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79ff7f2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79ff7f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085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79ff7f2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79ff7f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69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79ff7f2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79ff7f2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79ff7f2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79ff7f2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03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79ff7f2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79ff7f2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79ff7f2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79ff7f2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55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79ff7f2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79ff7f2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87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089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https://www.guru99.com/data-modelling-conceptual-logical.html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inear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Polynomial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Machine Learning Model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r>
              <a:rPr lang="en-GB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Feedforward Neural Network</a:t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lphaLcPeriod"/>
            </a:pP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244c72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244c72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79ff7f2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79ff7f2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GB" dirty="0" smtClean="0"/>
              <a:t>K-nearest </a:t>
            </a:r>
            <a:r>
              <a:rPr lang="en-GB" dirty="0" err="1"/>
              <a:t>neighbors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fit_lin</a:t>
            </a:r>
            <a:r>
              <a:rPr lang="en-GB" dirty="0"/>
              <a:t> &lt;- lm(Income ~ Investment, data = </a:t>
            </a:r>
            <a:r>
              <a:rPr lang="en-GB" dirty="0" err="1"/>
              <a:t>dat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summary(</a:t>
            </a:r>
            <a:r>
              <a:rPr lang="en-GB" dirty="0" err="1"/>
              <a:t>fit_lin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41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GB" dirty="0" smtClean="0"/>
              <a:t>Support Vector Machine (SVM)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60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Generalised Linear Model (GLM)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450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GB" dirty="0" smtClean="0"/>
              <a:t>Hierarchical </a:t>
            </a:r>
            <a:r>
              <a:rPr lang="en-GB" dirty="0"/>
              <a:t>C</a:t>
            </a:r>
            <a:r>
              <a:rPr lang="en-GB" dirty="0" smtClean="0"/>
              <a:t>lustering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fit_lin</a:t>
            </a:r>
            <a:r>
              <a:rPr lang="en-GB" dirty="0"/>
              <a:t> &lt;- lm(Income ~ Investment, data = </a:t>
            </a:r>
            <a:r>
              <a:rPr lang="en-GB" dirty="0" err="1"/>
              <a:t>dat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summary(</a:t>
            </a:r>
            <a:r>
              <a:rPr lang="en-GB" dirty="0" err="1"/>
              <a:t>fit_lin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11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Neural </a:t>
            </a:r>
            <a:r>
              <a:rPr lang="en-GB" dirty="0" smtClean="0"/>
              <a:t>Network (MLP)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Neural </a:t>
            </a:r>
            <a:r>
              <a:rPr lang="en-GB" dirty="0" smtClean="0"/>
              <a:t>Network (</a:t>
            </a:r>
            <a:r>
              <a:rPr lang="en-GB" dirty="0" err="1" smtClean="0"/>
              <a:t>AutoEncoder</a:t>
            </a:r>
            <a:r>
              <a:rPr lang="en-GB" dirty="0" smtClean="0"/>
              <a:t>)</a:t>
            </a: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01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Neural </a:t>
            </a:r>
            <a:r>
              <a:rPr lang="en-GB" dirty="0" smtClean="0"/>
              <a:t>Network (LSTM)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GB" dirty="0"/>
              <a:t>Neural Network </a:t>
            </a:r>
            <a:r>
              <a:rPr lang="en-GB" dirty="0" smtClean="0"/>
              <a:t>(CNN) 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44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GB" dirty="0" smtClean="0"/>
              <a:t>PCA Model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0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</a:t>
            </a:r>
            <a:r>
              <a:rPr lang="en-GB" dirty="0" smtClean="0"/>
              <a:t>Model? (Administrative Data Model) 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We are not talking about this today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 </a:t>
            </a:r>
            <a:r>
              <a:rPr lang="en-GB" dirty="0"/>
              <a:t>data model (or </a:t>
            </a:r>
            <a:r>
              <a:rPr lang="en-GB" dirty="0" err="1"/>
              <a:t>datamodel</a:t>
            </a:r>
            <a:r>
              <a:rPr lang="en-GB" dirty="0"/>
              <a:t>) is an abstract model that </a:t>
            </a:r>
            <a:r>
              <a:rPr lang="en-GB" b="1" dirty="0"/>
              <a:t>organizes elements of data</a:t>
            </a:r>
            <a:r>
              <a:rPr lang="en-GB" dirty="0"/>
              <a:t> and standardizes how they relate to one another and to the properties of real-world entities.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For instance, a data model may specify that the data element representing a car be composed of a number of other elements which, in turn, represent the </a:t>
            </a:r>
            <a:r>
              <a:rPr lang="en-GB" dirty="0" err="1"/>
              <a:t>color</a:t>
            </a:r>
            <a:r>
              <a:rPr lang="en-GB" dirty="0"/>
              <a:t> and size of the car and define its owner.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5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</a:t>
            </a:r>
            <a:r>
              <a:rPr lang="en-GB" dirty="0" smtClean="0"/>
              <a:t>Model? (Statistical Data Model)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do we use Data Model	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dirty="0" smtClean="0"/>
              <a:t>Stereotyping of groups in data – Understanding and Analysis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MY" dirty="0" smtClean="0"/>
              <a:t>Classification of species of flower from Sepal and Petal Length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MY" dirty="0" smtClean="0"/>
              <a:t>Clustering of data into groups  (skin cells,  muscle cells, blood cells, etc.) for further analysis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MY" dirty="0" smtClean="0"/>
              <a:t>Predicting of new data from pre-existing data ( Predicting the age survival rate of cancer patients from biomarkers and gene expression 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MY" dirty="0" smtClean="0"/>
              <a:t>Forecasting of weather using previous data (LSTM-Neural Network Model)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en-MY" dirty="0" smtClean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Tx/>
              <a:buChar char="-"/>
            </a:pPr>
            <a:endParaRPr lang="en-MY" dirty="0" smtClean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 dirty="0"/>
              <a:t>Classification model 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 dirty="0"/>
              <a:t>Clustering model </a:t>
            </a:r>
            <a:endParaRPr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2900" dirty="0"/>
              <a:t>Forecast </a:t>
            </a:r>
            <a:r>
              <a:rPr lang="en-GB" sz="2900" dirty="0" smtClean="0"/>
              <a:t>model</a:t>
            </a:r>
            <a:endParaRPr sz="2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of Data Model (by Algorithm)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sz="2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GB" dirty="0"/>
              <a:t>Linear </a:t>
            </a:r>
            <a:r>
              <a:rPr lang="en-GB" dirty="0" smtClean="0"/>
              <a:t>Least Squares </a:t>
            </a:r>
            <a:r>
              <a:rPr lang="en-GB" dirty="0" smtClean="0"/>
              <a:t>Model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fit_lin</a:t>
            </a:r>
            <a:r>
              <a:rPr lang="en-GB" dirty="0"/>
              <a:t> &lt;- lm(Income ~ Investment, data = </a:t>
            </a:r>
            <a:r>
              <a:rPr lang="en-GB" dirty="0" err="1"/>
              <a:t>dat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summary(</a:t>
            </a:r>
            <a:r>
              <a:rPr lang="en-GB" dirty="0" err="1"/>
              <a:t>fit_lin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 Clustering 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fit_lin &lt;- lm(Income ~ Investment, data = dat)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summary(fit_lin)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321</Words>
  <Application>Microsoft Office PowerPoint</Application>
  <PresentationFormat>On-screen Show (16:9)</PresentationFormat>
  <Paragraphs>54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 Slab</vt:lpstr>
      <vt:lpstr>Arial</vt:lpstr>
      <vt:lpstr>Roboto</vt:lpstr>
      <vt:lpstr>Marina</vt:lpstr>
      <vt:lpstr>Model Basics and Building</vt:lpstr>
      <vt:lpstr>Workshop Objective</vt:lpstr>
      <vt:lpstr>Data Model? (Administrative Data Model) </vt:lpstr>
      <vt:lpstr>Data Model? (Statistical Data Model)</vt:lpstr>
      <vt:lpstr>Why do we use Data Model </vt:lpstr>
      <vt:lpstr>Common of Data Model </vt:lpstr>
      <vt:lpstr>Type of Data Model (by Algorithm)</vt:lpstr>
      <vt:lpstr>Linear Least Squares Model</vt:lpstr>
      <vt:lpstr>K-means Clustering </vt:lpstr>
      <vt:lpstr>K-nearest neighbors</vt:lpstr>
      <vt:lpstr>Support Vector Machine (SVM)</vt:lpstr>
      <vt:lpstr>Generalised Linear Model (GLM)</vt:lpstr>
      <vt:lpstr>Hierarchical Clustering</vt:lpstr>
      <vt:lpstr>Neural Network (MLP)</vt:lpstr>
      <vt:lpstr>Neural Network (AutoEncoder)</vt:lpstr>
      <vt:lpstr>Neural Network (LSTM)</vt:lpstr>
      <vt:lpstr>Neural Network (CNN) </vt:lpstr>
      <vt:lpstr>PCA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Basics and Building</dc:title>
  <cp:lastModifiedBy>Brandon Yeo</cp:lastModifiedBy>
  <cp:revision>6</cp:revision>
  <dcterms:modified xsi:type="dcterms:W3CDTF">2021-06-10T12:08:42Z</dcterms:modified>
</cp:coreProperties>
</file>