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69" r:id="rId5"/>
    <p:sldId id="261" r:id="rId6"/>
    <p:sldId id="259" r:id="rId7"/>
    <p:sldId id="267" r:id="rId8"/>
    <p:sldId id="270" r:id="rId9"/>
    <p:sldId id="286" r:id="rId10"/>
    <p:sldId id="271" r:id="rId11"/>
    <p:sldId id="272" r:id="rId12"/>
    <p:sldId id="273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80" r:id="rId21"/>
    <p:sldId id="260" r:id="rId22"/>
    <p:sldId id="281" r:id="rId23"/>
    <p:sldId id="287" r:id="rId24"/>
    <p:sldId id="282" r:id="rId25"/>
    <p:sldId id="283" r:id="rId26"/>
    <p:sldId id="285" r:id="rId27"/>
    <p:sldId id="284" r:id="rId28"/>
  </p:sldIdLst>
  <p:sldSz cx="9144000" cy="5143500" type="screen16x9"/>
  <p:notesSz cx="6858000" cy="9144000"/>
  <p:embeddedFontLst>
    <p:embeddedFont>
      <p:font typeface="Roboto Slab" panose="020B0604020202020204" charset="0"/>
      <p:regular r:id="rId30"/>
      <p:bold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75" autoAdjust="0"/>
  </p:normalViewPr>
  <p:slideViewPr>
    <p:cSldViewPr snapToGrid="0">
      <p:cViewPr varScale="1">
        <p:scale>
          <a:sx n="77" d="100"/>
          <a:sy n="77" d="100"/>
        </p:scale>
        <p:origin x="90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http://journal.embnet.org/index.php/embnetjournal/article/view/550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402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236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https://github.com/lucidrains/alphafold2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15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https://en.wikipedia.org/wiki/Data_model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7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smtClean="0"/>
              <a:t>www.guru99.com/data-modelling-conceptual-logical.html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https://serc.carleton.edu/introgeo/mathstatmodels/why.html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smtClean="0"/>
              <a:t>www.datasciencecentral.com/profiles/blogs/top-20-uses-of-statistical-modelling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https://analyticsindiamag.com/7-types-classification-algorithms/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63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 smtClean="0"/>
              <a:t>https://towardsdatascience.com/types-of-neural-network-and-what-each-one-does-explained-d9b4c0ed63a1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nite.ai/what-is-k-nearest-neighbor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avouriteblog.com/machine-learning-algorithms-which-one-to-choose-for-your-proble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8/cos324/files/hierarchical-clustering.pdf" TargetMode="External"/><Relationship Id="rId2" Type="http://schemas.openxmlformats.org/officeDocument/2006/relationships/hyperlink" Target="https://www.youtube.com/watch?v=7xHsRkOdVw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artorius.com/en/knowledge/science-snippets/what-is-principal-component-analysis-pca-and-how-it-is-used-50718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365datascience.com/tutorials/python-tutorials/k-means-cluster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recurrent-neural-networks-rnn/" TargetMode="External"/><Relationship Id="rId2" Type="http://schemas.openxmlformats.org/officeDocument/2006/relationships/hyperlink" Target="https://www.ibm.com/cloud/learn/recurrent-neural-network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simovinstitute.org/neural-network-zo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stat.psu.edu/stat462/node/10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sych.colorado.edu/~carey/qmin/qminChapters/QMIN09-GLMIntro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1.2 </a:t>
            </a:r>
            <a:r>
              <a:rPr lang="en-US" sz="2800" dirty="0"/>
              <a:t>Logistic </a:t>
            </a:r>
            <a:r>
              <a:rPr lang="en-US" sz="2800" dirty="0" smtClean="0"/>
              <a:t>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269160" cy="3583292"/>
          </a:xfrm>
        </p:spPr>
        <p:txBody>
          <a:bodyPr/>
          <a:lstStyle/>
          <a:p>
            <a:r>
              <a:rPr lang="en-MY" dirty="0"/>
              <a:t>https://www.guru99.com/r-generalized-linear-model.html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67" y="1477315"/>
            <a:ext cx="4430233" cy="35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1.3 </a:t>
            </a:r>
            <a:r>
              <a:rPr lang="en-US" sz="2800" dirty="0"/>
              <a:t>K-Nearest Neighbors (KNN</a:t>
            </a:r>
            <a:r>
              <a:rPr lang="en-US" sz="2800" dirty="0" smtClean="0"/>
              <a:t>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https://www.unite.ai/what-is-k-nearest-neighbors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937145"/>
            <a:ext cx="6971832" cy="30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3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1.4 </a:t>
            </a:r>
            <a:r>
              <a:rPr lang="en-US" sz="2800" dirty="0"/>
              <a:t>Decision </a:t>
            </a:r>
            <a:r>
              <a:rPr lang="en-US" sz="2800" dirty="0" smtClean="0"/>
              <a:t>Tree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4" y="2313438"/>
            <a:ext cx="4894900" cy="26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1.5 </a:t>
            </a:r>
            <a:r>
              <a:rPr lang="en-US" sz="2800" dirty="0"/>
              <a:t>Random </a:t>
            </a:r>
            <a:r>
              <a:rPr lang="en-US" sz="2800" dirty="0" smtClean="0"/>
              <a:t>Forest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2308816"/>
            <a:ext cx="2408443" cy="132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2308816"/>
            <a:ext cx="2408443" cy="132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2308816"/>
            <a:ext cx="2408443" cy="132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3707398"/>
            <a:ext cx="2408443" cy="1327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3707398"/>
            <a:ext cx="2408443" cy="132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3707398"/>
            <a:ext cx="2408443" cy="13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1.6 </a:t>
            </a:r>
            <a:r>
              <a:rPr lang="en-US" sz="2800" dirty="0"/>
              <a:t>Support Vector </a:t>
            </a:r>
            <a:r>
              <a:rPr lang="en-US" sz="2800" dirty="0" smtClean="0"/>
              <a:t>Machine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https://favouriteblog.com/machine-learning-algorithms-which-one-to-choose-for-your-problem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23" y="1906771"/>
            <a:ext cx="4339269" cy="31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>
              <a:buSzPts val="2900"/>
            </a:pPr>
            <a:r>
              <a:rPr lang="en-GB" sz="3200" dirty="0" smtClean="0"/>
              <a:t>2. Clustering </a:t>
            </a:r>
            <a:r>
              <a:rPr lang="en-GB" sz="3200" dirty="0"/>
              <a:t>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arenR"/>
            </a:pPr>
            <a:r>
              <a:rPr lang="en-MY" sz="2800" dirty="0"/>
              <a:t>Hierarchical </a:t>
            </a:r>
            <a:endParaRPr lang="en-MY" sz="2800" dirty="0" smtClean="0"/>
          </a:p>
          <a:p>
            <a:pPr>
              <a:buFont typeface="+mj-lt"/>
              <a:buAutoNum type="arabicParenR"/>
            </a:pPr>
            <a:r>
              <a:rPr lang="en-MY" sz="2800" dirty="0" smtClean="0"/>
              <a:t>Principle Component Analysis</a:t>
            </a:r>
          </a:p>
          <a:p>
            <a:pPr>
              <a:buFont typeface="+mj-lt"/>
              <a:buAutoNum type="arabicParenR"/>
            </a:pPr>
            <a:r>
              <a:rPr lang="en-MY" sz="2800" dirty="0" smtClean="0"/>
              <a:t>T-SNE</a:t>
            </a:r>
          </a:p>
          <a:p>
            <a:pPr>
              <a:buFont typeface="+mj-lt"/>
              <a:buAutoNum type="arabicParenR"/>
            </a:pPr>
            <a:r>
              <a:rPr lang="en-MY" sz="2800" dirty="0" smtClean="0"/>
              <a:t>UMAP</a:t>
            </a:r>
          </a:p>
          <a:p>
            <a:pPr>
              <a:buFont typeface="+mj-lt"/>
              <a:buAutoNum type="arabicParenR"/>
            </a:pPr>
            <a:r>
              <a:rPr lang="en-MY" sz="2800" dirty="0" smtClean="0"/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40224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2.1 </a:t>
            </a:r>
            <a:r>
              <a:rPr lang="en-MY" sz="3200" dirty="0" smtClean="0"/>
              <a:t>Hierarchical Clustering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133942" cy="3493302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www.youtube.com/watch?v=7xHsRkOdVwo</a:t>
            </a:r>
            <a:endParaRPr lang="en-MY" dirty="0" smtClean="0"/>
          </a:p>
          <a:p>
            <a:endParaRPr lang="en-MY" dirty="0"/>
          </a:p>
          <a:p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www.cs.princeton.edu/courses/archive/fall18/cos324/files/hierarchical-clustering.pdf</a:t>
            </a:r>
            <a:endParaRPr lang="en-MY" dirty="0" smtClean="0"/>
          </a:p>
          <a:p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5" y="1396410"/>
            <a:ext cx="3403829" cy="3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2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2.1 </a:t>
            </a:r>
            <a:r>
              <a:rPr lang="en-MY" sz="3200" dirty="0"/>
              <a:t>Principle Component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www.sartorius.com/en/knowledge/science-snippets/what-is-principal-component-analysis-pca-and-how-it-is-used-507186</a:t>
            </a:r>
            <a:endParaRPr lang="en-MY" dirty="0" smtClean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3" y="2273081"/>
            <a:ext cx="4095748" cy="2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3200" dirty="0"/>
              <a:t>2.3 </a:t>
            </a:r>
            <a:r>
              <a:rPr lang="en-MY" sz="3200" dirty="0" smtClean="0"/>
              <a:t>t-SNE</a:t>
            </a:r>
            <a:endParaRPr lang="en-MY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(t-distributed stochastic </a:t>
            </a:r>
            <a:r>
              <a:rPr lang="en-MY" dirty="0" err="1"/>
              <a:t>neighbor</a:t>
            </a:r>
            <a:r>
              <a:rPr lang="en-MY" dirty="0"/>
              <a:t> embedding</a:t>
            </a:r>
            <a:r>
              <a:rPr lang="en-MY" dirty="0" smtClean="0"/>
              <a:t>)</a:t>
            </a:r>
          </a:p>
          <a:p>
            <a:r>
              <a:rPr lang="en-MY" dirty="0">
                <a:hlinkClick r:id="rId2"/>
              </a:rPr>
              <a:t>https://distill.pub/2016/misread-tsne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2245762"/>
            <a:ext cx="4680857" cy="2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2.4 UMAP 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</a:t>
            </a:r>
            <a:r>
              <a:rPr lang="en-US" dirty="0" smtClean="0"/>
              <a:t>Manifold </a:t>
            </a:r>
            <a:r>
              <a:rPr lang="en-US" dirty="0"/>
              <a:t>Approximation and Projection for Dimension </a:t>
            </a:r>
            <a:r>
              <a:rPr lang="en-US" dirty="0" smtClean="0"/>
              <a:t>Reduction</a:t>
            </a:r>
          </a:p>
          <a:p>
            <a:r>
              <a:rPr lang="en-MY" dirty="0">
                <a:hlinkClick r:id="rId2"/>
              </a:rPr>
              <a:t>https://pair-code.github.io/understanding-umap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9" y="2271485"/>
            <a:ext cx="4646856" cy="27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K-means clustering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2686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https://365datascience.com/tutorials/python-tutorials/k-means-clustering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53" y="120581"/>
            <a:ext cx="3228917" cy="4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 lvl="0">
              <a:buSzPts val="2900"/>
            </a:pPr>
            <a:r>
              <a:rPr lang="en-GB" sz="3200" dirty="0" smtClean="0"/>
              <a:t>3. Forecast model (Predictive Models)</a:t>
            </a:r>
            <a:endParaRPr lang="en-GB" sz="32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MY" sz="2900" dirty="0" smtClean="0"/>
              <a:t>Neural Network?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MLP (Multilayer </a:t>
            </a:r>
            <a:r>
              <a:rPr lang="en-MY" sz="2500" dirty="0" smtClean="0"/>
              <a:t>Perceptron)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smtClean="0"/>
              <a:t>Convolutional 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smtClean="0"/>
              <a:t>Recurrent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smtClean="0"/>
              <a:t>Auto-encoder (Classification and Dimensional Reduction)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err="1" smtClean="0"/>
              <a:t>Etc</a:t>
            </a:r>
            <a:r>
              <a:rPr lang="en-MY" sz="2500" dirty="0" smtClean="0"/>
              <a:t> (RBM, Transformer, and many more)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lang="en-MY" sz="2900" dirty="0" smtClean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 smtClean="0"/>
              <a:t>3.1.1 MLP </a:t>
            </a:r>
            <a:r>
              <a:rPr lang="en-MY" sz="3200" dirty="0"/>
              <a:t>(Multilayer Perceptron</a:t>
            </a:r>
            <a:r>
              <a:rPr lang="en-MY" sz="3200" dirty="0" smtClean="0"/>
              <a:t>)</a:t>
            </a:r>
            <a:endParaRPr lang="en-MY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https://becominghuman.ai/multi-layer-perceptron-mlp-models-on-real-world-banking-data-f6dd3d7e998f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7" y="2233160"/>
            <a:ext cx="3990996" cy="29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 smtClean="0"/>
              <a:t>3.1.2 </a:t>
            </a:r>
            <a:r>
              <a:rPr lang="en-MY" sz="3200" dirty="0"/>
              <a:t>Convolutional </a:t>
            </a:r>
            <a:r>
              <a:rPr lang="en-MY" sz="3200" dirty="0" smtClean="0"/>
              <a:t>Neural Network</a:t>
            </a:r>
            <a:endParaRPr lang="en-MY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www.ibm.com/cloud/learn/convolutional-neural-networks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</a:t>
            </a:r>
            <a:r>
              <a:rPr lang="en-MY" dirty="0" smtClean="0">
                <a:hlinkClick r:id="rId4"/>
              </a:rPr>
              <a:t>deepai.org/machine-learning-glossary-and-terms/convolutional-neural-network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27" y="2241042"/>
            <a:ext cx="4961862" cy="2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 smtClean="0"/>
              <a:t>3.1.2 </a:t>
            </a:r>
            <a:r>
              <a:rPr lang="en-MY" sz="3200" dirty="0"/>
              <a:t>Convolutional </a:t>
            </a:r>
            <a:r>
              <a:rPr lang="en-MY" sz="3200" dirty="0" smtClean="0"/>
              <a:t>Neural Network</a:t>
            </a:r>
            <a:endParaRPr lang="en-MY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www.ibm.com/cloud/learn/convolutional-neural-networks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</a:t>
            </a:r>
            <a:r>
              <a:rPr lang="en-MY" dirty="0" smtClean="0">
                <a:hlinkClick r:id="rId4"/>
              </a:rPr>
              <a:t>deepai.org/machine-learning-glossary-and-terms/convolutional-neural-network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48" y="2606383"/>
            <a:ext cx="6949328" cy="2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3.1.3 </a:t>
            </a:r>
            <a:r>
              <a:rPr lang="en-MY" sz="3200" dirty="0" smtClean="0"/>
              <a:t>Recurrent Neural Network</a:t>
            </a:r>
            <a:endParaRPr lang="en-MY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899" y="1489824"/>
            <a:ext cx="46590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www.ibm.com/cloud/learn/recurrent-neural-networks</a:t>
            </a:r>
            <a:endParaRPr lang="en-MY" dirty="0" smtClean="0"/>
          </a:p>
          <a:p>
            <a:r>
              <a:rPr lang="en-MY" dirty="0">
                <a:hlinkClick r:id="rId3"/>
              </a:rPr>
              <a:t>https://www.educba.com/recurrent-neural-networks-rnn</a:t>
            </a:r>
            <a:r>
              <a:rPr lang="en-MY" dirty="0" smtClean="0">
                <a:hlinkClick r:id="rId3"/>
              </a:rPr>
              <a:t>/</a:t>
            </a:r>
            <a:endParaRPr lang="en-MY" dirty="0" smtClean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97" y="2187049"/>
            <a:ext cx="3751935" cy="28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7" y="2964648"/>
            <a:ext cx="4499370" cy="20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 smtClean="0"/>
              <a:t>3.1.2 Transformer (AlphaFold2)</a:t>
            </a:r>
            <a:endParaRPr lang="en-MY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8" name="Picture 4" descr="https://github.com/lucidrains/alphafold2/raw/main/images/alphafol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" y="1385539"/>
            <a:ext cx="6765575" cy="37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MY" sz="3200" dirty="0"/>
              <a:t>3.1.2 </a:t>
            </a:r>
            <a:r>
              <a:rPr lang="en-US" sz="3200" dirty="0" err="1"/>
              <a:t>Etc</a:t>
            </a:r>
            <a:r>
              <a:rPr lang="en-US" sz="3200" dirty="0"/>
              <a:t> (RBM, Transformer, and many more)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https://www.asimovinstitute.org/neural-network-zoo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86"/>
          <a:stretch/>
        </p:blipFill>
        <p:spPr>
          <a:xfrm>
            <a:off x="632638" y="1921086"/>
            <a:ext cx="3833036" cy="3154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921086"/>
            <a:ext cx="3685953" cy="31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lang="en-GB" b="1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r>
              <a:rPr lang="en-GB" sz="2700" dirty="0"/>
              <a:t> </a:t>
            </a:r>
            <a:r>
              <a:rPr lang="en-GB" sz="2200" dirty="0" smtClean="0"/>
              <a:t>(Sometimes also used to refer to Data Structure)</a:t>
            </a:r>
            <a:endParaRPr sz="27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For example, the storage structure of experiment data as an SE objects can also be called a type of “Data Model”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We are not talking about those </a:t>
            </a:r>
            <a:r>
              <a:rPr lang="en-MY" dirty="0" smtClean="0"/>
              <a:t>here, but rather, we will be talking about statistical models</a:t>
            </a:r>
            <a:endParaRPr lang="en-M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3200" b="1" u="sng" dirty="0" smtClean="0"/>
              <a:t>Data is more important than algorithm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characterize numerical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 </a:t>
            </a:r>
            <a:r>
              <a:rPr lang="en-US" dirty="0"/>
              <a:t>help estimate uncertainties in observational data and </a:t>
            </a:r>
            <a:r>
              <a:rPr lang="en-US" dirty="0" smtClean="0"/>
              <a:t>uncertainties </a:t>
            </a:r>
          </a:p>
          <a:p>
            <a:r>
              <a:rPr lang="en-US" dirty="0" smtClean="0"/>
              <a:t>To characterize numerical output from mathematical models to help understand the behavior </a:t>
            </a:r>
          </a:p>
          <a:p>
            <a:r>
              <a:rPr lang="en-US" dirty="0" smtClean="0"/>
              <a:t>To </a:t>
            </a:r>
            <a:r>
              <a:rPr lang="en-US" dirty="0"/>
              <a:t>estimate probabilistic future behavior of a system based on past statistical information, a </a:t>
            </a:r>
            <a:r>
              <a:rPr lang="en-US" b="1" dirty="0"/>
              <a:t>statistical prediction 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extrapolation or interpolation of data based on a linear fit (or some other mathematical fit) are also good examples of statistical prediction models.</a:t>
            </a:r>
          </a:p>
          <a:p>
            <a:r>
              <a:rPr lang="en-US" dirty="0"/>
              <a:t>To estimate input parameters for more complex mathematical models.</a:t>
            </a:r>
          </a:p>
          <a:p>
            <a:r>
              <a:rPr lang="en-US" dirty="0"/>
              <a:t>To obtain frequency spectra of observations and model output.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sz="3200" dirty="0" smtClean="0"/>
          </a:p>
          <a:p>
            <a:pPr>
              <a:buFont typeface="Roboto"/>
              <a:buAutoNum type="arabicPeriod"/>
            </a:pP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Classification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Clustering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Forecast </a:t>
            </a:r>
            <a:r>
              <a:rPr lang="en-GB" sz="3200" dirty="0" smtClean="0"/>
              <a:t>model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2750">
              <a:buSzPts val="2900"/>
              <a:buAutoNum type="arabicPeriod"/>
            </a:pPr>
            <a:r>
              <a:rPr lang="en-GB" sz="3200" dirty="0" smtClean="0"/>
              <a:t>Regression/Classification </a:t>
            </a:r>
            <a:r>
              <a:rPr lang="en-GB" sz="3200" dirty="0"/>
              <a:t>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Linear Regression (GLM)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Logistic 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K-Nearest Neighbors (KNN)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Decision Tree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Random Forest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Support Vector Machine</a:t>
            </a:r>
          </a:p>
          <a:p>
            <a:pPr marL="901700" indent="-538163">
              <a:buFont typeface="+mj-lt"/>
              <a:buAutoNum type="arabicPeriod"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395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1.1 Linear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https://online.stat.psu.edu/stat462/node/101</a:t>
            </a:r>
            <a:r>
              <a:rPr lang="en-MY" dirty="0" smtClean="0">
                <a:hlinkClick r:id="rId2"/>
              </a:rPr>
              <a:t>/</a:t>
            </a:r>
            <a:endParaRPr lang="en-MY" dirty="0" smtClean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3" y="1985149"/>
            <a:ext cx="4685414" cy="3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1.1.1 Generalized Linear Model (Ridge, Lasso, Elastic net)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http://psych.colorado.edu/~</a:t>
            </a:r>
            <a:r>
              <a:rPr lang="en-MY" dirty="0" smtClean="0">
                <a:hlinkClick r:id="rId2"/>
              </a:rPr>
              <a:t>carey/qmin/qminChapters/QMIN09-GLMIntro.pdf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66" y="2002758"/>
            <a:ext cx="4095716" cy="30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598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474</Words>
  <Application>Microsoft Office PowerPoint</Application>
  <PresentationFormat>On-screen Show (16:9)</PresentationFormat>
  <Paragraphs>103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 Slab</vt:lpstr>
      <vt:lpstr>Roboto</vt:lpstr>
      <vt:lpstr>Arial</vt:lpstr>
      <vt:lpstr>Marina</vt:lpstr>
      <vt:lpstr>Model Basics and Building</vt:lpstr>
      <vt:lpstr>Workshop Objective</vt:lpstr>
      <vt:lpstr>Data Model Definition</vt:lpstr>
      <vt:lpstr>Data Model (Sometimes also used to refer to Data Structure)</vt:lpstr>
      <vt:lpstr>Why do we use Data Model </vt:lpstr>
      <vt:lpstr>Common of Data Model </vt:lpstr>
      <vt:lpstr>Regression/Classification model </vt:lpstr>
      <vt:lpstr>1.1 Linear Regression</vt:lpstr>
      <vt:lpstr>1.1.1 Generalized Linear Model (Ridge, Lasso, Elastic net)</vt:lpstr>
      <vt:lpstr>1.2 Logistic Regression</vt:lpstr>
      <vt:lpstr>1.3 K-Nearest Neighbors (KNN)</vt:lpstr>
      <vt:lpstr>1.4 Decision Tree</vt:lpstr>
      <vt:lpstr>1.5 Random Forest</vt:lpstr>
      <vt:lpstr>1.6 Support Vector Machine</vt:lpstr>
      <vt:lpstr>2. Clustering model </vt:lpstr>
      <vt:lpstr>2.1 Hierarchical Clustering</vt:lpstr>
      <vt:lpstr>2.1 Principle Component Analysis</vt:lpstr>
      <vt:lpstr>2.3 t-SNE</vt:lpstr>
      <vt:lpstr>2.4 UMAP </vt:lpstr>
      <vt:lpstr>2.4 K-means clustering </vt:lpstr>
      <vt:lpstr>3. Forecast model (Predictive Models)</vt:lpstr>
      <vt:lpstr>3.1.1 MLP (Multilayer Perceptron)</vt:lpstr>
      <vt:lpstr>3.1.2 Convolutional Neural Network</vt:lpstr>
      <vt:lpstr>3.1.2 Convolutional Neural Network</vt:lpstr>
      <vt:lpstr>3.1.3 Recurrent Neural Network</vt:lpstr>
      <vt:lpstr>3.1.2 Transformer (AlphaFold2)</vt:lpstr>
      <vt:lpstr>3.1.2 Etc (RBM, Transformer, and many 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 Yeo</cp:lastModifiedBy>
  <cp:revision>12</cp:revision>
  <dcterms:modified xsi:type="dcterms:W3CDTF">2021-07-13T13:21:28Z</dcterms:modified>
</cp:coreProperties>
</file>