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jpeg" ContentType="image/jpeg"/>
  <Override PartName="/ppt/media/image3.png" ContentType="image/png"/>
  <Override PartName="/ppt/media/image4.jpeg" ContentType="image/jpeg"/>
  <Override PartName="/ppt/media/image5.png" ContentType="image/png"/>
  <Override PartName="/ppt/media/image6.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MY" sz="1400" spc="-1" strike="noStrike">
                <a:solidFill>
                  <a:srgbClr val="000000"/>
                </a:solidFill>
                <a:latin typeface="Arial"/>
              </a:rPr>
              <a:t>Click to move the slide</a:t>
            </a:r>
            <a:endParaRPr b="0" lang="en-MY" sz="1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MY" sz="2000" spc="-1" strike="noStrike">
                <a:latin typeface="Arial"/>
              </a:rPr>
              <a:t>Click to edit the notes format</a:t>
            </a:r>
            <a:endParaRPr b="0" lang="en-MY"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MY" sz="1400" spc="-1" strike="noStrike">
                <a:latin typeface="Times New Roman"/>
              </a:rPr>
              <a:t>&lt;header&gt;</a:t>
            </a:r>
            <a:endParaRPr b="0" lang="en-MY"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MY" sz="1400" spc="-1" strike="noStrike">
                <a:latin typeface="Times New Roman"/>
              </a:rPr>
              <a:t>&lt;date/time&gt;</a:t>
            </a:r>
            <a:endParaRPr b="0" lang="en-MY"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MY" sz="1400" spc="-1" strike="noStrike">
                <a:latin typeface="Times New Roman"/>
              </a:rPr>
              <a:t>&lt;footer&gt;</a:t>
            </a:r>
            <a:endParaRPr b="0" lang="en-MY"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3845691-FF76-4F9A-ACE3-761F00A3D64D}" type="slidenum">
              <a:rPr b="0" lang="en-MY" sz="1400" spc="-1" strike="noStrike">
                <a:latin typeface="Times New Roman"/>
              </a:rPr>
              <a:t>&lt;number&gt;</a:t>
            </a:fld>
            <a:endParaRPr b="0" lang="en-MY"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381240" y="685800"/>
            <a:ext cx="6095520" cy="3428640"/>
          </a:xfrm>
          <a:prstGeom prst="rect">
            <a:avLst/>
          </a:prstGeom>
        </p:spPr>
      </p:sp>
      <p:sp>
        <p:nvSpPr>
          <p:cNvPr id="11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GB" sz="1100" spc="-1" strike="noStrike">
                <a:latin typeface="Arial"/>
              </a:rPr>
              <a:t>https://scientificinquiryinsocialwork.pressbooks.com/chapter/7-1-types-of-research/</a:t>
            </a:r>
            <a:endParaRPr b="0" lang="en-MY"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381240" y="685800"/>
            <a:ext cx="609552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GB" sz="1100" spc="-1" strike="noStrike">
                <a:latin typeface="Arial"/>
              </a:rPr>
              <a:t>https://www.researchgate.net/publication/267058525_Exploratory_vs_Confirmatory_Research</a:t>
            </a:r>
            <a:endParaRPr b="0" lang="en-MY"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381240" y="685800"/>
            <a:ext cx="6095520" cy="3428640"/>
          </a:xfrm>
          <a:prstGeom prst="rect">
            <a:avLst/>
          </a:prstGeom>
        </p:spPr>
      </p:sp>
      <p:sp>
        <p:nvSpPr>
          <p:cNvPr id="11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GB" sz="1100" spc="-1" strike="noStrike">
                <a:latin typeface="Arial"/>
              </a:rPr>
              <a:t>https://www.tableau.com/learn/articles/data-visualization</a:t>
            </a:r>
            <a:endParaRPr b="0" lang="en-MY"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28" name="PlaceHolder 2"/>
          <p:cNvSpPr>
            <a:spLocks noGrp="1"/>
          </p:cNvSpPr>
          <p:nvPr>
            <p:ph type="body"/>
          </p:nvPr>
        </p:nvSpPr>
        <p:spPr>
          <a:xfrm>
            <a:off x="388080" y="148968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29" name="PlaceHolder 3"/>
          <p:cNvSpPr>
            <a:spLocks noGrp="1"/>
          </p:cNvSpPr>
          <p:nvPr>
            <p:ph type="body"/>
          </p:nvPr>
        </p:nvSpPr>
        <p:spPr>
          <a:xfrm>
            <a:off x="388080" y="309816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31"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2"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3" name="PlaceHolder 4"/>
          <p:cNvSpPr>
            <a:spLocks noGrp="1"/>
          </p:cNvSpPr>
          <p:nvPr>
            <p:ph type="body"/>
          </p:nvPr>
        </p:nvSpPr>
        <p:spPr>
          <a:xfrm>
            <a:off x="38808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4" name="PlaceHolder 5"/>
          <p:cNvSpPr>
            <a:spLocks noGrp="1"/>
          </p:cNvSpPr>
          <p:nvPr>
            <p:ph type="body"/>
          </p:nvPr>
        </p:nvSpPr>
        <p:spPr>
          <a:xfrm>
            <a:off x="467604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36" name="PlaceHolder 2"/>
          <p:cNvSpPr>
            <a:spLocks noGrp="1"/>
          </p:cNvSpPr>
          <p:nvPr>
            <p:ph type="body"/>
          </p:nvPr>
        </p:nvSpPr>
        <p:spPr>
          <a:xfrm>
            <a:off x="38808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7" name="PlaceHolder 3"/>
          <p:cNvSpPr>
            <a:spLocks noGrp="1"/>
          </p:cNvSpPr>
          <p:nvPr>
            <p:ph type="body"/>
          </p:nvPr>
        </p:nvSpPr>
        <p:spPr>
          <a:xfrm>
            <a:off x="321732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8" name="PlaceHolder 4"/>
          <p:cNvSpPr>
            <a:spLocks noGrp="1"/>
          </p:cNvSpPr>
          <p:nvPr>
            <p:ph type="body"/>
          </p:nvPr>
        </p:nvSpPr>
        <p:spPr>
          <a:xfrm>
            <a:off x="604692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39" name="PlaceHolder 5"/>
          <p:cNvSpPr>
            <a:spLocks noGrp="1"/>
          </p:cNvSpPr>
          <p:nvPr>
            <p:ph type="body"/>
          </p:nvPr>
        </p:nvSpPr>
        <p:spPr>
          <a:xfrm>
            <a:off x="38808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40" name="PlaceHolder 6"/>
          <p:cNvSpPr>
            <a:spLocks noGrp="1"/>
          </p:cNvSpPr>
          <p:nvPr>
            <p:ph type="body"/>
          </p:nvPr>
        </p:nvSpPr>
        <p:spPr>
          <a:xfrm>
            <a:off x="321732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41" name="PlaceHolder 7"/>
          <p:cNvSpPr>
            <a:spLocks noGrp="1"/>
          </p:cNvSpPr>
          <p:nvPr>
            <p:ph type="body"/>
          </p:nvPr>
        </p:nvSpPr>
        <p:spPr>
          <a:xfrm>
            <a:off x="604692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47" name="PlaceHolder 2"/>
          <p:cNvSpPr>
            <a:spLocks noGrp="1"/>
          </p:cNvSpPr>
          <p:nvPr>
            <p:ph type="subTitle"/>
          </p:nvPr>
        </p:nvSpPr>
        <p:spPr>
          <a:xfrm>
            <a:off x="388080" y="1489680"/>
            <a:ext cx="8367840" cy="3078720"/>
          </a:xfrm>
          <a:prstGeom prst="rect">
            <a:avLst/>
          </a:prstGeom>
        </p:spPr>
        <p:txBody>
          <a:bodyPr lIns="0" rIns="0" tIns="0" bIns="0" anchor="ctr">
            <a:noAutofit/>
          </a:bodyPr>
          <a:p>
            <a:pPr algn="ctr"/>
            <a:endParaRPr b="0" lang="en-MY"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49" name="PlaceHolder 2"/>
          <p:cNvSpPr>
            <a:spLocks noGrp="1"/>
          </p:cNvSpPr>
          <p:nvPr>
            <p:ph type="body"/>
          </p:nvPr>
        </p:nvSpPr>
        <p:spPr>
          <a:xfrm>
            <a:off x="388080" y="1489680"/>
            <a:ext cx="8367840" cy="307872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51" name="PlaceHolder 2"/>
          <p:cNvSpPr>
            <a:spLocks noGrp="1"/>
          </p:cNvSpPr>
          <p:nvPr>
            <p:ph type="body"/>
          </p:nvPr>
        </p:nvSpPr>
        <p:spPr>
          <a:xfrm>
            <a:off x="38808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52" name="PlaceHolder 3"/>
          <p:cNvSpPr>
            <a:spLocks noGrp="1"/>
          </p:cNvSpPr>
          <p:nvPr>
            <p:ph type="body"/>
          </p:nvPr>
        </p:nvSpPr>
        <p:spPr>
          <a:xfrm>
            <a:off x="467604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88080" y="457920"/>
            <a:ext cx="8367840" cy="3180240"/>
          </a:xfrm>
          <a:prstGeom prst="rect">
            <a:avLst/>
          </a:prstGeom>
        </p:spPr>
        <p:txBody>
          <a:bodyPr lIns="0" rIns="0" tIns="0" bIns="0" anchor="ctr">
            <a:noAutofit/>
          </a:bodyPr>
          <a:p>
            <a:pPr algn="ctr"/>
            <a:endParaRPr b="0" lang="en-MY"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56"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57" name="PlaceHolder 3"/>
          <p:cNvSpPr>
            <a:spLocks noGrp="1"/>
          </p:cNvSpPr>
          <p:nvPr>
            <p:ph type="body"/>
          </p:nvPr>
        </p:nvSpPr>
        <p:spPr>
          <a:xfrm>
            <a:off x="467604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58" name="PlaceHolder 4"/>
          <p:cNvSpPr>
            <a:spLocks noGrp="1"/>
          </p:cNvSpPr>
          <p:nvPr>
            <p:ph type="body"/>
          </p:nvPr>
        </p:nvSpPr>
        <p:spPr>
          <a:xfrm>
            <a:off x="38808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7" name="PlaceHolder 2"/>
          <p:cNvSpPr>
            <a:spLocks noGrp="1"/>
          </p:cNvSpPr>
          <p:nvPr>
            <p:ph type="subTitle"/>
          </p:nvPr>
        </p:nvSpPr>
        <p:spPr>
          <a:xfrm>
            <a:off x="388080" y="1489680"/>
            <a:ext cx="8367840" cy="3078720"/>
          </a:xfrm>
          <a:prstGeom prst="rect">
            <a:avLst/>
          </a:prstGeom>
        </p:spPr>
        <p:txBody>
          <a:bodyPr lIns="0" rIns="0" tIns="0" bIns="0" anchor="ctr">
            <a:noAutofit/>
          </a:bodyPr>
          <a:p>
            <a:pPr algn="ctr"/>
            <a:endParaRPr b="0" lang="en-MY"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60" name="PlaceHolder 2"/>
          <p:cNvSpPr>
            <a:spLocks noGrp="1"/>
          </p:cNvSpPr>
          <p:nvPr>
            <p:ph type="body"/>
          </p:nvPr>
        </p:nvSpPr>
        <p:spPr>
          <a:xfrm>
            <a:off x="38808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61"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62" name="PlaceHolder 4"/>
          <p:cNvSpPr>
            <a:spLocks noGrp="1"/>
          </p:cNvSpPr>
          <p:nvPr>
            <p:ph type="body"/>
          </p:nvPr>
        </p:nvSpPr>
        <p:spPr>
          <a:xfrm>
            <a:off x="467604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64"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65"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66" name="PlaceHolder 4"/>
          <p:cNvSpPr>
            <a:spLocks noGrp="1"/>
          </p:cNvSpPr>
          <p:nvPr>
            <p:ph type="body"/>
          </p:nvPr>
        </p:nvSpPr>
        <p:spPr>
          <a:xfrm>
            <a:off x="388080" y="309816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68" name="PlaceHolder 2"/>
          <p:cNvSpPr>
            <a:spLocks noGrp="1"/>
          </p:cNvSpPr>
          <p:nvPr>
            <p:ph type="body"/>
          </p:nvPr>
        </p:nvSpPr>
        <p:spPr>
          <a:xfrm>
            <a:off x="388080" y="148968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69" name="PlaceHolder 3"/>
          <p:cNvSpPr>
            <a:spLocks noGrp="1"/>
          </p:cNvSpPr>
          <p:nvPr>
            <p:ph type="body"/>
          </p:nvPr>
        </p:nvSpPr>
        <p:spPr>
          <a:xfrm>
            <a:off x="388080" y="309816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71"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2"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3" name="PlaceHolder 4"/>
          <p:cNvSpPr>
            <a:spLocks noGrp="1"/>
          </p:cNvSpPr>
          <p:nvPr>
            <p:ph type="body"/>
          </p:nvPr>
        </p:nvSpPr>
        <p:spPr>
          <a:xfrm>
            <a:off x="38808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4" name="PlaceHolder 5"/>
          <p:cNvSpPr>
            <a:spLocks noGrp="1"/>
          </p:cNvSpPr>
          <p:nvPr>
            <p:ph type="body"/>
          </p:nvPr>
        </p:nvSpPr>
        <p:spPr>
          <a:xfrm>
            <a:off x="467604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76" name="PlaceHolder 2"/>
          <p:cNvSpPr>
            <a:spLocks noGrp="1"/>
          </p:cNvSpPr>
          <p:nvPr>
            <p:ph type="body"/>
          </p:nvPr>
        </p:nvSpPr>
        <p:spPr>
          <a:xfrm>
            <a:off x="38808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7" name="PlaceHolder 3"/>
          <p:cNvSpPr>
            <a:spLocks noGrp="1"/>
          </p:cNvSpPr>
          <p:nvPr>
            <p:ph type="body"/>
          </p:nvPr>
        </p:nvSpPr>
        <p:spPr>
          <a:xfrm>
            <a:off x="321732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8" name="PlaceHolder 4"/>
          <p:cNvSpPr>
            <a:spLocks noGrp="1"/>
          </p:cNvSpPr>
          <p:nvPr>
            <p:ph type="body"/>
          </p:nvPr>
        </p:nvSpPr>
        <p:spPr>
          <a:xfrm>
            <a:off x="6046920" y="148968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79" name="PlaceHolder 5"/>
          <p:cNvSpPr>
            <a:spLocks noGrp="1"/>
          </p:cNvSpPr>
          <p:nvPr>
            <p:ph type="body"/>
          </p:nvPr>
        </p:nvSpPr>
        <p:spPr>
          <a:xfrm>
            <a:off x="38808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80" name="PlaceHolder 6"/>
          <p:cNvSpPr>
            <a:spLocks noGrp="1"/>
          </p:cNvSpPr>
          <p:nvPr>
            <p:ph type="body"/>
          </p:nvPr>
        </p:nvSpPr>
        <p:spPr>
          <a:xfrm>
            <a:off x="321732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81" name="PlaceHolder 7"/>
          <p:cNvSpPr>
            <a:spLocks noGrp="1"/>
          </p:cNvSpPr>
          <p:nvPr>
            <p:ph type="body"/>
          </p:nvPr>
        </p:nvSpPr>
        <p:spPr>
          <a:xfrm>
            <a:off x="6046920" y="3098160"/>
            <a:ext cx="26942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9" name="PlaceHolder 2"/>
          <p:cNvSpPr>
            <a:spLocks noGrp="1"/>
          </p:cNvSpPr>
          <p:nvPr>
            <p:ph type="body"/>
          </p:nvPr>
        </p:nvSpPr>
        <p:spPr>
          <a:xfrm>
            <a:off x="388080" y="1489680"/>
            <a:ext cx="8367840" cy="307872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11" name="PlaceHolder 2"/>
          <p:cNvSpPr>
            <a:spLocks noGrp="1"/>
          </p:cNvSpPr>
          <p:nvPr>
            <p:ph type="body"/>
          </p:nvPr>
        </p:nvSpPr>
        <p:spPr>
          <a:xfrm>
            <a:off x="38808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12" name="PlaceHolder 3"/>
          <p:cNvSpPr>
            <a:spLocks noGrp="1"/>
          </p:cNvSpPr>
          <p:nvPr>
            <p:ph type="body"/>
          </p:nvPr>
        </p:nvSpPr>
        <p:spPr>
          <a:xfrm>
            <a:off x="467604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8080" y="457920"/>
            <a:ext cx="8367840" cy="3180240"/>
          </a:xfrm>
          <a:prstGeom prst="rect">
            <a:avLst/>
          </a:prstGeom>
        </p:spPr>
        <p:txBody>
          <a:bodyPr lIns="0" rIns="0" tIns="0" bIns="0" anchor="ctr">
            <a:noAutofit/>
          </a:bodyPr>
          <a:p>
            <a:pPr algn="ctr"/>
            <a:endParaRPr b="0" lang="en-MY"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16"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17" name="PlaceHolder 3"/>
          <p:cNvSpPr>
            <a:spLocks noGrp="1"/>
          </p:cNvSpPr>
          <p:nvPr>
            <p:ph type="body"/>
          </p:nvPr>
        </p:nvSpPr>
        <p:spPr>
          <a:xfrm>
            <a:off x="467604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18" name="PlaceHolder 4"/>
          <p:cNvSpPr>
            <a:spLocks noGrp="1"/>
          </p:cNvSpPr>
          <p:nvPr>
            <p:ph type="body"/>
          </p:nvPr>
        </p:nvSpPr>
        <p:spPr>
          <a:xfrm>
            <a:off x="38808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20" name="PlaceHolder 2"/>
          <p:cNvSpPr>
            <a:spLocks noGrp="1"/>
          </p:cNvSpPr>
          <p:nvPr>
            <p:ph type="body"/>
          </p:nvPr>
        </p:nvSpPr>
        <p:spPr>
          <a:xfrm>
            <a:off x="388080" y="1489680"/>
            <a:ext cx="4083480" cy="3078720"/>
          </a:xfrm>
          <a:prstGeom prst="rect">
            <a:avLst/>
          </a:prstGeom>
        </p:spPr>
        <p:txBody>
          <a:bodyPr lIns="0" rIns="0" tIns="0" bIns="0">
            <a:normAutofit/>
          </a:bodyPr>
          <a:p>
            <a:endParaRPr b="0" lang="en-MY" sz="1400" spc="-1" strike="noStrike">
              <a:solidFill>
                <a:srgbClr val="000000"/>
              </a:solidFill>
              <a:latin typeface="Arial"/>
            </a:endParaRPr>
          </a:p>
        </p:txBody>
      </p:sp>
      <p:sp>
        <p:nvSpPr>
          <p:cNvPr id="21"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22" name="PlaceHolder 4"/>
          <p:cNvSpPr>
            <a:spLocks noGrp="1"/>
          </p:cNvSpPr>
          <p:nvPr>
            <p:ph type="body"/>
          </p:nvPr>
        </p:nvSpPr>
        <p:spPr>
          <a:xfrm>
            <a:off x="4676040" y="309816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MY" sz="1400" spc="-1" strike="noStrike">
              <a:solidFill>
                <a:srgbClr val="000000"/>
              </a:solidFill>
              <a:latin typeface="Arial"/>
            </a:endParaRPr>
          </a:p>
        </p:txBody>
      </p:sp>
      <p:sp>
        <p:nvSpPr>
          <p:cNvPr id="24" name="PlaceHolder 2"/>
          <p:cNvSpPr>
            <a:spLocks noGrp="1"/>
          </p:cNvSpPr>
          <p:nvPr>
            <p:ph type="body"/>
          </p:nvPr>
        </p:nvSpPr>
        <p:spPr>
          <a:xfrm>
            <a:off x="38808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25" name="PlaceHolder 3"/>
          <p:cNvSpPr>
            <a:spLocks noGrp="1"/>
          </p:cNvSpPr>
          <p:nvPr>
            <p:ph type="body"/>
          </p:nvPr>
        </p:nvSpPr>
        <p:spPr>
          <a:xfrm>
            <a:off x="4676040" y="1489680"/>
            <a:ext cx="4083480" cy="1468440"/>
          </a:xfrm>
          <a:prstGeom prst="rect">
            <a:avLst/>
          </a:prstGeom>
        </p:spPr>
        <p:txBody>
          <a:bodyPr lIns="0" rIns="0" tIns="0" bIns="0">
            <a:normAutofit/>
          </a:bodyPr>
          <a:p>
            <a:endParaRPr b="0" lang="en-MY" sz="1400" spc="-1" strike="noStrike">
              <a:solidFill>
                <a:srgbClr val="000000"/>
              </a:solidFill>
              <a:latin typeface="Arial"/>
            </a:endParaRPr>
          </a:p>
        </p:txBody>
      </p:sp>
      <p:sp>
        <p:nvSpPr>
          <p:cNvPr id="26" name="PlaceHolder 4"/>
          <p:cNvSpPr>
            <a:spLocks noGrp="1"/>
          </p:cNvSpPr>
          <p:nvPr>
            <p:ph type="body"/>
          </p:nvPr>
        </p:nvSpPr>
        <p:spPr>
          <a:xfrm>
            <a:off x="388080" y="3098160"/>
            <a:ext cx="8367840" cy="1468440"/>
          </a:xfrm>
          <a:prstGeom prst="rect">
            <a:avLst/>
          </a:prstGeom>
        </p:spPr>
        <p:txBody>
          <a:bodyPr lIns="0" rIns="0" tIns="0" bIns="0">
            <a:normAutofit/>
          </a:bodyPr>
          <a:p>
            <a:endParaRPr b="0" lang="en-MY"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Google Shape;10;p2"/>
          <p:cNvSpPr/>
          <p:nvPr/>
        </p:nvSpPr>
        <p:spPr>
          <a:xfrm>
            <a:off x="1524960" y="672480"/>
            <a:ext cx="1081440" cy="1124640"/>
          </a:xfrm>
          <a:custGeom>
            <a:avLst/>
            <a:gdLst/>
            <a:ahLst/>
            <a:rect l="l" t="t" r="r" b="b"/>
            <a:pathLst>
              <a:path w="43265" h="44998">
                <a:moveTo>
                  <a:pt x="0" y="44998"/>
                </a:moveTo>
                <a:lnTo>
                  <a:pt x="0" y="0"/>
                </a:lnTo>
                <a:lnTo>
                  <a:pt x="43265" y="0"/>
                </a:lnTo>
              </a:path>
            </a:pathLst>
          </a:custGeom>
          <a:noFill/>
          <a:ln w="28575">
            <a:solidFill>
              <a:srgbClr val="8bc34a"/>
            </a:solidFill>
            <a:miter/>
          </a:ln>
        </p:spPr>
        <p:style>
          <a:lnRef idx="0"/>
          <a:fillRef idx="0"/>
          <a:effectRef idx="0"/>
          <a:fontRef idx="minor"/>
        </p:style>
      </p:sp>
      <p:sp>
        <p:nvSpPr>
          <p:cNvPr id="1" name="Google Shape;11;p2"/>
          <p:cNvSpPr/>
          <p:nvPr/>
        </p:nvSpPr>
        <p:spPr>
          <a:xfrm rot="10800000">
            <a:off x="6537600" y="3343320"/>
            <a:ext cx="1081440" cy="1124640"/>
          </a:xfrm>
          <a:custGeom>
            <a:avLst/>
            <a:gdLst/>
            <a:ahLst/>
            <a:rect l="l" t="t" r="r" b="b"/>
            <a:pathLst>
              <a:path w="43265" h="44998">
                <a:moveTo>
                  <a:pt x="0" y="44998"/>
                </a:moveTo>
                <a:lnTo>
                  <a:pt x="0" y="0"/>
                </a:lnTo>
                <a:lnTo>
                  <a:pt x="43265" y="0"/>
                </a:lnTo>
              </a:path>
            </a:pathLst>
          </a:custGeom>
          <a:noFill/>
          <a:ln w="28575">
            <a:solidFill>
              <a:srgbClr val="8bc34a"/>
            </a:solidFill>
            <a:miter/>
          </a:ln>
        </p:spPr>
        <p:style>
          <a:lnRef idx="0"/>
          <a:fillRef idx="0"/>
          <a:effectRef idx="0"/>
          <a:fontRef idx="minor"/>
        </p:style>
      </p:sp>
      <p:sp>
        <p:nvSpPr>
          <p:cNvPr id="2" name="Google Shape;12;p2"/>
          <p:cNvSpPr/>
          <p:nvPr/>
        </p:nvSpPr>
        <p:spPr>
          <a:xfrm>
            <a:off x="4359600" y="2817360"/>
            <a:ext cx="424440" cy="360"/>
          </a:xfrm>
          <a:custGeom>
            <a:avLst/>
            <a:gdLst/>
            <a:ahLst/>
            <a:rect l="l" t="t" r="r" b="b"/>
            <a:pathLst>
              <a:path w="21600" h="21600">
                <a:moveTo>
                  <a:pt x="0" y="0"/>
                </a:moveTo>
                <a:lnTo>
                  <a:pt x="21600" y="21600"/>
                </a:lnTo>
              </a:path>
            </a:pathLst>
          </a:custGeom>
          <a:noFill/>
          <a:ln w="38100">
            <a:solidFill>
              <a:srgbClr val="039be5"/>
            </a:solidFill>
            <a:round/>
          </a:ln>
        </p:spPr>
        <p:style>
          <a:lnRef idx="0"/>
          <a:fillRef idx="0"/>
          <a:effectRef idx="0"/>
          <a:fontRef idx="minor"/>
        </p:style>
      </p:sp>
      <p:sp>
        <p:nvSpPr>
          <p:cNvPr id="3" name="PlaceHolder 1"/>
          <p:cNvSpPr>
            <a:spLocks noGrp="1"/>
          </p:cNvSpPr>
          <p:nvPr>
            <p:ph type="title"/>
          </p:nvPr>
        </p:nvSpPr>
        <p:spPr>
          <a:xfrm>
            <a:off x="1680480" y="1189080"/>
            <a:ext cx="5783040" cy="1456920"/>
          </a:xfrm>
          <a:prstGeom prst="rect">
            <a:avLst/>
          </a:prstGeom>
        </p:spPr>
        <p:txBody>
          <a:bodyPr tIns="91440" bIns="91440" anchor="b">
            <a:normAutofit/>
          </a:bodyPr>
          <a:p>
            <a:r>
              <a:rPr b="0" lang="en-MY" sz="4000" spc="-1" strike="noStrike">
                <a:solidFill>
                  <a:srgbClr val="000000"/>
                </a:solidFill>
                <a:latin typeface="Arial"/>
              </a:rPr>
              <a:t>Click to edit the title text format</a:t>
            </a:r>
            <a:endParaRPr b="0" lang="en-MY" sz="4000" spc="-1" strike="noStrike">
              <a:solidFill>
                <a:srgbClr val="000000"/>
              </a:solidFill>
              <a:latin typeface="Arial"/>
            </a:endParaRP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B91E6CF0-126E-4C72-BF1B-21CD86A176D5}" type="slidenum">
              <a:rPr b="0" lang="en-GB" sz="1000" spc="-1" strike="noStrike">
                <a:solidFill>
                  <a:srgbClr val="ffffff"/>
                </a:solidFill>
                <a:latin typeface="Roboto"/>
                <a:ea typeface="Roboto"/>
              </a:rPr>
              <a:t>&lt;number&gt;</a:t>
            </a:fld>
            <a:endParaRPr b="0" lang="en-MY" sz="1000" spc="-1" strike="noStrike">
              <a:latin typeface="Times New Roman"/>
            </a:endParaRPr>
          </a:p>
        </p:txBody>
      </p:sp>
      <p:sp>
        <p:nvSpPr>
          <p:cNvPr id="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MY" sz="1400" spc="-1" strike="noStrike">
                <a:solidFill>
                  <a:srgbClr val="000000"/>
                </a:solidFill>
                <a:latin typeface="Arial"/>
              </a:rPr>
              <a:t>Click to edit the outline text format</a:t>
            </a:r>
            <a:endParaRPr b="0" lang="en-MY"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MY" sz="1400" spc="-1" strike="noStrike">
                <a:solidFill>
                  <a:srgbClr val="000000"/>
                </a:solidFill>
                <a:latin typeface="Arial"/>
              </a:rPr>
              <a:t>Second Outline Level</a:t>
            </a:r>
            <a:endParaRPr b="0" lang="en-MY"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MY" sz="1400" spc="-1" strike="noStrike">
                <a:solidFill>
                  <a:srgbClr val="000000"/>
                </a:solidFill>
                <a:latin typeface="Arial"/>
              </a:rPr>
              <a:t>Third Outline Level</a:t>
            </a:r>
            <a:endParaRPr b="0" lang="en-MY"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MY" sz="1400" spc="-1" strike="noStrike">
                <a:solidFill>
                  <a:srgbClr val="000000"/>
                </a:solidFill>
                <a:latin typeface="Arial"/>
              </a:rPr>
              <a:t>Fourth Outline Level</a:t>
            </a:r>
            <a:endParaRPr b="0" lang="en-MY"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MY" sz="2000" spc="-1" strike="noStrike">
                <a:solidFill>
                  <a:srgbClr val="000000"/>
                </a:solidFill>
                <a:latin typeface="Arial"/>
              </a:rPr>
              <a:t>Fifth Outline Level</a:t>
            </a:r>
            <a:endParaRPr b="0" lang="en-MY"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MY" sz="2000" spc="-1" strike="noStrike">
                <a:solidFill>
                  <a:srgbClr val="000000"/>
                </a:solidFill>
                <a:latin typeface="Arial"/>
              </a:rPr>
              <a:t>Sixth Outline Level</a:t>
            </a:r>
            <a:endParaRPr b="0" lang="en-MY"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MY" sz="2000" spc="-1" strike="noStrike">
                <a:solidFill>
                  <a:srgbClr val="000000"/>
                </a:solidFill>
                <a:latin typeface="Arial"/>
              </a:rPr>
              <a:t>Seventh Outline Level</a:t>
            </a:r>
            <a:endParaRPr b="0" lang="en-MY"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2" name="Google Shape;21;p4"/>
          <p:cNvSpPr/>
          <p:nvPr/>
        </p:nvSpPr>
        <p:spPr>
          <a:xfrm>
            <a:off x="492480" y="1260360"/>
            <a:ext cx="424440" cy="360"/>
          </a:xfrm>
          <a:custGeom>
            <a:avLst/>
            <a:gdLst/>
            <a:ahLst/>
            <a:rect l="l" t="t" r="r" b="b"/>
            <a:pathLst>
              <a:path w="21600" h="21600">
                <a:moveTo>
                  <a:pt x="0" y="0"/>
                </a:moveTo>
                <a:lnTo>
                  <a:pt x="21600" y="21600"/>
                </a:lnTo>
              </a:path>
            </a:pathLst>
          </a:custGeom>
          <a:noFill/>
          <a:ln w="38100">
            <a:solidFill>
              <a:srgbClr val="039be5"/>
            </a:solidFill>
            <a:round/>
          </a:ln>
        </p:spPr>
        <p:style>
          <a:lnRef idx="0"/>
          <a:fillRef idx="0"/>
          <a:effectRef idx="0"/>
          <a:fontRef idx="minor"/>
        </p:style>
      </p:sp>
      <p:sp>
        <p:nvSpPr>
          <p:cNvPr id="43" name="PlaceHolder 1"/>
          <p:cNvSpPr>
            <a:spLocks noGrp="1"/>
          </p:cNvSpPr>
          <p:nvPr>
            <p:ph type="title"/>
          </p:nvPr>
        </p:nvSpPr>
        <p:spPr>
          <a:xfrm>
            <a:off x="388080" y="457920"/>
            <a:ext cx="8367840" cy="685800"/>
          </a:xfrm>
          <a:prstGeom prst="rect">
            <a:avLst/>
          </a:prstGeom>
        </p:spPr>
        <p:txBody>
          <a:bodyPr tIns="91440" bIns="91440" anchor="b">
            <a:normAutofit/>
          </a:bodyPr>
          <a:p>
            <a:r>
              <a:rPr b="0" lang="en-MY" sz="3000" spc="-1" strike="noStrike">
                <a:solidFill>
                  <a:srgbClr val="000000"/>
                </a:solidFill>
                <a:latin typeface="Arial"/>
              </a:rPr>
              <a:t>Click to edit the title text format</a:t>
            </a:r>
            <a:endParaRPr b="0" lang="en-MY" sz="3000" spc="-1" strike="noStrike">
              <a:solidFill>
                <a:srgbClr val="000000"/>
              </a:solidFill>
              <a:latin typeface="Arial"/>
            </a:endParaRPr>
          </a:p>
        </p:txBody>
      </p:sp>
      <p:sp>
        <p:nvSpPr>
          <p:cNvPr id="44" name="PlaceHolder 2"/>
          <p:cNvSpPr>
            <a:spLocks noGrp="1"/>
          </p:cNvSpPr>
          <p:nvPr>
            <p:ph type="body"/>
          </p:nvPr>
        </p:nvSpPr>
        <p:spPr>
          <a:xfrm>
            <a:off x="388080" y="1489680"/>
            <a:ext cx="8367840" cy="307872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MY" sz="1800" spc="-1" strike="noStrike">
                <a:solidFill>
                  <a:srgbClr val="000000"/>
                </a:solidFill>
                <a:latin typeface="Arial"/>
              </a:rPr>
              <a:t>Click to edit the outline text format</a:t>
            </a:r>
            <a:endParaRPr b="0" lang="en-MY"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MY" sz="1800" spc="-1" strike="noStrike">
                <a:solidFill>
                  <a:srgbClr val="000000"/>
                </a:solidFill>
                <a:latin typeface="Arial"/>
              </a:rPr>
              <a:t>Second Outline Level</a:t>
            </a:r>
            <a:endParaRPr b="0" lang="en-MY"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MY" sz="1800" spc="-1" strike="noStrike">
                <a:solidFill>
                  <a:srgbClr val="000000"/>
                </a:solidFill>
                <a:latin typeface="Arial"/>
              </a:rPr>
              <a:t>Third Outline Level</a:t>
            </a:r>
            <a:endParaRPr b="0" lang="en-MY"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MY" sz="1800" spc="-1" strike="noStrike">
                <a:solidFill>
                  <a:srgbClr val="000000"/>
                </a:solidFill>
                <a:latin typeface="Arial"/>
              </a:rPr>
              <a:t>Fourth Outline Level</a:t>
            </a:r>
            <a:endParaRPr b="0" lang="en-MY"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MY" sz="1800" spc="-1" strike="noStrike">
                <a:solidFill>
                  <a:srgbClr val="000000"/>
                </a:solidFill>
                <a:latin typeface="Arial"/>
              </a:rPr>
              <a:t>Fifth Outline Level</a:t>
            </a:r>
            <a:endParaRPr b="0" lang="en-MY"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MY" sz="1800" spc="-1" strike="noStrike">
                <a:solidFill>
                  <a:srgbClr val="000000"/>
                </a:solidFill>
                <a:latin typeface="Arial"/>
              </a:rPr>
              <a:t>Sixth Outline Level</a:t>
            </a:r>
            <a:endParaRPr b="0" lang="en-MY"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MY" sz="1800" spc="-1" strike="noStrike">
                <a:solidFill>
                  <a:srgbClr val="000000"/>
                </a:solidFill>
                <a:latin typeface="Arial"/>
              </a:rPr>
              <a:t>Seventh Outline Level</a:t>
            </a:r>
            <a:endParaRPr b="0" lang="en-MY" sz="1800" spc="-1" strike="noStrike">
              <a:solidFill>
                <a:srgbClr val="000000"/>
              </a:solidFill>
              <a:latin typeface="Arial"/>
            </a:endParaRPr>
          </a:p>
        </p:txBody>
      </p:sp>
      <p:sp>
        <p:nvSpPr>
          <p:cNvPr id="45"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8DFC1E33-1B1C-4877-96D8-1EC8AE9A831D}" type="slidenum">
              <a:rPr b="0" lang="en-GB" sz="1000" spc="-1" strike="noStrike">
                <a:solidFill>
                  <a:srgbClr val="ffffff"/>
                </a:solidFill>
                <a:latin typeface="Roboto"/>
                <a:ea typeface="Roboto"/>
              </a:rPr>
              <a:t>&lt;number&gt;</a:t>
            </a:fld>
            <a:endParaRPr b="0" lang="en-MY"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63;p13"/>
          <p:cNvSpPr txBox="1"/>
          <p:nvPr/>
        </p:nvSpPr>
        <p:spPr>
          <a:xfrm>
            <a:off x="1680480" y="1189080"/>
            <a:ext cx="5783040" cy="1456920"/>
          </a:xfrm>
          <a:prstGeom prst="rect">
            <a:avLst/>
          </a:prstGeom>
          <a:noFill/>
          <a:ln w="0">
            <a:noFill/>
          </a:ln>
        </p:spPr>
        <p:txBody>
          <a:bodyPr tIns="91440" bIns="91440" anchor="b">
            <a:normAutofit fontScale="60000"/>
          </a:bodyPr>
          <a:p>
            <a:pPr algn="ctr">
              <a:lnSpc>
                <a:spcPct val="100000"/>
              </a:lnSpc>
              <a:tabLst>
                <a:tab algn="l" pos="0"/>
              </a:tabLst>
            </a:pPr>
            <a:r>
              <a:rPr b="0" lang="en-GB" sz="4000" spc="-1" strike="noStrike">
                <a:solidFill>
                  <a:srgbClr val="ffffff"/>
                </a:solidFill>
                <a:latin typeface="Roboto Slab"/>
                <a:ea typeface="Roboto Slab"/>
              </a:rPr>
              <a:t>Exploratory Data Analysis and Data Visualization </a:t>
            </a:r>
            <a:r>
              <a:rPr b="0" lang="en-GB" sz="4000" spc="-1" strike="noStrike">
                <a:solidFill>
                  <a:srgbClr val="ffffff"/>
                </a:solidFill>
                <a:latin typeface="Roboto Slab"/>
                <a:ea typeface="Roboto Slab"/>
              </a:rPr>
              <a:t>	</a:t>
            </a:r>
            <a:endParaRPr b="0" lang="en-MY" sz="4000" spc="-1" strike="noStrike">
              <a:solidFill>
                <a:srgbClr val="000000"/>
              </a:solidFill>
              <a:latin typeface="Arial"/>
            </a:endParaRPr>
          </a:p>
        </p:txBody>
      </p:sp>
      <p:sp>
        <p:nvSpPr>
          <p:cNvPr id="89" name="Google Shape;64;p13"/>
          <p:cNvSpPr txBox="1"/>
          <p:nvPr/>
        </p:nvSpPr>
        <p:spPr>
          <a:xfrm>
            <a:off x="1680480" y="3049560"/>
            <a:ext cx="5783040" cy="908640"/>
          </a:xfrm>
          <a:prstGeom prst="rect">
            <a:avLst/>
          </a:prstGeom>
          <a:noFill/>
          <a:ln w="0">
            <a:noFill/>
          </a:ln>
        </p:spPr>
        <p:txBody>
          <a:bodyPr tIns="91440" bIns="91440">
            <a:normAutofit/>
          </a:bodyPr>
          <a:p>
            <a:pPr algn="ctr"/>
            <a:endParaRPr b="0" lang="en-MY"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21;p22"/>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Let’s head to R</a:t>
            </a:r>
            <a:endParaRPr b="0" lang="en-MY" sz="3000" spc="-1" strike="noStrike">
              <a:solidFill>
                <a:srgbClr val="000000"/>
              </a:solidFill>
              <a:latin typeface="Arial"/>
            </a:endParaRPr>
          </a:p>
        </p:txBody>
      </p:sp>
      <p:sp>
        <p:nvSpPr>
          <p:cNvPr id="111" name="Google Shape;122;p22"/>
          <p:cNvSpPr txBox="1"/>
          <p:nvPr/>
        </p:nvSpPr>
        <p:spPr>
          <a:xfrm>
            <a:off x="388080" y="1489680"/>
            <a:ext cx="8367840" cy="3078720"/>
          </a:xfrm>
          <a:prstGeom prst="rect">
            <a:avLst/>
          </a:prstGeom>
          <a:noFill/>
          <a:ln w="0">
            <a:noFill/>
          </a:ln>
        </p:spPr>
        <p:txBody>
          <a:bodyPr tIns="91440" bIns="91440">
            <a:normAutofit/>
          </a:bodyPr>
          <a:p>
            <a:endParaRPr b="0" lang="en-MY"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127;p23"/>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Let’s try something</a:t>
            </a:r>
            <a:r>
              <a:rPr b="0" lang="en-GB" sz="3000" spc="-1" strike="noStrike">
                <a:solidFill>
                  <a:srgbClr val="ffffff"/>
                </a:solidFill>
                <a:latin typeface="Roboto Slab"/>
                <a:ea typeface="Roboto Slab"/>
              </a:rPr>
              <a:t>	</a:t>
            </a:r>
            <a:endParaRPr b="0" lang="en-MY" sz="3000" spc="-1" strike="noStrike">
              <a:solidFill>
                <a:srgbClr val="000000"/>
              </a:solidFill>
              <a:latin typeface="Arial"/>
            </a:endParaRPr>
          </a:p>
        </p:txBody>
      </p:sp>
      <p:sp>
        <p:nvSpPr>
          <p:cNvPr id="113" name="Google Shape;128;p23"/>
          <p:cNvSpPr txBox="1"/>
          <p:nvPr/>
        </p:nvSpPr>
        <p:spPr>
          <a:xfrm>
            <a:off x="388080" y="1489680"/>
            <a:ext cx="8367840" cy="3078720"/>
          </a:xfrm>
          <a:prstGeom prst="rect">
            <a:avLst/>
          </a:prstGeom>
          <a:noFill/>
          <a:ln w="0">
            <a:noFill/>
          </a:ln>
        </p:spPr>
        <p:txBody>
          <a:bodyPr tIns="91440" bIns="91440">
            <a:normAutofit/>
          </a:bodyPr>
          <a:p>
            <a:pPr>
              <a:lnSpc>
                <a:spcPct val="115000"/>
              </a:lnSpc>
              <a:spcAft>
                <a:spcPts val="1199"/>
              </a:spcAft>
              <a:tabLst>
                <a:tab algn="l" pos="0"/>
              </a:tabLst>
            </a:pPr>
            <a:r>
              <a:rPr b="0" lang="en-GB" sz="1800" spc="-1" strike="noStrike">
                <a:solidFill>
                  <a:srgbClr val="ffffff"/>
                </a:solidFill>
                <a:latin typeface="Roboto"/>
                <a:ea typeface="Roboto"/>
              </a:rPr>
              <a:t>When you all are done, try this to check your understanding </a:t>
            </a:r>
            <a:endParaRPr b="0" lang="en-MY" sz="1800" spc="-1" strike="noStrike">
              <a:solidFill>
                <a:srgbClr val="000000"/>
              </a:solidFill>
              <a:latin typeface="Arial"/>
            </a:endParaRPr>
          </a:p>
          <a:p>
            <a:pPr>
              <a:lnSpc>
                <a:spcPct val="115000"/>
              </a:lnSpc>
              <a:spcAft>
                <a:spcPts val="1199"/>
              </a:spcAft>
              <a:tabLst>
                <a:tab algn="l" pos="0"/>
              </a:tabLst>
            </a:pPr>
            <a:endParaRPr b="0" lang="en-MY" sz="1800" spc="-1" strike="noStrike">
              <a:solidFill>
                <a:srgbClr val="000000"/>
              </a:solidFill>
              <a:latin typeface="Arial"/>
            </a:endParaRPr>
          </a:p>
          <a:p>
            <a:pPr>
              <a:lnSpc>
                <a:spcPct val="115000"/>
              </a:lnSpc>
              <a:spcAft>
                <a:spcPts val="1199"/>
              </a:spcAft>
              <a:tabLst>
                <a:tab algn="l" pos="0"/>
              </a:tabLst>
            </a:pPr>
            <a:r>
              <a:rPr b="0" lang="en-GB" sz="1800" spc="-1" strike="noStrike">
                <a:solidFill>
                  <a:srgbClr val="ffffff"/>
                </a:solidFill>
                <a:latin typeface="Roboto"/>
                <a:ea typeface="Roboto"/>
              </a:rPr>
              <a:t>https://docs.google.com/forms/d/e/1FAIpQLSe_Q2z3QnGgRgtaj13e_fB_awb3JdcDH6cHSHjA9IkQy7_FvQ/viewform</a:t>
            </a:r>
            <a:endParaRPr b="0" lang="en-MY" sz="1800" spc="-1" strike="noStrike">
              <a:solidFill>
                <a:srgbClr val="000000"/>
              </a:solidFill>
              <a:latin typeface="Arial"/>
            </a:endParaRPr>
          </a:p>
          <a:p>
            <a:pPr>
              <a:lnSpc>
                <a:spcPct val="115000"/>
              </a:lnSpc>
              <a:spcAft>
                <a:spcPts val="1199"/>
              </a:spcAft>
              <a:tabLst>
                <a:tab algn="l" pos="0"/>
              </a:tabLst>
            </a:pPr>
            <a:endParaRPr b="0" lang="en-MY" sz="1800" spc="-1" strike="noStrike">
              <a:solidFill>
                <a:srgbClr val="000000"/>
              </a:solidFill>
              <a:latin typeface="Arial"/>
            </a:endParaRPr>
          </a:p>
          <a:p>
            <a:pPr>
              <a:lnSpc>
                <a:spcPct val="115000"/>
              </a:lnSpc>
              <a:spcAft>
                <a:spcPts val="1199"/>
              </a:spcAft>
              <a:tabLst>
                <a:tab algn="l" pos="0"/>
              </a:tabLst>
            </a:pPr>
            <a:endParaRPr b="0" lang="en-MY"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69;p14"/>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Learning Objective</a:t>
            </a:r>
            <a:endParaRPr b="0" lang="en-MY" sz="3000" spc="-1" strike="noStrike">
              <a:solidFill>
                <a:srgbClr val="000000"/>
              </a:solidFill>
              <a:latin typeface="Arial"/>
            </a:endParaRPr>
          </a:p>
        </p:txBody>
      </p:sp>
      <p:sp>
        <p:nvSpPr>
          <p:cNvPr id="91" name="Google Shape;70;p14"/>
          <p:cNvSpPr txBox="1"/>
          <p:nvPr/>
        </p:nvSpPr>
        <p:spPr>
          <a:xfrm>
            <a:off x="388080" y="1489680"/>
            <a:ext cx="8367840" cy="3078720"/>
          </a:xfrm>
          <a:prstGeom prst="rect">
            <a:avLst/>
          </a:prstGeom>
          <a:noFill/>
          <a:ln w="0">
            <a:noFill/>
          </a:ln>
        </p:spPr>
        <p:txBody>
          <a:bodyPr tIns="91440" bIns="91440">
            <a:normAutofit/>
          </a:bodyPr>
          <a:p>
            <a:pPr marL="457200" indent="-342720">
              <a:lnSpc>
                <a:spcPct val="115000"/>
              </a:lnSpc>
              <a:buClr>
                <a:srgbClr val="ffffff"/>
              </a:buClr>
              <a:buFont typeface="Roboto"/>
              <a:buChar char="●"/>
            </a:pPr>
            <a:r>
              <a:rPr b="0" lang="en-MY" sz="1800" spc="-1" strike="noStrike">
                <a:solidFill>
                  <a:srgbClr val="ffffff"/>
                </a:solidFill>
                <a:latin typeface="Roboto"/>
              </a:rPr>
              <a:t>Understand the purpose of exploratory data analysis </a:t>
            </a:r>
            <a:endParaRPr b="0" lang="en-MY" sz="1800" spc="-1" strike="noStrike">
              <a:solidFill>
                <a:srgbClr val="ffffff"/>
              </a:solidFill>
              <a:latin typeface="Roboto"/>
              <a:ea typeface="Roboto"/>
            </a:endParaRPr>
          </a:p>
          <a:p>
            <a:pPr marL="457200" indent="-342720">
              <a:lnSpc>
                <a:spcPct val="115000"/>
              </a:lnSpc>
              <a:buClr>
                <a:srgbClr val="ffffff"/>
              </a:buClr>
              <a:buFont typeface="Roboto"/>
              <a:buChar char="●"/>
            </a:pPr>
            <a:r>
              <a:rPr b="0" lang="en-MY" sz="1800" spc="-1" strike="noStrike">
                <a:solidFill>
                  <a:srgbClr val="ffffff"/>
                </a:solidFill>
                <a:latin typeface="Roboto"/>
              </a:rPr>
              <a:t>Know some basic command of plotting in Base R</a:t>
            </a:r>
            <a:endParaRPr b="0" lang="en-MY" sz="1800" spc="-1" strike="noStrike">
              <a:solidFill>
                <a:srgbClr val="ffffff"/>
              </a:solidFill>
              <a:latin typeface="Roboto"/>
              <a:ea typeface="Roboto"/>
            </a:endParaRPr>
          </a:p>
          <a:p>
            <a:pPr marL="457200" indent="-342720">
              <a:lnSpc>
                <a:spcPct val="115000"/>
              </a:lnSpc>
              <a:buClr>
                <a:srgbClr val="ffffff"/>
              </a:buClr>
              <a:buFont typeface="Roboto"/>
              <a:buChar char="●"/>
            </a:pPr>
            <a:r>
              <a:rPr b="0" lang="en-MY" sz="1800" spc="-1" strike="noStrike">
                <a:solidFill>
                  <a:srgbClr val="ffffff"/>
                </a:solidFill>
                <a:latin typeface="Roboto"/>
              </a:rPr>
              <a:t>Use the ggplot package to plot the data out</a:t>
            </a:r>
            <a:endParaRPr b="0" lang="en-MY" sz="1800" spc="-1" strike="noStrike">
              <a:solidFill>
                <a:srgbClr val="ffffff"/>
              </a:solidFill>
              <a:latin typeface="Roboto"/>
              <a:ea typeface="Roboto"/>
            </a:endParaRPr>
          </a:p>
          <a:p>
            <a:pPr marL="457200" indent="-342720">
              <a:lnSpc>
                <a:spcPct val="115000"/>
              </a:lnSpc>
              <a:buClr>
                <a:srgbClr val="ffffff"/>
              </a:buClr>
              <a:buFont typeface="Roboto"/>
              <a:buChar char="●"/>
            </a:pPr>
            <a:r>
              <a:rPr b="0" lang="en-MY" sz="1800" spc="-1" strike="noStrike">
                <a:solidFill>
                  <a:srgbClr val="ffffff"/>
                </a:solidFill>
                <a:latin typeface="Roboto"/>
              </a:rPr>
              <a:t>Plot data in 3D using Plotly</a:t>
            </a:r>
            <a:endParaRPr b="0" lang="en-MY" sz="1800" spc="-1" strike="noStrike">
              <a:solidFill>
                <a:srgbClr val="ffffff"/>
              </a:solidFill>
              <a:latin typeface="Roboto"/>
              <a:ea typeface="Roboto"/>
            </a:endParaRPr>
          </a:p>
          <a:p>
            <a:pPr marL="457200" indent="-342720">
              <a:lnSpc>
                <a:spcPct val="115000"/>
              </a:lnSpc>
              <a:buClr>
                <a:srgbClr val="ffffff"/>
              </a:buClr>
              <a:buFont typeface="Roboto"/>
              <a:buChar char="●"/>
            </a:pPr>
            <a:r>
              <a:rPr b="0" lang="en-MY" sz="1800" spc="-1" strike="noStrike">
                <a:solidFill>
                  <a:srgbClr val="ffffff"/>
                </a:solidFill>
                <a:latin typeface="Roboto"/>
              </a:rPr>
              <a:t>Use gganimate to animate a time series data </a:t>
            </a:r>
            <a:endParaRPr b="0" lang="en-MY" sz="1800" spc="-1" strike="noStrike">
              <a:solidFill>
                <a:srgbClr val="ffffff"/>
              </a:solidFill>
              <a:latin typeface="Roboto"/>
              <a:ea typeface="Robot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065"/>
        </a:solidFill>
      </p:bgPr>
    </p:bg>
    <p:spTree>
      <p:nvGrpSpPr>
        <p:cNvPr id="1" name=""/>
        <p:cNvGrpSpPr/>
        <p:nvPr/>
      </p:nvGrpSpPr>
      <p:grpSpPr>
        <a:xfrm>
          <a:off x="0" y="0"/>
          <a:ext cx="0" cy="0"/>
          <a:chOff x="0" y="0"/>
          <a:chExt cx="0" cy="0"/>
        </a:xfrm>
      </p:grpSpPr>
      <p:sp>
        <p:nvSpPr>
          <p:cNvPr id="92" name="Google Shape;75;p15"/>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Exploratory vs descriptive, or explanatory.</a:t>
            </a:r>
            <a:endParaRPr b="0" lang="en-MY" sz="3000" spc="-1" strike="noStrike">
              <a:solidFill>
                <a:srgbClr val="000000"/>
              </a:solidFill>
              <a:latin typeface="Arial"/>
            </a:endParaRPr>
          </a:p>
        </p:txBody>
      </p:sp>
      <p:sp>
        <p:nvSpPr>
          <p:cNvPr id="93" name="Google Shape;76;p15"/>
          <p:cNvSpPr txBox="1"/>
          <p:nvPr/>
        </p:nvSpPr>
        <p:spPr>
          <a:xfrm>
            <a:off x="276840" y="1173240"/>
            <a:ext cx="8520120" cy="3416040"/>
          </a:xfrm>
          <a:prstGeom prst="rect">
            <a:avLst/>
          </a:prstGeom>
          <a:noFill/>
          <a:ln w="0">
            <a:noFill/>
          </a:ln>
        </p:spPr>
        <p:txBody>
          <a:bodyPr tIns="91440" bIns="91440">
            <a:normAutofit/>
          </a:bodyPr>
          <a:p>
            <a:pPr>
              <a:lnSpc>
                <a:spcPct val="115000"/>
              </a:lnSpc>
              <a:tabLst>
                <a:tab algn="l" pos="0"/>
              </a:tabLst>
            </a:pPr>
            <a:r>
              <a:rPr b="0" lang="en-GB" sz="1800" spc="-1" strike="noStrike">
                <a:solidFill>
                  <a:srgbClr val="ffffff"/>
                </a:solidFill>
                <a:latin typeface="Roboto"/>
                <a:ea typeface="Roboto"/>
              </a:rPr>
              <a:t>Exploratory research is usually conducted when a researcher </a:t>
            </a:r>
            <a:r>
              <a:rPr b="1" lang="en-GB" sz="1800" spc="-1" strike="noStrike">
                <a:solidFill>
                  <a:srgbClr val="ffffff"/>
                </a:solidFill>
                <a:latin typeface="Roboto"/>
                <a:ea typeface="Roboto"/>
              </a:rPr>
              <a:t>has just begun</a:t>
            </a:r>
            <a:r>
              <a:rPr b="0" lang="en-GB" sz="1800" spc="-1" strike="noStrike">
                <a:solidFill>
                  <a:srgbClr val="ffffff"/>
                </a:solidFill>
                <a:latin typeface="Roboto"/>
                <a:ea typeface="Roboto"/>
              </a:rPr>
              <a:t> an investigation and wishes to understand the topic generally.</a:t>
            </a:r>
            <a:endParaRPr b="0" lang="en-MY" sz="1800" spc="-1" strike="noStrike">
              <a:solidFill>
                <a:srgbClr val="000000"/>
              </a:solidFill>
              <a:latin typeface="Arial"/>
            </a:endParaRPr>
          </a:p>
          <a:p>
            <a:pPr>
              <a:lnSpc>
                <a:spcPct val="115000"/>
              </a:lnSpc>
              <a:spcBef>
                <a:spcPts val="1199"/>
              </a:spcBef>
              <a:tabLst>
                <a:tab algn="l" pos="0"/>
              </a:tabLst>
            </a:pPr>
            <a:r>
              <a:rPr b="0" lang="en-GB" sz="1800" spc="-1" strike="noStrike">
                <a:solidFill>
                  <a:srgbClr val="ffffff"/>
                </a:solidFill>
                <a:latin typeface="Roboto"/>
                <a:ea typeface="Roboto"/>
              </a:rPr>
              <a:t>Descriptive research aims to </a:t>
            </a:r>
            <a:r>
              <a:rPr b="1" lang="en-GB" sz="1800" spc="-1" strike="noStrike">
                <a:solidFill>
                  <a:srgbClr val="ffffff"/>
                </a:solidFill>
                <a:latin typeface="Roboto"/>
                <a:ea typeface="Roboto"/>
              </a:rPr>
              <a:t>describe or define the topic </a:t>
            </a:r>
            <a:r>
              <a:rPr b="0" lang="en-GB" sz="1800" spc="-1" strike="noStrike">
                <a:solidFill>
                  <a:srgbClr val="ffffff"/>
                </a:solidFill>
                <a:latin typeface="Roboto"/>
                <a:ea typeface="Roboto"/>
              </a:rPr>
              <a:t>at hand.</a:t>
            </a:r>
            <a:endParaRPr b="0" lang="en-MY" sz="1800" spc="-1" strike="noStrike">
              <a:solidFill>
                <a:srgbClr val="000000"/>
              </a:solidFill>
              <a:latin typeface="Arial"/>
            </a:endParaRPr>
          </a:p>
          <a:p>
            <a:pPr>
              <a:lnSpc>
                <a:spcPct val="115000"/>
              </a:lnSpc>
              <a:spcBef>
                <a:spcPts val="1199"/>
              </a:spcBef>
              <a:tabLst>
                <a:tab algn="l" pos="0"/>
              </a:tabLst>
            </a:pPr>
            <a:r>
              <a:rPr b="0" lang="en-GB" sz="1800" spc="-1" strike="noStrike">
                <a:solidFill>
                  <a:srgbClr val="ffffff"/>
                </a:solidFill>
                <a:latin typeface="Roboto"/>
                <a:ea typeface="Roboto"/>
              </a:rPr>
              <a:t>Explanatory research is aims to </a:t>
            </a:r>
            <a:r>
              <a:rPr b="1" lang="en-GB" sz="1800" spc="-1" strike="noStrike">
                <a:solidFill>
                  <a:srgbClr val="ffffff"/>
                </a:solidFill>
                <a:latin typeface="Roboto"/>
                <a:ea typeface="Roboto"/>
              </a:rPr>
              <a:t>explain why particular phenomena work</a:t>
            </a:r>
            <a:r>
              <a:rPr b="0" lang="en-GB" sz="1800" spc="-1" strike="noStrike">
                <a:solidFill>
                  <a:srgbClr val="ffffff"/>
                </a:solidFill>
                <a:latin typeface="Roboto"/>
                <a:ea typeface="Roboto"/>
              </a:rPr>
              <a:t> in the way that they do.</a:t>
            </a:r>
            <a:endParaRPr b="0" lang="en-MY" sz="1800" spc="-1" strike="noStrike">
              <a:solidFill>
                <a:srgbClr val="000000"/>
              </a:solidFill>
              <a:latin typeface="Arial"/>
            </a:endParaRPr>
          </a:p>
          <a:p>
            <a:pPr>
              <a:lnSpc>
                <a:spcPct val="115000"/>
              </a:lnSpc>
              <a:spcBef>
                <a:spcPts val="1199"/>
              </a:spcBef>
              <a:spcAft>
                <a:spcPts val="1199"/>
              </a:spcAft>
              <a:tabLst>
                <a:tab algn="l" pos="0"/>
              </a:tabLst>
            </a:pPr>
            <a:endParaRPr b="0" lang="en-MY"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81;p16"/>
          <p:cNvSpPr txBox="1"/>
          <p:nvPr/>
        </p:nvSpPr>
        <p:spPr>
          <a:xfrm>
            <a:off x="388080" y="457920"/>
            <a:ext cx="8367840" cy="685800"/>
          </a:xfrm>
          <a:prstGeom prst="rect">
            <a:avLst/>
          </a:prstGeom>
          <a:noFill/>
          <a:ln w="0">
            <a:noFill/>
          </a:ln>
        </p:spPr>
        <p:txBody>
          <a:bodyPr tIns="91440" bIns="91440" anchor="b">
            <a:normAutofit/>
          </a:bodyPr>
          <a:p>
            <a:endParaRPr b="0" lang="en-MY" sz="1400" spc="-1" strike="noStrike">
              <a:solidFill>
                <a:srgbClr val="000000"/>
              </a:solidFill>
              <a:latin typeface="Arial"/>
            </a:endParaRPr>
          </a:p>
        </p:txBody>
      </p:sp>
      <p:sp>
        <p:nvSpPr>
          <p:cNvPr id="95" name="Google Shape;82;p16"/>
          <p:cNvSpPr txBox="1"/>
          <p:nvPr/>
        </p:nvSpPr>
        <p:spPr>
          <a:xfrm>
            <a:off x="388080" y="1489680"/>
            <a:ext cx="8367840" cy="3078720"/>
          </a:xfrm>
          <a:prstGeom prst="rect">
            <a:avLst/>
          </a:prstGeom>
          <a:noFill/>
          <a:ln w="0">
            <a:noFill/>
          </a:ln>
        </p:spPr>
        <p:txBody>
          <a:bodyPr tIns="91440" bIns="91440">
            <a:normAutofit/>
          </a:bodyPr>
          <a:p>
            <a:endParaRPr b="0" lang="en-MY" sz="1400" spc="-1" strike="noStrike">
              <a:solidFill>
                <a:srgbClr val="000000"/>
              </a:solidFill>
              <a:latin typeface="Arial"/>
            </a:endParaRPr>
          </a:p>
        </p:txBody>
      </p:sp>
      <p:pic>
        <p:nvPicPr>
          <p:cNvPr id="96" name="Google Shape;83;p16" descr=""/>
          <p:cNvPicPr/>
          <p:nvPr/>
        </p:nvPicPr>
        <p:blipFill>
          <a:blip r:embed="rId1"/>
          <a:stretch/>
        </p:blipFill>
        <p:spPr>
          <a:xfrm>
            <a:off x="887760" y="36720"/>
            <a:ext cx="7673400" cy="5143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88;p17"/>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Data Visualization </a:t>
            </a:r>
            <a:endParaRPr b="0" lang="en-MY" sz="3000" spc="-1" strike="noStrike">
              <a:solidFill>
                <a:srgbClr val="000000"/>
              </a:solidFill>
              <a:latin typeface="Arial"/>
            </a:endParaRPr>
          </a:p>
        </p:txBody>
      </p:sp>
      <p:sp>
        <p:nvSpPr>
          <p:cNvPr id="98" name="Google Shape;89;p17"/>
          <p:cNvSpPr txBox="1"/>
          <p:nvPr/>
        </p:nvSpPr>
        <p:spPr>
          <a:xfrm>
            <a:off x="388080" y="1489680"/>
            <a:ext cx="3274920" cy="3078720"/>
          </a:xfrm>
          <a:prstGeom prst="rect">
            <a:avLst/>
          </a:prstGeom>
          <a:noFill/>
          <a:ln w="0">
            <a:noFill/>
          </a:ln>
        </p:spPr>
        <p:txBody>
          <a:bodyPr tIns="91440" bIns="91440">
            <a:normAutofit/>
          </a:bodyPr>
          <a:p>
            <a:pPr>
              <a:lnSpc>
                <a:spcPct val="115000"/>
              </a:lnSpc>
              <a:tabLst>
                <a:tab algn="l" pos="0"/>
              </a:tabLst>
            </a:pPr>
            <a:r>
              <a:rPr b="0" lang="en-GB" sz="2300" spc="-1" strike="noStrike">
                <a:solidFill>
                  <a:srgbClr val="ffffff"/>
                </a:solidFill>
                <a:latin typeface="Roboto"/>
                <a:ea typeface="Roboto"/>
              </a:rPr>
              <a:t>The most efficient way to tell a story</a:t>
            </a:r>
            <a:endParaRPr b="0" lang="en-MY" sz="2300" spc="-1" strike="noStrike">
              <a:solidFill>
                <a:srgbClr val="000000"/>
              </a:solidFill>
              <a:latin typeface="Arial"/>
            </a:endParaRPr>
          </a:p>
          <a:p>
            <a:pPr>
              <a:lnSpc>
                <a:spcPct val="115000"/>
              </a:lnSpc>
              <a:spcBef>
                <a:spcPts val="1199"/>
              </a:spcBef>
              <a:spcAft>
                <a:spcPts val="1199"/>
              </a:spcAft>
              <a:tabLst>
                <a:tab algn="l" pos="0"/>
              </a:tabLst>
            </a:pPr>
            <a:endParaRPr b="0" lang="en-MY" sz="2300" spc="-1" strike="noStrike">
              <a:solidFill>
                <a:srgbClr val="000000"/>
              </a:solidFill>
              <a:latin typeface="Arial"/>
            </a:endParaRPr>
          </a:p>
        </p:txBody>
      </p:sp>
      <p:pic>
        <p:nvPicPr>
          <p:cNvPr id="99" name="Google Shape;90;p17" descr="http://www.ted.com  With the drama and urgency of a sportscaster, statistics guru Hans Rosling uses an amazing new presentation tool, Gapminder, to present data that debunks several myths about world development. Rosling is professor of international health at Sweden's Karolinska Institute, and founder of Gapminder, a nonprofit that brings vital global data to life. (Recorded February 2006 in Monterey, CA.)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10; &#10;Follow us on Twitter &#10;http://www.twitter.com/tednews &#10;  &#10;Checkout our Facebook page for TED exclusives &#10;https://www.facebook.com/TED"/>
          <p:cNvPicPr/>
          <p:nvPr/>
        </p:nvPicPr>
        <p:blipFill>
          <a:blip r:embed="rId1"/>
          <a:stretch/>
        </p:blipFill>
        <p:spPr>
          <a:xfrm>
            <a:off x="4080960" y="1352880"/>
            <a:ext cx="4469760" cy="33523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99"/>
                                        </p:tgtEl>
                                        <p:attrNameLst>
                                          <p:attrName>style.visibility</p:attrName>
                                        </p:attrNameLst>
                                      </p:cBhvr>
                                      <p:to>
                                        <p:strVal val="visible"/>
                                      </p:to>
                                    </p:set>
                                    <p:animEffect filter="fade" transition="in">
                                      <p:cBhvr additive="repl">
                                        <p:cTn id="7"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95;p18"/>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Data Visualization - Bubble chart </a:t>
            </a:r>
            <a:endParaRPr b="0" lang="en-MY" sz="3000" spc="-1" strike="noStrike">
              <a:solidFill>
                <a:srgbClr val="000000"/>
              </a:solidFill>
              <a:latin typeface="Arial"/>
            </a:endParaRPr>
          </a:p>
        </p:txBody>
      </p:sp>
      <p:pic>
        <p:nvPicPr>
          <p:cNvPr id="101" name="Google Shape;96;p18" descr=""/>
          <p:cNvPicPr/>
          <p:nvPr/>
        </p:nvPicPr>
        <p:blipFill>
          <a:blip r:embed="rId1"/>
          <a:stretch/>
        </p:blipFill>
        <p:spPr>
          <a:xfrm>
            <a:off x="483840" y="1358280"/>
            <a:ext cx="8318160" cy="3738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01;p19"/>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Data Visualization - Animation</a:t>
            </a:r>
            <a:endParaRPr b="0" lang="en-MY" sz="3000" spc="-1" strike="noStrike">
              <a:solidFill>
                <a:srgbClr val="000000"/>
              </a:solidFill>
              <a:latin typeface="Arial"/>
            </a:endParaRPr>
          </a:p>
        </p:txBody>
      </p:sp>
      <p:pic>
        <p:nvPicPr>
          <p:cNvPr id="103" name="Google Shape;102;p19" descr="Source Materials for gganimate&#10;https://gganimate.com/articles/gganimate.html&#10;https://github.com/thomasp85/gganimate&#10;https://cran.r-project.org/web/packages/gganimate/gganimate.pdf&#10;&#10;Script File: &#10;https://bit.ly/LB_Scripts&#10;&#10;#Apparently transition reveal only keeps the data for geom_line and geom_area, that's why it doens't work in the video :|, you can get the rectify version in the scipt attached. &#10;&#10;Starting Music by:&#10;Anachronist - Oddities by Kevin MacLeod is licensed under a Creative Commons Attribution license (https://creativecommons.org/licenses/by/4.0/)&#10;Source: http://incompetech.com/music/royalty-free/index.html?isrc=USUAN1100332&#10;Artist: http://incompetech.com/&#10;&#10;Email:         liquidbrain.r@gmail.com&#10;Github:        https://github.com/brandonyph&#10;Twitter:       https://twitter.com/Brandon_yeoph"/>
          <p:cNvPicPr/>
          <p:nvPr/>
        </p:nvPicPr>
        <p:blipFill>
          <a:blip r:embed="rId1"/>
          <a:stretch/>
        </p:blipFill>
        <p:spPr>
          <a:xfrm>
            <a:off x="581760" y="1345680"/>
            <a:ext cx="4954680" cy="3715920"/>
          </a:xfrm>
          <a:prstGeom prst="rect">
            <a:avLst/>
          </a:prstGeom>
          <a:ln w="0">
            <a:noFill/>
          </a:ln>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03"/>
                                        </p:tgtEl>
                                        <p:attrNameLst>
                                          <p:attrName>style.visibility</p:attrName>
                                        </p:attrNameLst>
                                      </p:cBhvr>
                                      <p:to>
                                        <p:strVal val="visible"/>
                                      </p:to>
                                    </p:set>
                                    <p:animEffect filter="fade" transition="in">
                                      <p:cBhvr additive="repl">
                                        <p:cTn id="14"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107;p20"/>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Data Visualization </a:t>
            </a:r>
            <a:endParaRPr b="0" lang="en-MY" sz="3000" spc="-1" strike="noStrike">
              <a:solidFill>
                <a:srgbClr val="000000"/>
              </a:solidFill>
              <a:latin typeface="Arial"/>
            </a:endParaRPr>
          </a:p>
        </p:txBody>
      </p:sp>
      <p:sp>
        <p:nvSpPr>
          <p:cNvPr id="105" name="Google Shape;108;p20"/>
          <p:cNvSpPr txBox="1"/>
          <p:nvPr/>
        </p:nvSpPr>
        <p:spPr>
          <a:xfrm>
            <a:off x="388080" y="1489680"/>
            <a:ext cx="8367840" cy="3078720"/>
          </a:xfrm>
          <a:prstGeom prst="rect">
            <a:avLst/>
          </a:prstGeom>
          <a:noFill/>
          <a:ln w="0">
            <a:noFill/>
          </a:ln>
        </p:spPr>
        <p:txBody>
          <a:bodyPr tIns="91440" bIns="91440">
            <a:normAutofit/>
          </a:bodyPr>
          <a:p>
            <a:pPr>
              <a:lnSpc>
                <a:spcPct val="115000"/>
              </a:lnSpc>
              <a:tabLst>
                <a:tab algn="l" pos="0"/>
              </a:tabLst>
            </a:pPr>
            <a:r>
              <a:rPr b="0" lang="en-GB" sz="1800" spc="-1" strike="noStrike">
                <a:solidFill>
                  <a:srgbClr val="ffffff"/>
                </a:solidFill>
                <a:latin typeface="Roboto"/>
                <a:ea typeface="Roboto"/>
              </a:rPr>
              <a:t>“</a:t>
            </a:r>
            <a:r>
              <a:rPr b="0" lang="en-GB" sz="1800" spc="-1" strike="noStrike">
                <a:solidFill>
                  <a:srgbClr val="ffffff"/>
                </a:solidFill>
                <a:latin typeface="Roboto"/>
                <a:ea typeface="Roboto"/>
              </a:rPr>
              <a:t>Our eyes are drawn to colours and patterns. We can quickly identify red from blue, square from circle. </a:t>
            </a:r>
            <a:endParaRPr b="0" lang="en-MY" sz="1800" spc="-1" strike="noStrike">
              <a:solidFill>
                <a:srgbClr val="000000"/>
              </a:solidFill>
              <a:latin typeface="Arial"/>
            </a:endParaRPr>
          </a:p>
          <a:p>
            <a:pPr>
              <a:lnSpc>
                <a:spcPct val="115000"/>
              </a:lnSpc>
              <a:spcBef>
                <a:spcPts val="1199"/>
              </a:spcBef>
              <a:tabLst>
                <a:tab algn="l" pos="0"/>
              </a:tabLst>
            </a:pPr>
            <a:r>
              <a:rPr b="0" lang="en-GB" sz="1800" spc="-1" strike="noStrike">
                <a:solidFill>
                  <a:srgbClr val="ffffff"/>
                </a:solidFill>
                <a:latin typeface="Roboto"/>
                <a:ea typeface="Roboto"/>
              </a:rPr>
              <a:t>Our culture is visual, including everything from art and advertisements to TV and movies.”</a:t>
            </a:r>
            <a:endParaRPr b="0" lang="en-MY" sz="1800" spc="-1" strike="noStrike">
              <a:solidFill>
                <a:srgbClr val="000000"/>
              </a:solidFill>
              <a:latin typeface="Arial"/>
            </a:endParaRPr>
          </a:p>
          <a:p>
            <a:pPr>
              <a:lnSpc>
                <a:spcPct val="115000"/>
              </a:lnSpc>
              <a:spcBef>
                <a:spcPts val="1199"/>
              </a:spcBef>
              <a:tabLst>
                <a:tab algn="l" pos="0"/>
              </a:tabLst>
            </a:pPr>
            <a:endParaRPr b="0" lang="en-MY" sz="1800" spc="-1" strike="noStrike">
              <a:solidFill>
                <a:srgbClr val="000000"/>
              </a:solidFill>
              <a:latin typeface="Arial"/>
            </a:endParaRPr>
          </a:p>
          <a:p>
            <a:pPr marL="457200">
              <a:lnSpc>
                <a:spcPct val="115000"/>
              </a:lnSpc>
              <a:spcBef>
                <a:spcPts val="1199"/>
              </a:spcBef>
              <a:spcAft>
                <a:spcPts val="1199"/>
              </a:spcAft>
              <a:tabLst>
                <a:tab algn="l" pos="0"/>
              </a:tabLst>
            </a:pPr>
            <a:r>
              <a:rPr b="0" lang="en-GB" sz="1800" spc="-1" strike="noStrike">
                <a:solidFill>
                  <a:srgbClr val="ffffff"/>
                </a:solidFill>
                <a:latin typeface="Roboto"/>
                <a:ea typeface="Roboto"/>
              </a:rPr>
              <a:t>Data visualization makes data more understandable , and easier to see patterns between the variables</a:t>
            </a:r>
            <a:endParaRPr b="0" lang="en-MY"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113;p21"/>
          <p:cNvSpPr txBox="1"/>
          <p:nvPr/>
        </p:nvSpPr>
        <p:spPr>
          <a:xfrm>
            <a:off x="388080" y="457920"/>
            <a:ext cx="8367840" cy="685800"/>
          </a:xfrm>
          <a:prstGeom prst="rect">
            <a:avLst/>
          </a:prstGeom>
          <a:noFill/>
          <a:ln w="0">
            <a:noFill/>
          </a:ln>
        </p:spPr>
        <p:txBody>
          <a:bodyPr tIns="91440" bIns="91440" anchor="b">
            <a:normAutofit/>
          </a:bodyPr>
          <a:p>
            <a:pPr>
              <a:lnSpc>
                <a:spcPct val="100000"/>
              </a:lnSpc>
              <a:tabLst>
                <a:tab algn="l" pos="0"/>
              </a:tabLst>
            </a:pPr>
            <a:r>
              <a:rPr b="0" lang="en-GB" sz="3000" spc="-1" strike="noStrike">
                <a:solidFill>
                  <a:srgbClr val="ffffff"/>
                </a:solidFill>
                <a:latin typeface="Roboto Slab"/>
                <a:ea typeface="Roboto Slab"/>
              </a:rPr>
              <a:t>Table vs heatmap</a:t>
            </a:r>
            <a:endParaRPr b="0" lang="en-MY" sz="3000" spc="-1" strike="noStrike">
              <a:solidFill>
                <a:srgbClr val="000000"/>
              </a:solidFill>
              <a:latin typeface="Arial"/>
            </a:endParaRPr>
          </a:p>
        </p:txBody>
      </p:sp>
      <p:sp>
        <p:nvSpPr>
          <p:cNvPr id="107" name="Google Shape;114;p21"/>
          <p:cNvSpPr txBox="1"/>
          <p:nvPr/>
        </p:nvSpPr>
        <p:spPr>
          <a:xfrm>
            <a:off x="388080" y="1489680"/>
            <a:ext cx="8367840" cy="3078720"/>
          </a:xfrm>
          <a:prstGeom prst="rect">
            <a:avLst/>
          </a:prstGeom>
          <a:noFill/>
          <a:ln w="0">
            <a:noFill/>
          </a:ln>
        </p:spPr>
        <p:txBody>
          <a:bodyPr tIns="91440" bIns="91440">
            <a:normAutofit/>
          </a:bodyPr>
          <a:p>
            <a:endParaRPr b="0" lang="en-MY" sz="1400" spc="-1" strike="noStrike">
              <a:solidFill>
                <a:srgbClr val="000000"/>
              </a:solidFill>
              <a:latin typeface="Arial"/>
            </a:endParaRPr>
          </a:p>
        </p:txBody>
      </p:sp>
      <p:pic>
        <p:nvPicPr>
          <p:cNvPr id="108" name="Google Shape;115;p21" descr=""/>
          <p:cNvPicPr/>
          <p:nvPr/>
        </p:nvPicPr>
        <p:blipFill>
          <a:blip r:embed="rId1"/>
          <a:stretch/>
        </p:blipFill>
        <p:spPr>
          <a:xfrm>
            <a:off x="187560" y="1489680"/>
            <a:ext cx="4433760" cy="2733120"/>
          </a:xfrm>
          <a:prstGeom prst="rect">
            <a:avLst/>
          </a:prstGeom>
          <a:ln w="0">
            <a:noFill/>
          </a:ln>
        </p:spPr>
      </p:pic>
      <p:pic>
        <p:nvPicPr>
          <p:cNvPr id="109" name="Google Shape;116;p21" descr=""/>
          <p:cNvPicPr/>
          <p:nvPr/>
        </p:nvPicPr>
        <p:blipFill>
          <a:blip r:embed="rId2"/>
          <a:stretch/>
        </p:blipFill>
        <p:spPr>
          <a:xfrm>
            <a:off x="4881240" y="1489680"/>
            <a:ext cx="4201560" cy="3182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en-MY</dc:language>
  <cp:lastModifiedBy/>
  <dcterms:modified xsi:type="dcterms:W3CDTF">2021-09-02T15:29:47Z</dcterms:modified>
  <cp:revision>3</cp:revision>
  <dc:subject/>
  <dc:title/>
</cp:coreProperties>
</file>