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9" r:id="rId5"/>
    <p:sldId id="261" r:id="rId6"/>
    <p:sldId id="259" r:id="rId7"/>
    <p:sldId id="267" r:id="rId8"/>
    <p:sldId id="268" r:id="rId9"/>
    <p:sldId id="260" r:id="rId10"/>
    <p:sldId id="270" r:id="rId11"/>
  </p:sldIdLst>
  <p:sldSz cx="9144000" cy="5143500" type="screen16x9"/>
  <p:notesSz cx="6858000" cy="9144000"/>
  <p:embeddedFontLst>
    <p:embeddedFont>
      <p:font typeface="Roboto Slab" panose="020B0604020202020204" charset="0"/>
      <p:regular r:id="rId13"/>
      <p:bold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75" autoAdjust="0"/>
  </p:normalViewPr>
  <p:slideViewPr>
    <p:cSldViewPr snapToGrid="0">
      <p:cViewPr>
        <p:scale>
          <a:sx n="150" d="100"/>
          <a:sy n="150" d="100"/>
        </p:scale>
        <p:origin x="396" y="-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mwr.org/resampling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ournal.embnet.org/index.php/embnetjournal/article/view/550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https://www.tmwr.org/resampling.html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http://journal.embnet.org/index.php/embnetjournal/article/view/550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93e512b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93e512b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b244c728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b244c728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https://en.wikipedia.org/wiki/Data_model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b244c728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b244c728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https://en.wikipedia.org/wiki/Data_model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2747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b244c728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b244c728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</a:t>
            </a:r>
            <a:r>
              <a:rPr lang="en-GB" dirty="0" smtClean="0"/>
              <a:t>www.guru99.com/data-modelling-conceptual-logical.html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smtClean="0"/>
              <a:t>https://serc.carleton.edu/introgeo/mathstatmodels/why.html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244c728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b244c728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https://www.datasciencecentral.com/profiles/blogs/top-20-uses-of-statistical-modeling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244c728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b244c728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</a:t>
            </a:r>
            <a:r>
              <a:rPr lang="en-GB" dirty="0" smtClean="0"/>
              <a:t>www.datasciencecentral.com/profiles/blogs/top-20-uses-of-statistical-modelling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smtClean="0"/>
              <a:t>https://analyticsindiamag.com/7-types-classification-algorithms/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6222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244c728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b244c728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https://www.datasciencecentral.com/profiles/blogs/top-20-uses-of-statistical-modeling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632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679ff7f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679ff7f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MY" dirty="0" smtClean="0"/>
              <a:t>https://towardsdatascience.com/types-of-neural-network-and-what-each-one-does-explained-d9b4c0ed63a1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Basics and Building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120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Workshop Objective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Model Definition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 model (or datamodel) is an abstract model that </a:t>
            </a:r>
            <a:r>
              <a:rPr lang="en-GB" b="1"/>
              <a:t>organizes elements of data</a:t>
            </a:r>
            <a:r>
              <a:rPr lang="en-GB"/>
              <a:t> and standardizes how they relate to one another and to the properties of real-world entities.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For instance, a data model may specify that the data element representing a car be composed of a number of other elements which, in turn, represent the color and size of the car and define its owner.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Model</a:t>
            </a:r>
            <a:r>
              <a:rPr lang="en-GB" sz="2700" dirty="0"/>
              <a:t> </a:t>
            </a:r>
            <a:r>
              <a:rPr lang="en-GB" sz="2200" dirty="0" smtClean="0"/>
              <a:t>(Sometimes also used to refer to Data Structure)</a:t>
            </a:r>
            <a:endParaRPr sz="27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smtClean="0"/>
              <a:t>For example, the storage structure of experiment data as an SE objects can also be called a type of “Data Model”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We are not talking about those </a:t>
            </a:r>
            <a:r>
              <a:rPr lang="en-MY" dirty="0" smtClean="0"/>
              <a:t>here, but rather, we will be talking about statistical models</a:t>
            </a:r>
            <a:endParaRPr lang="en-MY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39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do we use Data Model	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MY" sz="3200" b="1" u="sng" dirty="0" smtClean="0"/>
              <a:t>Data is more important than algorithm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characterize numerical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To </a:t>
            </a:r>
            <a:r>
              <a:rPr lang="en-US" dirty="0"/>
              <a:t>help estimate uncertainties in observational data and </a:t>
            </a:r>
            <a:r>
              <a:rPr lang="en-US" dirty="0" smtClean="0"/>
              <a:t>uncertainties </a:t>
            </a:r>
          </a:p>
          <a:p>
            <a:r>
              <a:rPr lang="en-US" dirty="0" smtClean="0"/>
              <a:t>To characterize numerical output from mathematical models to help understand the behavior </a:t>
            </a:r>
          </a:p>
          <a:p>
            <a:r>
              <a:rPr lang="en-US" dirty="0" smtClean="0"/>
              <a:t>To </a:t>
            </a:r>
            <a:r>
              <a:rPr lang="en-US" dirty="0"/>
              <a:t>estimate probabilistic future behavior of a system based on past statistical information, a </a:t>
            </a:r>
            <a:r>
              <a:rPr lang="en-US" b="1" dirty="0"/>
              <a:t>statistical prediction model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extrapolation or interpolation of data based on a linear fit (or some other mathematical fit) are also good examples of statistical prediction models.</a:t>
            </a:r>
          </a:p>
          <a:p>
            <a:r>
              <a:rPr lang="en-US" dirty="0"/>
              <a:t>To estimate input parameters for more complex mathematical models.</a:t>
            </a:r>
          </a:p>
          <a:p>
            <a:r>
              <a:rPr lang="en-US" dirty="0"/>
              <a:t>To obtain frequency spectra of observations and model output.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MY" sz="3200" dirty="0" smtClean="0"/>
          </a:p>
          <a:p>
            <a:pPr>
              <a:buFont typeface="Roboto"/>
              <a:buAutoNum type="arabicPeriod"/>
            </a:pPr>
            <a:endParaRPr lang="en-US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sz="3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of Data Model 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GB" sz="3200" dirty="0"/>
              <a:t>Classification model </a:t>
            </a:r>
            <a:endParaRPr sz="3200" dirty="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GB" sz="3200" dirty="0"/>
              <a:t>Clustering model </a:t>
            </a:r>
            <a:endParaRPr sz="3200" dirty="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GB" sz="3200" dirty="0"/>
              <a:t>Forecast </a:t>
            </a:r>
            <a:r>
              <a:rPr lang="en-GB" sz="3200" dirty="0" smtClean="0"/>
              <a:t>model</a:t>
            </a:r>
            <a:endParaRPr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412750">
              <a:buSzPts val="2900"/>
              <a:buAutoNum type="arabicPeriod"/>
            </a:pPr>
            <a:r>
              <a:rPr lang="en-GB" sz="3200" dirty="0" smtClean="0"/>
              <a:t>Regression/Classification </a:t>
            </a:r>
            <a:r>
              <a:rPr lang="en-GB" sz="3200" dirty="0"/>
              <a:t>model </a:t>
            </a:r>
            <a:endParaRPr lang="en-GB" sz="3200"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01700" indent="-538163">
              <a:buFont typeface="+mj-lt"/>
              <a:buAutoNum type="arabicPeriod"/>
            </a:pPr>
            <a:r>
              <a:rPr lang="en-US" sz="3200" dirty="0"/>
              <a:t>Linear </a:t>
            </a:r>
            <a:r>
              <a:rPr lang="en-US" sz="3200" dirty="0" smtClean="0"/>
              <a:t>Regression</a:t>
            </a:r>
          </a:p>
          <a:p>
            <a:pPr marL="901700" indent="-538163">
              <a:buFont typeface="+mj-lt"/>
              <a:buAutoNum type="arabicPeriod"/>
            </a:pPr>
            <a:r>
              <a:rPr lang="en-US" sz="3200" dirty="0" smtClean="0"/>
              <a:t>Logistic </a:t>
            </a:r>
            <a:r>
              <a:rPr lang="en-US" sz="3200" dirty="0"/>
              <a:t>Regression</a:t>
            </a:r>
          </a:p>
          <a:p>
            <a:pPr marL="901700" indent="-538163">
              <a:buFont typeface="+mj-lt"/>
              <a:buAutoNum type="arabicPeriod"/>
            </a:pPr>
            <a:r>
              <a:rPr lang="en-US" sz="3200" dirty="0" smtClean="0"/>
              <a:t>K-Nearest Neighbors </a:t>
            </a:r>
            <a:r>
              <a:rPr lang="en-US" sz="3200" dirty="0"/>
              <a:t>(KNN)</a:t>
            </a:r>
          </a:p>
          <a:p>
            <a:pPr marL="901700" indent="-538163">
              <a:buFont typeface="+mj-lt"/>
              <a:buAutoNum type="arabicPeriod"/>
            </a:pPr>
            <a:r>
              <a:rPr lang="en-US" sz="3200" dirty="0"/>
              <a:t>Decision Tree</a:t>
            </a:r>
          </a:p>
          <a:p>
            <a:pPr marL="901700" indent="-538163">
              <a:buFont typeface="+mj-lt"/>
              <a:buAutoNum type="arabicPeriod"/>
            </a:pPr>
            <a:r>
              <a:rPr lang="en-US" sz="3200" dirty="0"/>
              <a:t>Random Forest</a:t>
            </a:r>
          </a:p>
          <a:p>
            <a:pPr marL="901700" indent="-538163">
              <a:buFont typeface="+mj-lt"/>
              <a:buAutoNum type="arabicPeriod"/>
            </a:pPr>
            <a:r>
              <a:rPr lang="en-US" sz="3200" dirty="0"/>
              <a:t>Support Vector Machine</a:t>
            </a:r>
          </a:p>
          <a:p>
            <a:pPr marL="901700" indent="-538163">
              <a:buFont typeface="+mj-lt"/>
              <a:buAutoNum type="arabicPeriod"/>
            </a:pP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293958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4450">
              <a:buSzPts val="2900"/>
            </a:pPr>
            <a:r>
              <a:rPr lang="en-GB" sz="3200" dirty="0" smtClean="0"/>
              <a:t>2. Clustering </a:t>
            </a:r>
            <a:r>
              <a:rPr lang="en-GB" sz="3200" dirty="0"/>
              <a:t>model </a:t>
            </a:r>
            <a:endParaRPr lang="en-GB" sz="3200"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arenR"/>
            </a:pPr>
            <a:r>
              <a:rPr lang="en-MY" sz="2800" dirty="0"/>
              <a:t>Hierarchical </a:t>
            </a:r>
            <a:endParaRPr lang="en-MY" sz="2800" dirty="0" smtClean="0"/>
          </a:p>
          <a:p>
            <a:pPr>
              <a:buFont typeface="+mj-lt"/>
              <a:buAutoNum type="arabicParenR"/>
            </a:pPr>
            <a:r>
              <a:rPr lang="en-MY" sz="2800" dirty="0" smtClean="0"/>
              <a:t>Principle Component Analysis</a:t>
            </a:r>
          </a:p>
          <a:p>
            <a:pPr>
              <a:buFont typeface="+mj-lt"/>
              <a:buAutoNum type="arabicParenR"/>
            </a:pPr>
            <a:r>
              <a:rPr lang="en-MY" sz="2800" dirty="0" smtClean="0"/>
              <a:t>T-SNE</a:t>
            </a:r>
          </a:p>
          <a:p>
            <a:pPr>
              <a:buFont typeface="+mj-lt"/>
              <a:buAutoNum type="arabicParenR"/>
            </a:pPr>
            <a:r>
              <a:rPr lang="en-MY" sz="2800" dirty="0" smtClean="0"/>
              <a:t>UMAP</a:t>
            </a:r>
          </a:p>
          <a:p>
            <a:pPr>
              <a:buFont typeface="+mj-lt"/>
              <a:buAutoNum type="arabicParenR"/>
            </a:pPr>
            <a:r>
              <a:rPr lang="en-MY" sz="2800" dirty="0" smtClean="0"/>
              <a:t>K Means</a:t>
            </a:r>
          </a:p>
        </p:txBody>
      </p:sp>
    </p:spTree>
    <p:extLst>
      <p:ext uri="{BB962C8B-B14F-4D97-AF65-F5344CB8AC3E}">
        <p14:creationId xmlns:p14="http://schemas.microsoft.com/office/powerpoint/2010/main" val="402245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4450" lvl="0">
              <a:buSzPts val="2900"/>
            </a:pPr>
            <a:r>
              <a:rPr lang="en-GB" sz="3200" dirty="0" smtClean="0"/>
              <a:t>3. Forecast model (Predictive Models)</a:t>
            </a:r>
            <a:endParaRPr lang="en-GB" sz="3200"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MY" sz="2900" dirty="0" smtClean="0"/>
              <a:t>Neural Network</a:t>
            </a:r>
          </a:p>
          <a:p>
            <a:pPr lvl="1" indent="-412750">
              <a:buSzPts val="2900"/>
              <a:buAutoNum type="arabicPeriod"/>
            </a:pPr>
            <a:r>
              <a:rPr lang="en-MY" sz="2500" dirty="0"/>
              <a:t>MLP (Multilayer </a:t>
            </a:r>
            <a:r>
              <a:rPr lang="en-MY" sz="2500" dirty="0" smtClean="0"/>
              <a:t>Perceptron)</a:t>
            </a:r>
          </a:p>
          <a:p>
            <a:pPr lvl="1" indent="-412750">
              <a:buSzPts val="2900"/>
              <a:buAutoNum type="arabicPeriod"/>
            </a:pPr>
            <a:r>
              <a:rPr lang="en-MY" sz="2500" dirty="0" smtClean="0"/>
              <a:t>Convolutional </a:t>
            </a:r>
          </a:p>
          <a:p>
            <a:pPr lvl="1" indent="-412750">
              <a:buSzPts val="2900"/>
              <a:buAutoNum type="arabicPeriod"/>
            </a:pPr>
            <a:r>
              <a:rPr lang="en-MY" sz="2500" dirty="0" smtClean="0"/>
              <a:t>Recurrent</a:t>
            </a:r>
          </a:p>
          <a:p>
            <a:pPr lvl="1" indent="-412750">
              <a:buSzPts val="2900"/>
              <a:buAutoNum type="arabicPeriod"/>
            </a:pPr>
            <a:r>
              <a:rPr lang="en-MY" sz="2500" dirty="0" smtClean="0"/>
              <a:t>Auto-encoder (Classification and Dimensional Reduction)</a:t>
            </a:r>
          </a:p>
          <a:p>
            <a:pPr lvl="1" indent="-412750">
              <a:buSzPts val="2900"/>
              <a:buAutoNum type="arabicPeriod"/>
            </a:pPr>
            <a:r>
              <a:rPr lang="en-MY" sz="2500" dirty="0" err="1" smtClean="0"/>
              <a:t>Etc</a:t>
            </a:r>
            <a:r>
              <a:rPr lang="en-MY" sz="2500" dirty="0" smtClean="0"/>
              <a:t> (RBM, Transformer, and many more)</a:t>
            </a: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endParaRPr lang="en-MY" sz="2900" dirty="0" smtClean="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endParaRPr sz="2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296</Words>
  <Application>Microsoft Office PowerPoint</Application>
  <PresentationFormat>On-screen Show (16:9)</PresentationFormat>
  <Paragraphs>59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Roboto Slab</vt:lpstr>
      <vt:lpstr>Roboto</vt:lpstr>
      <vt:lpstr>Marina</vt:lpstr>
      <vt:lpstr>Model Basics and Building</vt:lpstr>
      <vt:lpstr>Workshop Objective</vt:lpstr>
      <vt:lpstr>Data Model Definition</vt:lpstr>
      <vt:lpstr>Data Model (Sometimes also used to refer to Data Structure)</vt:lpstr>
      <vt:lpstr>Why do we use Data Model </vt:lpstr>
      <vt:lpstr>Common of Data Model </vt:lpstr>
      <vt:lpstr>Regression/Classification model </vt:lpstr>
      <vt:lpstr>2. Clustering model </vt:lpstr>
      <vt:lpstr>3. Forecast model (Predictive Models)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Basics and Building</dc:title>
  <cp:lastModifiedBy>Brandon Yeo</cp:lastModifiedBy>
  <cp:revision>5</cp:revision>
  <dcterms:modified xsi:type="dcterms:W3CDTF">2021-07-04T03:42:13Z</dcterms:modified>
</cp:coreProperties>
</file>