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430" r:id="rId3"/>
    <p:sldId id="507" r:id="rId4"/>
    <p:sldId id="455" r:id="rId5"/>
    <p:sldId id="459" r:id="rId6"/>
    <p:sldId id="478" r:id="rId7"/>
    <p:sldId id="514" r:id="rId8"/>
    <p:sldId id="480" r:id="rId9"/>
    <p:sldId id="509" r:id="rId10"/>
    <p:sldId id="460" r:id="rId11"/>
    <p:sldId id="529" r:id="rId12"/>
    <p:sldId id="510" r:id="rId13"/>
    <p:sldId id="515" r:id="rId14"/>
    <p:sldId id="516" r:id="rId15"/>
    <p:sldId id="517" r:id="rId16"/>
    <p:sldId id="518" r:id="rId17"/>
    <p:sldId id="519" r:id="rId18"/>
    <p:sldId id="520" r:id="rId19"/>
    <p:sldId id="521" r:id="rId20"/>
    <p:sldId id="522" r:id="rId21"/>
    <p:sldId id="523" r:id="rId22"/>
    <p:sldId id="524" r:id="rId23"/>
    <p:sldId id="525" r:id="rId24"/>
    <p:sldId id="492" r:id="rId25"/>
    <p:sldId id="513" r:id="rId26"/>
    <p:sldId id="482" r:id="rId27"/>
    <p:sldId id="528" r:id="rId28"/>
    <p:sldId id="496" r:id="rId29"/>
    <p:sldId id="497" r:id="rId30"/>
    <p:sldId id="499" r:id="rId31"/>
    <p:sldId id="527" r:id="rId32"/>
    <p:sldId id="500" r:id="rId33"/>
    <p:sldId id="352" r:id="rId34"/>
    <p:sldId id="501" r:id="rId35"/>
    <p:sldId id="502" r:id="rId36"/>
    <p:sldId id="503" r:id="rId37"/>
    <p:sldId id="28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3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23D23-0518-8C4A-AAA6-464EA58A3C13}" type="datetimeFigureOut">
              <a:rPr lang="en-US" smtClean="0"/>
              <a:pPr/>
              <a:t>5/9/13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38D2E-3599-484D-A53A-C29A261624AE}" type="slidenum">
              <a:rPr lang="en-US" smtClean="0"/>
              <a:pPr/>
              <a:t>‹#›</a:t>
            </a:fld>
            <a:endParaRPr lang="en-US"/>
          </a:p>
        </p:txBody>
      </p:sp>
    </p:spTree>
    <p:extLst>
      <p:ext uri="{BB962C8B-B14F-4D97-AF65-F5344CB8AC3E}">
        <p14:creationId xmlns:p14="http://schemas.microsoft.com/office/powerpoint/2010/main" val="2999912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5EE66-1313-584A-915E-B672EB9BDD23}"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paths will be different for each user. In the tutorial instructions, it is important to follow the install locations so that the commands will work as they are typed in the tutorial. Users can adjust the paths as they feel comfortable.</a:t>
            </a:r>
            <a:endParaRPr lang="en-US" dirty="0" smtClean="0"/>
          </a:p>
          <a:p>
            <a:endParaRPr lang="en-US" dirty="0"/>
          </a:p>
        </p:txBody>
      </p:sp>
      <p:sp>
        <p:nvSpPr>
          <p:cNvPr id="4" name="Slide Number Placeholder 3"/>
          <p:cNvSpPr>
            <a:spLocks noGrp="1"/>
          </p:cNvSpPr>
          <p:nvPr>
            <p:ph type="sldNum" sz="quarter" idx="10"/>
          </p:nvPr>
        </p:nvSpPr>
        <p:spPr/>
        <p:txBody>
          <a:bodyPr/>
          <a:lstStyle/>
          <a:p>
            <a:fld id="{43C38D2E-3599-484D-A53A-C29A261624AE}" type="slidenum">
              <a:rPr lang="en-US" smtClean="0"/>
              <a:pPr/>
              <a:t>7</a:t>
            </a:fld>
            <a:endParaRPr lang="en-US"/>
          </a:p>
        </p:txBody>
      </p:sp>
    </p:spTree>
    <p:extLst>
      <p:ext uri="{BB962C8B-B14F-4D97-AF65-F5344CB8AC3E}">
        <p14:creationId xmlns:p14="http://schemas.microsoft.com/office/powerpoint/2010/main" val="159930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fields</a:t>
            </a:r>
            <a:r>
              <a:rPr lang="en-US" baseline="0" dirty="0" smtClean="0"/>
              <a:t> in the </a:t>
            </a:r>
            <a:r>
              <a:rPr lang="en-US" baseline="0" dirty="0" err="1" smtClean="0"/>
              <a:t>SPM.mat</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43C38D2E-3599-484D-A53A-C29A261624AE}" type="slidenum">
              <a:rPr lang="en-US" smtClean="0"/>
              <a:pPr/>
              <a:t>8</a:t>
            </a:fld>
            <a:endParaRPr lang="en-US"/>
          </a:p>
        </p:txBody>
      </p:sp>
    </p:spTree>
    <p:extLst>
      <p:ext uri="{BB962C8B-B14F-4D97-AF65-F5344CB8AC3E}">
        <p14:creationId xmlns:p14="http://schemas.microsoft.com/office/powerpoint/2010/main" val="219656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Instructions are described briefly</a:t>
            </a:r>
            <a:r>
              <a:rPr lang="en-US" baseline="0" dirty="0" smtClean="0"/>
              <a:t> in this presentation, but detailed in the tutorial.</a:t>
            </a:r>
            <a:endParaRPr lang="en-US" dirty="0"/>
          </a:p>
        </p:txBody>
      </p:sp>
      <p:sp>
        <p:nvSpPr>
          <p:cNvPr id="4" name="Slide Number Placeholder 3"/>
          <p:cNvSpPr>
            <a:spLocks noGrp="1"/>
          </p:cNvSpPr>
          <p:nvPr>
            <p:ph type="sldNum" sz="quarter" idx="10"/>
          </p:nvPr>
        </p:nvSpPr>
        <p:spPr/>
        <p:txBody>
          <a:bodyPr/>
          <a:lstStyle/>
          <a:p>
            <a:fld id="{43C38D2E-3599-484D-A53A-C29A261624AE}" type="slidenum">
              <a:rPr lang="en-US" smtClean="0"/>
              <a:pPr/>
              <a:t>9</a:t>
            </a:fld>
            <a:endParaRPr lang="en-US"/>
          </a:p>
        </p:txBody>
      </p:sp>
    </p:spTree>
    <p:extLst>
      <p:ext uri="{BB962C8B-B14F-4D97-AF65-F5344CB8AC3E}">
        <p14:creationId xmlns:p14="http://schemas.microsoft.com/office/powerpoint/2010/main" val="100323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tutorial for full details about the commands that</a:t>
            </a:r>
            <a:r>
              <a:rPr lang="en-US" baseline="0" dirty="0" smtClean="0"/>
              <a:t> will be used as they are not noted in </a:t>
            </a:r>
            <a:r>
              <a:rPr lang="en-US" baseline="0" smtClean="0"/>
              <a:t>the presentation.</a:t>
            </a:r>
            <a:endParaRPr lang="en-US"/>
          </a:p>
        </p:txBody>
      </p:sp>
      <p:sp>
        <p:nvSpPr>
          <p:cNvPr id="4" name="Slide Number Placeholder 3"/>
          <p:cNvSpPr>
            <a:spLocks noGrp="1"/>
          </p:cNvSpPr>
          <p:nvPr>
            <p:ph type="sldNum" sz="quarter" idx="10"/>
          </p:nvPr>
        </p:nvSpPr>
        <p:spPr/>
        <p:txBody>
          <a:bodyPr/>
          <a:lstStyle/>
          <a:p>
            <a:fld id="{43C38D2E-3599-484D-A53A-C29A261624AE}" type="slidenum">
              <a:rPr lang="en-US" smtClean="0"/>
              <a:pPr/>
              <a:t>12</a:t>
            </a:fld>
            <a:endParaRPr lang="en-US"/>
          </a:p>
        </p:txBody>
      </p:sp>
    </p:spTree>
    <p:extLst>
      <p:ext uri="{BB962C8B-B14F-4D97-AF65-F5344CB8AC3E}">
        <p14:creationId xmlns:p14="http://schemas.microsoft.com/office/powerpoint/2010/main" val="164846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tutorial for details on creating</a:t>
            </a:r>
            <a:r>
              <a:rPr lang="en-US" baseline="0" dirty="0" smtClean="0"/>
              <a:t> the parameter file.</a:t>
            </a:r>
            <a:endParaRPr lang="en-US" dirty="0"/>
          </a:p>
        </p:txBody>
      </p:sp>
      <p:sp>
        <p:nvSpPr>
          <p:cNvPr id="4" name="Slide Number Placeholder 3"/>
          <p:cNvSpPr>
            <a:spLocks noGrp="1"/>
          </p:cNvSpPr>
          <p:nvPr>
            <p:ph type="sldNum" sz="quarter" idx="10"/>
          </p:nvPr>
        </p:nvSpPr>
        <p:spPr/>
        <p:txBody>
          <a:bodyPr/>
          <a:lstStyle/>
          <a:p>
            <a:fld id="{43C38D2E-3599-484D-A53A-C29A261624AE}" type="slidenum">
              <a:rPr lang="en-US" smtClean="0"/>
              <a:pPr/>
              <a:t>23</a:t>
            </a:fld>
            <a:endParaRPr lang="en-US"/>
          </a:p>
        </p:txBody>
      </p:sp>
    </p:spTree>
    <p:extLst>
      <p:ext uri="{BB962C8B-B14F-4D97-AF65-F5344CB8AC3E}">
        <p14:creationId xmlns:p14="http://schemas.microsoft.com/office/powerpoint/2010/main" val="298040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SPM/FSL, only voxels with data from all subjects are analyzed. Thus, its important to look at your mask. </a:t>
            </a:r>
            <a:r>
              <a:rPr lang="en-US" baseline="0" dirty="0" err="1" smtClean="0"/>
              <a:t>GLM_Flex</a:t>
            </a:r>
            <a:r>
              <a:rPr lang="en-US" baseline="0" dirty="0" smtClean="0"/>
              <a:t> can expand the mask and analysis voxels with data from fewer subjects.</a:t>
            </a:r>
            <a:endParaRPr lang="en-US" dirty="0"/>
          </a:p>
        </p:txBody>
      </p:sp>
      <p:sp>
        <p:nvSpPr>
          <p:cNvPr id="4" name="Slide Number Placeholder 3"/>
          <p:cNvSpPr>
            <a:spLocks noGrp="1"/>
          </p:cNvSpPr>
          <p:nvPr>
            <p:ph type="sldNum" sz="quarter" idx="10"/>
          </p:nvPr>
        </p:nvSpPr>
        <p:spPr/>
        <p:txBody>
          <a:bodyPr/>
          <a:lstStyle/>
          <a:p>
            <a:fld id="{43C38D2E-3599-484D-A53A-C29A261624AE}" type="slidenum">
              <a:rPr lang="en-US" smtClean="0"/>
              <a:pPr/>
              <a:t>33</a:t>
            </a:fld>
            <a:endParaRPr lang="en-US"/>
          </a:p>
        </p:txBody>
      </p:sp>
    </p:spTree>
    <p:extLst>
      <p:ext uri="{BB962C8B-B14F-4D97-AF65-F5344CB8AC3E}">
        <p14:creationId xmlns:p14="http://schemas.microsoft.com/office/powerpoint/2010/main" val="60064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8DC9365E-71D9-0146-B16F-04D3B12A060A}" type="slidenum">
              <a:rPr lang="en-US"/>
              <a:pPr/>
              <a:t>37</a:t>
            </a:fld>
            <a:endParaRPr lang="en-US"/>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140EF0-4B71-244A-BC79-AF363805A893}" type="datetimeFigureOut">
              <a:rPr lang="en-US" smtClean="0"/>
              <a:pPr/>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40EF0-4B71-244A-BC79-AF363805A893}" type="datetimeFigureOut">
              <a:rPr lang="en-US" smtClean="0"/>
              <a:pPr/>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40EF0-4B71-244A-BC79-AF363805A893}" type="datetimeFigureOut">
              <a:rPr lang="en-US" smtClean="0"/>
              <a:pPr/>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40EF0-4B71-244A-BC79-AF363805A893}" type="datetimeFigureOut">
              <a:rPr lang="en-US" smtClean="0"/>
              <a:pPr/>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40EF0-4B71-244A-BC79-AF363805A893}" type="datetimeFigureOut">
              <a:rPr lang="en-US" smtClean="0"/>
              <a:pPr/>
              <a:t>5/9/13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140EF0-4B71-244A-BC79-AF363805A893}" type="datetimeFigureOut">
              <a:rPr lang="en-US" smtClean="0"/>
              <a:pPr/>
              <a:t>5/9/13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140EF0-4B71-244A-BC79-AF363805A893}" type="datetimeFigureOut">
              <a:rPr lang="en-US" smtClean="0"/>
              <a:pPr/>
              <a:t>5/9/13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140EF0-4B71-244A-BC79-AF363805A893}" type="datetimeFigureOut">
              <a:rPr lang="en-US" smtClean="0"/>
              <a:pPr/>
              <a:t>5/9/13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40EF0-4B71-244A-BC79-AF363805A893}" type="datetimeFigureOut">
              <a:rPr lang="en-US" smtClean="0"/>
              <a:pPr/>
              <a:t>5/9/13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40EF0-4B71-244A-BC79-AF363805A893}" type="datetimeFigureOut">
              <a:rPr lang="en-US" smtClean="0"/>
              <a:pPr/>
              <a:t>5/9/13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40EF0-4B71-244A-BC79-AF363805A893}" type="datetimeFigureOut">
              <a:rPr lang="en-US" smtClean="0"/>
              <a:pPr/>
              <a:t>5/9/13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09DF8-8970-BE40-8657-ECAB1A762C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40EF0-4B71-244A-BC79-AF363805A893}" type="datetimeFigureOut">
              <a:rPr lang="en-US" smtClean="0"/>
              <a:pPr/>
              <a:t>5/9/13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09DF8-8970-BE40-8657-ECAB1A762CE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752600"/>
            <a:ext cx="9144000" cy="1143000"/>
          </a:xfrm>
        </p:spPr>
        <p:txBody>
          <a:bodyPr>
            <a:normAutofit/>
          </a:bodyPr>
          <a:lstStyle/>
          <a:p>
            <a:r>
              <a:rPr lang="en-US" b="1" dirty="0" err="1" smtClean="0"/>
              <a:t>gPPI</a:t>
            </a:r>
            <a:r>
              <a:rPr lang="en-US" b="1" dirty="0" smtClean="0"/>
              <a:t>: The Tutorial</a:t>
            </a:r>
            <a:endParaRPr lang="en-US" dirty="0"/>
          </a:p>
        </p:txBody>
      </p:sp>
      <p:sp>
        <p:nvSpPr>
          <p:cNvPr id="2051" name="Rectangle 3"/>
          <p:cNvSpPr>
            <a:spLocks noGrp="1" noChangeArrowheads="1"/>
          </p:cNvSpPr>
          <p:nvPr>
            <p:ph type="subTitle" idx="1"/>
          </p:nvPr>
        </p:nvSpPr>
        <p:spPr>
          <a:xfrm>
            <a:off x="304800" y="3493907"/>
            <a:ext cx="8458200" cy="2743200"/>
          </a:xfrm>
        </p:spPr>
        <p:txBody>
          <a:bodyPr>
            <a:normAutofit lnSpcReduction="10000"/>
          </a:bodyPr>
          <a:lstStyle/>
          <a:p>
            <a:pPr>
              <a:lnSpc>
                <a:spcPct val="80000"/>
              </a:lnSpc>
            </a:pPr>
            <a:endParaRPr lang="en-US" sz="2000" dirty="0"/>
          </a:p>
          <a:p>
            <a:pPr>
              <a:lnSpc>
                <a:spcPct val="80000"/>
              </a:lnSpc>
            </a:pPr>
            <a:endParaRPr lang="en-US" sz="2000" dirty="0"/>
          </a:p>
          <a:p>
            <a:pPr>
              <a:lnSpc>
                <a:spcPct val="80000"/>
              </a:lnSpc>
            </a:pPr>
            <a:r>
              <a:rPr lang="en-US" sz="2800" dirty="0"/>
              <a:t>Donald G. </a:t>
            </a:r>
            <a:r>
              <a:rPr lang="en-US" sz="2800" dirty="0" smtClean="0"/>
              <a:t>McLaren, PhD</a:t>
            </a:r>
            <a:endParaRPr lang="en-US" sz="2800" dirty="0"/>
          </a:p>
          <a:p>
            <a:pPr>
              <a:lnSpc>
                <a:spcPct val="80000"/>
              </a:lnSpc>
            </a:pPr>
            <a:r>
              <a:rPr lang="en-US" sz="2000" dirty="0"/>
              <a:t>Department of Neurology, MGH/HMS</a:t>
            </a:r>
          </a:p>
          <a:p>
            <a:pPr>
              <a:lnSpc>
                <a:spcPct val="80000"/>
              </a:lnSpc>
            </a:pPr>
            <a:r>
              <a:rPr lang="en-US" sz="2000" dirty="0" smtClean="0"/>
              <a:t>GRECC</a:t>
            </a:r>
            <a:r>
              <a:rPr lang="en-US" sz="2000" dirty="0"/>
              <a:t>,</a:t>
            </a:r>
            <a:r>
              <a:rPr lang="en-US" sz="2000" dirty="0" smtClean="0"/>
              <a:t> ENRM Veteran’s Hospital</a:t>
            </a:r>
          </a:p>
          <a:p>
            <a:pPr>
              <a:lnSpc>
                <a:spcPct val="80000"/>
              </a:lnSpc>
            </a:pPr>
            <a:endParaRPr lang="en-US" sz="2000" dirty="0"/>
          </a:p>
          <a:p>
            <a:pPr>
              <a:lnSpc>
                <a:spcPct val="80000"/>
              </a:lnSpc>
            </a:pPr>
            <a:endParaRPr lang="en-US" sz="2800" dirty="0" smtClean="0"/>
          </a:p>
          <a:p>
            <a:pPr>
              <a:lnSpc>
                <a:spcPct val="80000"/>
              </a:lnSpc>
            </a:pPr>
            <a:r>
              <a:rPr lang="en-US" sz="2800" dirty="0" smtClean="0"/>
              <a:t>04/12/2013</a:t>
            </a:r>
            <a:endParaRPr lang="en-US" sz="2800" dirty="0"/>
          </a:p>
        </p:txBody>
      </p:sp>
      <p:pic>
        <p:nvPicPr>
          <p:cNvPr id="2055" name="Picture 7" descr="DVASEAL"/>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001000" y="5715000"/>
            <a:ext cx="1143000" cy="1143000"/>
          </a:xfrm>
          <a:prstGeom prst="rect">
            <a:avLst/>
          </a:prstGeom>
          <a:noFill/>
        </p:spPr>
      </p:pic>
      <p:pic>
        <p:nvPicPr>
          <p:cNvPr id="2" name="Picture 1"/>
          <p:cNvPicPr>
            <a:picLocks noChangeAspect="1"/>
          </p:cNvPicPr>
          <p:nvPr/>
        </p:nvPicPr>
        <p:blipFill>
          <a:blip r:embed="rId4"/>
          <a:stretch>
            <a:fillRect/>
          </a:stretch>
        </p:blipFill>
        <p:spPr>
          <a:xfrm>
            <a:off x="0" y="5715000"/>
            <a:ext cx="996621" cy="1143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p:txBody>
          <a:bodyPr/>
          <a:lstStyle/>
          <a:p>
            <a:pPr eaLnBrk="1" hangingPunct="1"/>
            <a:r>
              <a:rPr lang="en-US">
                <a:latin typeface="Tahoma" charset="0"/>
              </a:rPr>
              <a:t>Implementation</a:t>
            </a:r>
            <a:br>
              <a:rPr lang="en-US">
                <a:latin typeface="Tahoma" charset="0"/>
              </a:rPr>
            </a:br>
            <a:r>
              <a:rPr lang="en-US">
                <a:latin typeface="Tahoma" charset="0"/>
              </a:rPr>
              <a:t>MATLAB/SPM</a:t>
            </a:r>
          </a:p>
        </p:txBody>
      </p:sp>
      <p:sp>
        <p:nvSpPr>
          <p:cNvPr id="41987" name="Subtitle 2"/>
          <p:cNvSpPr>
            <a:spLocks noGrp="1"/>
          </p:cNvSpPr>
          <p:nvPr>
            <p:ph type="subTitle" idx="1"/>
          </p:nvPr>
        </p:nvSpPr>
        <p:spPr>
          <a:xfrm>
            <a:off x="1371600" y="3886200"/>
            <a:ext cx="6400800" cy="2508624"/>
          </a:xfrm>
        </p:spPr>
        <p:txBody>
          <a:bodyPr>
            <a:normAutofit/>
          </a:bodyPr>
          <a:lstStyle/>
          <a:p>
            <a:pPr eaLnBrk="1" hangingPunct="1">
              <a:defRPr/>
            </a:pPr>
            <a:r>
              <a:rPr lang="en-US" dirty="0" smtClean="0">
                <a:ea typeface="+mn-ea"/>
                <a:cs typeface="+mn-cs"/>
              </a:rPr>
              <a:t>(for </a:t>
            </a:r>
            <a:r>
              <a:rPr lang="en-US" dirty="0" err="1" smtClean="0">
                <a:ea typeface="+mn-ea"/>
                <a:cs typeface="+mn-cs"/>
              </a:rPr>
              <a:t>gPPI</a:t>
            </a:r>
            <a:r>
              <a:rPr lang="en-US" dirty="0" smtClean="0">
                <a:ea typeface="+mn-ea"/>
                <a:cs typeface="+mn-cs"/>
              </a:rPr>
              <a:t>)</a:t>
            </a:r>
          </a:p>
          <a:p>
            <a:pPr eaLnBrk="1" hangingPunct="1">
              <a:defRPr/>
            </a:pPr>
            <a:endParaRPr lang="en-US" dirty="0"/>
          </a:p>
        </p:txBody>
      </p:sp>
    </p:spTree>
    <p:extLst>
      <p:ext uri="{BB962C8B-B14F-4D97-AF65-F5344CB8AC3E}">
        <p14:creationId xmlns:p14="http://schemas.microsoft.com/office/powerpoint/2010/main" val="8375654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Dataset – Testing </a:t>
            </a:r>
            <a:r>
              <a:rPr lang="en-US" dirty="0" err="1" smtClean="0"/>
              <a:t>gPPI</a:t>
            </a:r>
            <a:endParaRPr lang="en-US" dirty="0"/>
          </a:p>
        </p:txBody>
      </p:sp>
      <p:sp>
        <p:nvSpPr>
          <p:cNvPr id="3" name="Content Placeholder 2"/>
          <p:cNvSpPr>
            <a:spLocks noGrp="1"/>
          </p:cNvSpPr>
          <p:nvPr>
            <p:ph idx="1"/>
          </p:nvPr>
        </p:nvSpPr>
        <p:spPr/>
        <p:txBody>
          <a:bodyPr/>
          <a:lstStyle/>
          <a:p>
            <a:r>
              <a:rPr lang="en-US" dirty="0" smtClean="0"/>
              <a:t>Does </a:t>
            </a:r>
            <a:r>
              <a:rPr lang="en-US" dirty="0" err="1" smtClean="0"/>
              <a:t>running_gPPI_generic</a:t>
            </a:r>
            <a:r>
              <a:rPr lang="en-US" dirty="0" smtClean="0"/>
              <a:t> </a:t>
            </a:r>
            <a:r>
              <a:rPr lang="en-US" dirty="0" smtClean="0"/>
              <a:t>run properly?</a:t>
            </a:r>
          </a:p>
          <a:p>
            <a:endParaRPr lang="en-US" dirty="0"/>
          </a:p>
          <a:p>
            <a:r>
              <a:rPr lang="en-US" dirty="0" smtClean="0"/>
              <a:t>This will determine if </a:t>
            </a:r>
            <a:r>
              <a:rPr lang="en-US" dirty="0" err="1" smtClean="0"/>
              <a:t>gPPI</a:t>
            </a:r>
            <a:r>
              <a:rPr lang="en-US" dirty="0" smtClean="0"/>
              <a:t> is installed correctly and your </a:t>
            </a:r>
            <a:r>
              <a:rPr lang="en-US" dirty="0" err="1" smtClean="0"/>
              <a:t>Matlab</a:t>
            </a:r>
            <a:r>
              <a:rPr lang="en-US" dirty="0" smtClean="0"/>
              <a:t> search path is setup correctly.</a:t>
            </a:r>
            <a:endParaRPr lang="en-US" dirty="0"/>
          </a:p>
        </p:txBody>
      </p:sp>
    </p:spTree>
    <p:extLst>
      <p:ext uri="{BB962C8B-B14F-4D97-AF65-F5344CB8AC3E}">
        <p14:creationId xmlns:p14="http://schemas.microsoft.com/office/powerpoint/2010/main" val="241480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First-Level Model</a:t>
            </a:r>
            <a:endParaRPr lang="en-US" dirty="0"/>
          </a:p>
        </p:txBody>
      </p:sp>
      <p:sp>
        <p:nvSpPr>
          <p:cNvPr id="3" name="Content Placeholder 2"/>
          <p:cNvSpPr>
            <a:spLocks noGrp="1"/>
          </p:cNvSpPr>
          <p:nvPr>
            <p:ph idx="1"/>
          </p:nvPr>
        </p:nvSpPr>
        <p:spPr/>
        <p:txBody>
          <a:bodyPr/>
          <a:lstStyle/>
          <a:p>
            <a:r>
              <a:rPr lang="en-US" dirty="0" smtClean="0"/>
              <a:t>Hopefully you already have the first level task activity model completed as PPI is a secondary analysis of the data.</a:t>
            </a:r>
            <a:endParaRPr lang="en-US" dirty="0"/>
          </a:p>
        </p:txBody>
      </p:sp>
    </p:spTree>
    <p:extLst>
      <p:ext uri="{BB962C8B-B14F-4D97-AF65-F5344CB8AC3E}">
        <p14:creationId xmlns:p14="http://schemas.microsoft.com/office/powerpoint/2010/main" val="196761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The Seed Region</a:t>
            </a:r>
            <a:endParaRPr lang="en-US" dirty="0"/>
          </a:p>
        </p:txBody>
      </p:sp>
      <p:sp>
        <p:nvSpPr>
          <p:cNvPr id="3" name="Content Placeholder 2"/>
          <p:cNvSpPr>
            <a:spLocks noGrp="1"/>
          </p:cNvSpPr>
          <p:nvPr>
            <p:ph idx="1"/>
          </p:nvPr>
        </p:nvSpPr>
        <p:spPr/>
        <p:txBody>
          <a:bodyPr/>
          <a:lstStyle/>
          <a:p>
            <a:r>
              <a:rPr lang="en-US" dirty="0" smtClean="0"/>
              <a:t>VOI Button</a:t>
            </a:r>
          </a:p>
          <a:p>
            <a:r>
              <a:rPr lang="en-US" dirty="0" err="1" smtClean="0"/>
              <a:t>create_sphere_image</a:t>
            </a:r>
            <a:endParaRPr lang="en-US" dirty="0" smtClean="0"/>
          </a:p>
          <a:p>
            <a:pPr lvl="1"/>
            <a:r>
              <a:rPr lang="en-US" dirty="0" err="1" smtClean="0"/>
              <a:t>create_sphere_image</a:t>
            </a:r>
            <a:r>
              <a:rPr lang="en-US" dirty="0" smtClean="0"/>
              <a:t>(</a:t>
            </a:r>
            <a:r>
              <a:rPr lang="en-US" dirty="0" err="1" smtClean="0"/>
              <a:t>SPMmatfile,spherecenter</a:t>
            </a:r>
            <a:r>
              <a:rPr lang="en-US" dirty="0" smtClean="0"/>
              <a:t>,{‘</a:t>
            </a:r>
            <a:r>
              <a:rPr lang="en-US" dirty="0" err="1" smtClean="0"/>
              <a:t>VOIname</a:t>
            </a:r>
            <a:r>
              <a:rPr lang="en-US" dirty="0" smtClean="0"/>
              <a:t>’},radius)</a:t>
            </a:r>
          </a:p>
          <a:p>
            <a:pPr lvl="1"/>
            <a:r>
              <a:rPr lang="en-US" dirty="0" err="1"/>
              <a:t>create_sphere_image</a:t>
            </a:r>
            <a:r>
              <a:rPr lang="en-US" dirty="0"/>
              <a:t>('/Users/</a:t>
            </a:r>
            <a:r>
              <a:rPr lang="en-US" dirty="0" err="1"/>
              <a:t>mclaren</a:t>
            </a:r>
            <a:r>
              <a:rPr lang="en-US" dirty="0"/>
              <a:t>/Downloads/</a:t>
            </a:r>
            <a:r>
              <a:rPr lang="en-US" dirty="0" err="1"/>
              <a:t>glm_ppi_analysis</a:t>
            </a:r>
            <a:r>
              <a:rPr lang="en-US" dirty="0"/>
              <a:t>/attention/GLM/</a:t>
            </a:r>
            <a:r>
              <a:rPr lang="en-US" dirty="0" err="1"/>
              <a:t>SPM.mat</a:t>
            </a:r>
            <a:r>
              <a:rPr lang="en-US" dirty="0"/>
              <a:t>',[15 -78 -9],{'VOI_V2c_15_-78_-9'},6)</a:t>
            </a:r>
          </a:p>
          <a:p>
            <a:pPr lvl="1"/>
            <a:endParaRPr lang="en-US" dirty="0"/>
          </a:p>
        </p:txBody>
      </p:sp>
    </p:spTree>
    <p:extLst>
      <p:ext uri="{BB962C8B-B14F-4D97-AF65-F5344CB8AC3E}">
        <p14:creationId xmlns:p14="http://schemas.microsoft.com/office/powerpoint/2010/main" val="237661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Creating the Parameter File</a:t>
            </a:r>
            <a:endParaRPr lang="en-US" dirty="0"/>
          </a:p>
        </p:txBody>
      </p:sp>
      <p:sp>
        <p:nvSpPr>
          <p:cNvPr id="3" name="Content Placeholder 2"/>
          <p:cNvSpPr>
            <a:spLocks noGrp="1"/>
          </p:cNvSpPr>
          <p:nvPr>
            <p:ph idx="1"/>
          </p:nvPr>
        </p:nvSpPr>
        <p:spPr/>
        <p:txBody>
          <a:bodyPr/>
          <a:lstStyle/>
          <a:p>
            <a:r>
              <a:rPr lang="en-US" dirty="0" smtClean="0"/>
              <a:t>This is a file that stores the parameters of PPI</a:t>
            </a:r>
            <a:endParaRPr lang="en-US" dirty="0"/>
          </a:p>
        </p:txBody>
      </p:sp>
    </p:spTree>
    <p:extLst>
      <p:ext uri="{BB962C8B-B14F-4D97-AF65-F5344CB8AC3E}">
        <p14:creationId xmlns:p14="http://schemas.microsoft.com/office/powerpoint/2010/main" val="1747433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fields (required)</a:t>
            </a:r>
            <a:endParaRPr lang="en-US" dirty="0"/>
          </a:p>
        </p:txBody>
      </p:sp>
      <p:sp>
        <p:nvSpPr>
          <p:cNvPr id="3" name="Content Placeholder 2"/>
          <p:cNvSpPr>
            <a:spLocks noGrp="1"/>
          </p:cNvSpPr>
          <p:nvPr>
            <p:ph idx="1"/>
          </p:nvPr>
        </p:nvSpPr>
        <p:spPr>
          <a:xfrm>
            <a:off x="457200" y="1600200"/>
            <a:ext cx="8229600" cy="5063565"/>
          </a:xfrm>
        </p:spPr>
        <p:txBody>
          <a:bodyPr>
            <a:normAutofit fontScale="55000" lnSpcReduction="20000"/>
          </a:bodyPr>
          <a:lstStyle/>
          <a:p>
            <a:r>
              <a:rPr lang="en-US" b="1" dirty="0">
                <a:latin typeface="Arial"/>
                <a:cs typeface="Arial"/>
              </a:rPr>
              <a:t>subject </a:t>
            </a:r>
            <a:r>
              <a:rPr lang="en-US" dirty="0">
                <a:latin typeface="Arial"/>
                <a:cs typeface="Arial"/>
              </a:rPr>
              <a:t>-- 	A string with the subject </a:t>
            </a:r>
            <a:r>
              <a:rPr lang="en-US" dirty="0" smtClean="0">
                <a:latin typeface="Arial"/>
                <a:cs typeface="Arial"/>
              </a:rPr>
              <a:t>number.</a:t>
            </a:r>
          </a:p>
          <a:p>
            <a:endParaRPr lang="en-US" dirty="0" smtClean="0">
              <a:latin typeface="Arial"/>
              <a:cs typeface="Arial"/>
            </a:endParaRPr>
          </a:p>
          <a:p>
            <a:r>
              <a:rPr lang="en-US" b="1" dirty="0" smtClean="0">
                <a:latin typeface="Arial"/>
                <a:cs typeface="Arial"/>
              </a:rPr>
              <a:t>directory </a:t>
            </a:r>
            <a:r>
              <a:rPr lang="en-US" dirty="0">
                <a:latin typeface="Arial"/>
                <a:cs typeface="Arial"/>
              </a:rPr>
              <a:t>-</a:t>
            </a:r>
            <a:r>
              <a:rPr lang="en-US" dirty="0" smtClean="0">
                <a:latin typeface="Arial"/>
                <a:cs typeface="Arial"/>
              </a:rPr>
              <a:t>- Either </a:t>
            </a:r>
            <a:r>
              <a:rPr lang="en-US" dirty="0">
                <a:latin typeface="Arial"/>
                <a:cs typeface="Arial"/>
              </a:rPr>
              <a:t>a string with the path to the first-level </a:t>
            </a:r>
            <a:r>
              <a:rPr lang="en-US" dirty="0" err="1">
                <a:latin typeface="Arial"/>
                <a:cs typeface="Arial"/>
              </a:rPr>
              <a:t>SPM.mat</a:t>
            </a:r>
            <a:r>
              <a:rPr lang="en-US" dirty="0">
                <a:latin typeface="Arial"/>
                <a:cs typeface="Arial"/>
              </a:rPr>
              <a:t> </a:t>
            </a:r>
            <a:r>
              <a:rPr lang="en-US" dirty="0" smtClean="0">
                <a:latin typeface="Arial"/>
                <a:cs typeface="Arial"/>
              </a:rPr>
              <a:t>directory</a:t>
            </a:r>
            <a:r>
              <a:rPr lang="en-US" dirty="0">
                <a:latin typeface="Arial"/>
                <a:cs typeface="Arial"/>
              </a:rPr>
              <a:t>, or if </a:t>
            </a:r>
            <a:r>
              <a:rPr lang="en-US" dirty="0" smtClean="0">
                <a:latin typeface="Arial"/>
                <a:cs typeface="Arial"/>
              </a:rPr>
              <a:t>	you are only </a:t>
            </a:r>
            <a:r>
              <a:rPr lang="en-US" dirty="0">
                <a:latin typeface="Arial"/>
                <a:cs typeface="Arial"/>
              </a:rPr>
              <a:t>estimating a PPI model, then path to the the </a:t>
            </a:r>
            <a:r>
              <a:rPr lang="en-US" dirty="0" smtClean="0">
                <a:latin typeface="Arial"/>
                <a:cs typeface="Arial"/>
              </a:rPr>
              <a:t>first</a:t>
            </a:r>
            <a:r>
              <a:rPr lang="en-US" dirty="0">
                <a:latin typeface="Arial"/>
                <a:cs typeface="Arial"/>
              </a:rPr>
              <a:t>-level PPI directory.</a:t>
            </a:r>
          </a:p>
          <a:p>
            <a:endParaRPr lang="en-US" dirty="0" smtClean="0">
              <a:latin typeface="Arial"/>
              <a:cs typeface="Arial"/>
            </a:endParaRPr>
          </a:p>
          <a:p>
            <a:r>
              <a:rPr lang="en-US" b="1" dirty="0" smtClean="0">
                <a:latin typeface="Arial"/>
                <a:cs typeface="Arial"/>
              </a:rPr>
              <a:t>VOI</a:t>
            </a:r>
            <a:r>
              <a:rPr lang="en-US" dirty="0" smtClean="0">
                <a:latin typeface="Arial"/>
                <a:cs typeface="Arial"/>
              </a:rPr>
              <a:t> </a:t>
            </a:r>
            <a:r>
              <a:rPr lang="en-US" dirty="0">
                <a:latin typeface="Arial"/>
                <a:cs typeface="Arial"/>
              </a:rPr>
              <a:t>--	</a:t>
            </a:r>
            <a:r>
              <a:rPr lang="en-US" dirty="0" smtClean="0">
                <a:latin typeface="Arial"/>
                <a:cs typeface="Arial"/>
              </a:rPr>
              <a:t> Either </a:t>
            </a:r>
            <a:r>
              <a:rPr lang="en-US" dirty="0">
                <a:latin typeface="Arial"/>
                <a:cs typeface="Arial"/>
              </a:rPr>
              <a:t>a string with a filename and path OR a structure variable </a:t>
            </a:r>
            <a:r>
              <a:rPr lang="en-US" dirty="0" smtClean="0">
                <a:latin typeface="Arial"/>
                <a:cs typeface="Arial"/>
              </a:rPr>
              <a:t>	defining </a:t>
            </a:r>
            <a:r>
              <a:rPr lang="en-US" dirty="0">
                <a:latin typeface="Arial"/>
                <a:cs typeface="Arial"/>
              </a:rPr>
              <a:t>the seed region</a:t>
            </a:r>
          </a:p>
          <a:p>
            <a:endParaRPr lang="en-US" dirty="0" smtClean="0">
              <a:latin typeface="Arial"/>
              <a:cs typeface="Arial"/>
            </a:endParaRPr>
          </a:p>
          <a:p>
            <a:r>
              <a:rPr lang="en-US" b="1" dirty="0" smtClean="0">
                <a:latin typeface="Arial"/>
                <a:cs typeface="Arial"/>
              </a:rPr>
              <a:t>Region</a:t>
            </a:r>
            <a:r>
              <a:rPr lang="en-US" dirty="0" smtClean="0">
                <a:latin typeface="Arial"/>
                <a:cs typeface="Arial"/>
              </a:rPr>
              <a:t> </a:t>
            </a:r>
            <a:r>
              <a:rPr lang="en-US" dirty="0">
                <a:latin typeface="Arial"/>
                <a:cs typeface="Arial"/>
              </a:rPr>
              <a:t>-- 	A string containing the </a:t>
            </a:r>
            <a:r>
              <a:rPr lang="en-US" dirty="0" err="1">
                <a:latin typeface="Arial"/>
                <a:cs typeface="Arial"/>
              </a:rPr>
              <a:t>basename</a:t>
            </a:r>
            <a:r>
              <a:rPr lang="en-US" dirty="0">
                <a:latin typeface="Arial"/>
                <a:cs typeface="Arial"/>
              </a:rPr>
              <a:t> of output file(s), if doing </a:t>
            </a:r>
            <a:r>
              <a:rPr lang="en-US" dirty="0" smtClean="0">
                <a:latin typeface="Arial"/>
                <a:cs typeface="Arial"/>
              </a:rPr>
              <a:t>	</a:t>
            </a:r>
            <a:r>
              <a:rPr lang="en-US" dirty="0" err="1" smtClean="0">
                <a:latin typeface="Arial"/>
                <a:cs typeface="Arial"/>
              </a:rPr>
              <a:t>physiophysiological</a:t>
            </a:r>
            <a:r>
              <a:rPr lang="en-US" dirty="0" smtClean="0">
                <a:latin typeface="Arial"/>
                <a:cs typeface="Arial"/>
              </a:rPr>
              <a:t> </a:t>
            </a:r>
            <a:r>
              <a:rPr lang="en-US" dirty="0">
                <a:latin typeface="Arial"/>
                <a:cs typeface="Arial"/>
              </a:rPr>
              <a:t>interaction, then two </a:t>
            </a:r>
            <a:r>
              <a:rPr lang="en-US" dirty="0" smtClean="0">
                <a:latin typeface="Arial"/>
                <a:cs typeface="Arial"/>
              </a:rPr>
              <a:t>names </a:t>
            </a:r>
            <a:r>
              <a:rPr lang="en-US" dirty="0">
                <a:latin typeface="Arial"/>
                <a:cs typeface="Arial"/>
              </a:rPr>
              <a:t>separated by a space are </a:t>
            </a:r>
            <a:r>
              <a:rPr lang="en-US" dirty="0" smtClean="0">
                <a:latin typeface="Arial"/>
                <a:cs typeface="Arial"/>
              </a:rPr>
              <a:t>	needed</a:t>
            </a:r>
            <a:r>
              <a:rPr lang="en-US" dirty="0">
                <a:latin typeface="Arial"/>
                <a:cs typeface="Arial"/>
              </a:rPr>
              <a:t>.</a:t>
            </a:r>
          </a:p>
          <a:p>
            <a:endParaRPr lang="en-US" dirty="0" smtClean="0">
              <a:latin typeface="Arial"/>
              <a:cs typeface="Arial"/>
            </a:endParaRPr>
          </a:p>
          <a:p>
            <a:r>
              <a:rPr lang="en-US" b="1" dirty="0" smtClean="0">
                <a:latin typeface="Arial"/>
                <a:cs typeface="Arial"/>
              </a:rPr>
              <a:t>analysis</a:t>
            </a:r>
            <a:r>
              <a:rPr lang="en-US" dirty="0" smtClean="0">
                <a:latin typeface="Arial"/>
                <a:cs typeface="Arial"/>
              </a:rPr>
              <a:t> </a:t>
            </a:r>
            <a:r>
              <a:rPr lang="en-US" dirty="0">
                <a:latin typeface="Arial"/>
                <a:cs typeface="Arial"/>
              </a:rPr>
              <a:t>--	Specifies psychophysiological interaction ('</a:t>
            </a:r>
            <a:r>
              <a:rPr lang="en-US" dirty="0" err="1">
                <a:latin typeface="Arial"/>
                <a:cs typeface="Arial"/>
              </a:rPr>
              <a:t>psy</a:t>
            </a:r>
            <a:r>
              <a:rPr lang="en-US" dirty="0">
                <a:latin typeface="Arial"/>
                <a:cs typeface="Arial"/>
              </a:rPr>
              <a:t>'); </a:t>
            </a:r>
            <a:r>
              <a:rPr lang="en-US" dirty="0" err="1" smtClean="0">
                <a:latin typeface="Arial"/>
                <a:cs typeface="Arial"/>
              </a:rPr>
              <a:t>physiophysiological</a:t>
            </a:r>
            <a:r>
              <a:rPr lang="en-US" dirty="0" smtClean="0">
                <a:latin typeface="Arial"/>
                <a:cs typeface="Arial"/>
              </a:rPr>
              <a:t> interaction</a:t>
            </a:r>
            <a:r>
              <a:rPr lang="en-US" dirty="0">
                <a:latin typeface="Arial"/>
                <a:cs typeface="Arial"/>
              </a:rPr>
              <a:t>('</a:t>
            </a:r>
            <a:r>
              <a:rPr lang="en-US" dirty="0" err="1">
                <a:latin typeface="Arial"/>
                <a:cs typeface="Arial"/>
              </a:rPr>
              <a:t>phys</a:t>
            </a:r>
            <a:r>
              <a:rPr lang="en-US" dirty="0">
                <a:latin typeface="Arial"/>
                <a:cs typeface="Arial"/>
              </a:rPr>
              <a:t>'); or </a:t>
            </a:r>
            <a:r>
              <a:rPr lang="en-US" dirty="0" err="1">
                <a:latin typeface="Arial"/>
                <a:cs typeface="Arial"/>
              </a:rPr>
              <a:t>psychophysiophysiological</a:t>
            </a:r>
            <a:r>
              <a:rPr lang="en-US" dirty="0">
                <a:latin typeface="Arial"/>
                <a:cs typeface="Arial"/>
              </a:rPr>
              <a:t> interactions ('</a:t>
            </a:r>
            <a:r>
              <a:rPr lang="en-US" dirty="0" err="1">
                <a:latin typeface="Arial"/>
                <a:cs typeface="Arial"/>
              </a:rPr>
              <a:t>psyphy</a:t>
            </a:r>
            <a:r>
              <a:rPr lang="en-US" dirty="0">
                <a:latin typeface="Arial"/>
                <a:cs typeface="Arial"/>
              </a:rPr>
              <a:t>’</a:t>
            </a:r>
            <a:r>
              <a:rPr lang="en-US" dirty="0" smtClean="0">
                <a:latin typeface="Arial"/>
                <a:cs typeface="Arial"/>
              </a:rPr>
              <a:t>). </a:t>
            </a:r>
            <a:r>
              <a:rPr lang="en-US" dirty="0">
                <a:latin typeface="Arial"/>
                <a:cs typeface="Arial"/>
              </a:rPr>
              <a:t>This is a </a:t>
            </a:r>
            <a:r>
              <a:rPr lang="en-US" dirty="0" smtClean="0">
                <a:latin typeface="Arial"/>
                <a:cs typeface="Arial"/>
              </a:rPr>
              <a:t>string. </a:t>
            </a:r>
            <a:r>
              <a:rPr lang="en-US" dirty="0">
                <a:latin typeface="Arial"/>
                <a:cs typeface="Arial"/>
              </a:rPr>
              <a:t>	</a:t>
            </a:r>
          </a:p>
          <a:p>
            <a:pPr marL="0" indent="0">
              <a:buNone/>
            </a:pPr>
            <a:r>
              <a:rPr lang="en-US" dirty="0">
                <a:latin typeface="Arial"/>
                <a:cs typeface="Arial"/>
              </a:rPr>
              <a:t>	</a:t>
            </a:r>
            <a:endParaRPr lang="en-US" dirty="0" smtClean="0">
              <a:latin typeface="Arial"/>
              <a:cs typeface="Arial"/>
            </a:endParaRPr>
          </a:p>
          <a:p>
            <a:r>
              <a:rPr lang="en-US" b="1" dirty="0" smtClean="0">
                <a:latin typeface="Arial"/>
                <a:cs typeface="Arial"/>
              </a:rPr>
              <a:t>method </a:t>
            </a:r>
            <a:r>
              <a:rPr lang="en-US" dirty="0">
                <a:latin typeface="Arial"/>
                <a:cs typeface="Arial"/>
              </a:rPr>
              <a:t>--	Specifies traditional SPM PPI ('</a:t>
            </a:r>
            <a:r>
              <a:rPr lang="en-US" dirty="0" err="1">
                <a:latin typeface="Arial"/>
                <a:cs typeface="Arial"/>
              </a:rPr>
              <a:t>trad</a:t>
            </a:r>
            <a:r>
              <a:rPr lang="en-US" dirty="0">
                <a:latin typeface="Arial"/>
                <a:cs typeface="Arial"/>
              </a:rPr>
              <a:t>') or generalized context-dependent PPI </a:t>
            </a:r>
            <a:r>
              <a:rPr lang="en-US" dirty="0" smtClean="0">
                <a:latin typeface="Arial"/>
                <a:cs typeface="Arial"/>
              </a:rPr>
              <a:t>(</a:t>
            </a:r>
            <a:r>
              <a:rPr lang="en-US" dirty="0">
                <a:latin typeface="Arial"/>
                <a:cs typeface="Arial"/>
              </a:rPr>
              <a:t>'</a:t>
            </a:r>
            <a:r>
              <a:rPr lang="en-US" dirty="0" err="1" smtClean="0">
                <a:latin typeface="Arial"/>
                <a:cs typeface="Arial"/>
              </a:rPr>
              <a:t>cond</a:t>
            </a:r>
            <a:r>
              <a:rPr lang="en-US" dirty="0">
                <a:latin typeface="Arial"/>
                <a:cs typeface="Arial"/>
              </a:rPr>
              <a:t>'</a:t>
            </a:r>
            <a:r>
              <a:rPr lang="en-US" dirty="0" smtClean="0">
                <a:latin typeface="Arial"/>
                <a:cs typeface="Arial"/>
              </a:rPr>
              <a:t>). </a:t>
            </a:r>
            <a:r>
              <a:rPr lang="en-US" dirty="0">
                <a:latin typeface="Arial"/>
                <a:cs typeface="Arial"/>
              </a:rPr>
              <a:t>This is a string. </a:t>
            </a:r>
          </a:p>
          <a:p>
            <a:endParaRPr lang="en-US" dirty="0"/>
          </a:p>
        </p:txBody>
      </p:sp>
    </p:spTree>
    <p:extLst>
      <p:ext uri="{BB962C8B-B14F-4D97-AF65-F5344CB8AC3E}">
        <p14:creationId xmlns:p14="http://schemas.microsoft.com/office/powerpoint/2010/main" val="37189343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arameter fields (optional)</a:t>
            </a:r>
            <a:endParaRPr lang="en-US" dirty="0"/>
          </a:p>
        </p:txBody>
      </p:sp>
      <p:sp>
        <p:nvSpPr>
          <p:cNvPr id="3" name="Content Placeholder 2"/>
          <p:cNvSpPr>
            <a:spLocks noGrp="1"/>
          </p:cNvSpPr>
          <p:nvPr>
            <p:ph idx="1"/>
          </p:nvPr>
        </p:nvSpPr>
        <p:spPr>
          <a:xfrm>
            <a:off x="457200" y="1600200"/>
            <a:ext cx="8229600" cy="5257800"/>
          </a:xfrm>
        </p:spPr>
        <p:txBody>
          <a:bodyPr numCol="1">
            <a:normAutofit fontScale="47500" lnSpcReduction="20000"/>
          </a:bodyPr>
          <a:lstStyle/>
          <a:p>
            <a:r>
              <a:rPr lang="en-US" b="1" dirty="0">
                <a:latin typeface="Arial"/>
                <a:cs typeface="Arial"/>
              </a:rPr>
              <a:t>contrast</a:t>
            </a:r>
            <a:r>
              <a:rPr lang="en-US" dirty="0">
                <a:latin typeface="Arial"/>
                <a:cs typeface="Arial"/>
              </a:rPr>
              <a:t> -</a:t>
            </a:r>
            <a:r>
              <a:rPr lang="en-US" dirty="0" smtClean="0">
                <a:latin typeface="Arial"/>
                <a:cs typeface="Arial"/>
              </a:rPr>
              <a:t>- Contrast </a:t>
            </a:r>
            <a:r>
              <a:rPr lang="en-US" dirty="0">
                <a:latin typeface="Arial"/>
                <a:cs typeface="Arial"/>
              </a:rPr>
              <a:t>to adjust for. Adjustments remove the effect of the null space of the </a:t>
            </a:r>
            <a:r>
              <a:rPr lang="en-US" dirty="0" smtClean="0">
                <a:latin typeface="Arial"/>
                <a:cs typeface="Arial"/>
              </a:rPr>
              <a:t>contrast</a:t>
            </a:r>
            <a:r>
              <a:rPr lang="en-US" dirty="0">
                <a:latin typeface="Arial"/>
                <a:cs typeface="Arial"/>
              </a:rPr>
              <a:t>. Set to 0 for no </a:t>
            </a:r>
            <a:r>
              <a:rPr lang="en-US" dirty="0" smtClean="0">
                <a:latin typeface="Arial"/>
                <a:cs typeface="Arial"/>
              </a:rPr>
              <a:t>	adjustment</a:t>
            </a:r>
            <a:r>
              <a:rPr lang="en-US" dirty="0">
                <a:latin typeface="Arial"/>
                <a:cs typeface="Arial"/>
              </a:rPr>
              <a:t>. Set to a number, if you know the contrast </a:t>
            </a:r>
            <a:r>
              <a:rPr lang="en-US" dirty="0" smtClean="0">
                <a:latin typeface="Arial"/>
                <a:cs typeface="Arial"/>
              </a:rPr>
              <a:t>number</a:t>
            </a:r>
            <a:r>
              <a:rPr lang="en-US" dirty="0">
                <a:latin typeface="Arial"/>
                <a:cs typeface="Arial"/>
              </a:rPr>
              <a:t>. Set to a contrast name, if you know the name. </a:t>
            </a:r>
            <a:r>
              <a:rPr lang="en-US" dirty="0" smtClean="0">
                <a:latin typeface="Arial"/>
                <a:cs typeface="Arial"/>
              </a:rPr>
              <a:t>	</a:t>
            </a:r>
            <a:r>
              <a:rPr lang="en-US" b="1" i="1" dirty="0" smtClean="0">
                <a:solidFill>
                  <a:srgbClr val="FF0000"/>
                </a:solidFill>
                <a:latin typeface="Arial"/>
                <a:cs typeface="Arial"/>
              </a:rPr>
              <a:t>The </a:t>
            </a:r>
            <a:r>
              <a:rPr lang="en-US" b="1" i="1" dirty="0">
                <a:solidFill>
                  <a:srgbClr val="FF0000"/>
                </a:solidFill>
                <a:latin typeface="Arial"/>
                <a:cs typeface="Arial"/>
              </a:rPr>
              <a:t>default is: 'Omnibus F-test for PPI </a:t>
            </a:r>
            <a:r>
              <a:rPr lang="en-US" b="1" i="1" dirty="0" smtClean="0">
                <a:solidFill>
                  <a:srgbClr val="FF0000"/>
                </a:solidFill>
                <a:latin typeface="Arial"/>
                <a:cs typeface="Arial"/>
              </a:rPr>
              <a:t>Analyses’.</a:t>
            </a:r>
          </a:p>
          <a:p>
            <a:endParaRPr lang="en-US" dirty="0">
              <a:latin typeface="Arial"/>
              <a:cs typeface="Arial"/>
            </a:endParaRPr>
          </a:p>
          <a:p>
            <a:r>
              <a:rPr lang="en-US" b="1" dirty="0" smtClean="0">
                <a:latin typeface="Arial"/>
                <a:cs typeface="Arial"/>
              </a:rPr>
              <a:t>extract</a:t>
            </a:r>
            <a:r>
              <a:rPr lang="en-US" dirty="0" smtClean="0">
                <a:latin typeface="Arial"/>
                <a:cs typeface="Arial"/>
              </a:rPr>
              <a:t> </a:t>
            </a:r>
            <a:r>
              <a:rPr lang="en-US" dirty="0">
                <a:latin typeface="Arial"/>
                <a:cs typeface="Arial"/>
              </a:rPr>
              <a:t>-</a:t>
            </a:r>
            <a:r>
              <a:rPr lang="en-US" dirty="0" smtClean="0">
                <a:latin typeface="Arial"/>
                <a:cs typeface="Arial"/>
              </a:rPr>
              <a:t>- Specifies </a:t>
            </a:r>
            <a:r>
              <a:rPr lang="en-US" dirty="0">
                <a:latin typeface="Arial"/>
                <a:cs typeface="Arial"/>
              </a:rPr>
              <a:t>the method of ROI extraction, </a:t>
            </a:r>
            <a:r>
              <a:rPr lang="en-US" dirty="0" err="1">
                <a:latin typeface="Arial"/>
                <a:cs typeface="Arial"/>
              </a:rPr>
              <a:t>eigenvariate</a:t>
            </a:r>
            <a:r>
              <a:rPr lang="en-US" dirty="0">
                <a:latin typeface="Arial"/>
                <a:cs typeface="Arial"/>
              </a:rPr>
              <a:t> ('</a:t>
            </a:r>
            <a:r>
              <a:rPr lang="en-US" dirty="0" err="1">
                <a:latin typeface="Arial"/>
                <a:cs typeface="Arial"/>
              </a:rPr>
              <a:t>eig</a:t>
            </a:r>
            <a:r>
              <a:rPr lang="en-US" dirty="0">
                <a:latin typeface="Arial"/>
                <a:cs typeface="Arial"/>
              </a:rPr>
              <a:t>') or mean ('mean'). </a:t>
            </a:r>
            <a:r>
              <a:rPr lang="en-US" b="1" i="1" dirty="0">
                <a:solidFill>
                  <a:srgbClr val="FF0000"/>
                </a:solidFill>
                <a:latin typeface="Arial"/>
                <a:cs typeface="Arial"/>
              </a:rPr>
              <a:t>The </a:t>
            </a:r>
            <a:r>
              <a:rPr lang="en-US" b="1" i="1" dirty="0" smtClean="0">
                <a:solidFill>
                  <a:srgbClr val="FF0000"/>
                </a:solidFill>
                <a:latin typeface="Arial"/>
                <a:cs typeface="Arial"/>
              </a:rPr>
              <a:t>default </a:t>
            </a:r>
            <a:r>
              <a:rPr lang="en-US" b="1" i="1" dirty="0">
                <a:solidFill>
                  <a:srgbClr val="FF0000"/>
                </a:solidFill>
                <a:latin typeface="Arial"/>
                <a:cs typeface="Arial"/>
              </a:rPr>
              <a:t>is: ‘</a:t>
            </a:r>
            <a:r>
              <a:rPr lang="en-US" b="1" i="1" dirty="0" err="1">
                <a:solidFill>
                  <a:srgbClr val="FF0000"/>
                </a:solidFill>
                <a:latin typeface="Arial"/>
                <a:cs typeface="Arial"/>
              </a:rPr>
              <a:t>eig</a:t>
            </a:r>
            <a:r>
              <a:rPr lang="en-US" b="1" i="1" dirty="0">
                <a:solidFill>
                  <a:srgbClr val="FF0000"/>
                </a:solidFill>
                <a:latin typeface="Arial"/>
                <a:cs typeface="Arial"/>
              </a:rPr>
              <a:t>’</a:t>
            </a:r>
            <a:r>
              <a:rPr lang="en-US" b="1" i="1" dirty="0" smtClean="0">
                <a:solidFill>
                  <a:srgbClr val="FF0000"/>
                </a:solidFill>
                <a:latin typeface="Arial"/>
                <a:cs typeface="Arial"/>
              </a:rPr>
              <a:t>.</a:t>
            </a:r>
          </a:p>
          <a:p>
            <a:endParaRPr lang="en-US" dirty="0">
              <a:latin typeface="Arial"/>
              <a:cs typeface="Arial"/>
            </a:endParaRPr>
          </a:p>
          <a:p>
            <a:r>
              <a:rPr lang="en-US" b="1" dirty="0" err="1" smtClean="0">
                <a:latin typeface="Arial"/>
                <a:cs typeface="Arial"/>
              </a:rPr>
              <a:t>equalroi</a:t>
            </a:r>
            <a:r>
              <a:rPr lang="en-US" b="1" dirty="0" smtClean="0">
                <a:latin typeface="Arial"/>
                <a:cs typeface="Arial"/>
              </a:rPr>
              <a:t> </a:t>
            </a:r>
            <a:r>
              <a:rPr lang="en-US" dirty="0">
                <a:latin typeface="Arial"/>
                <a:cs typeface="Arial"/>
              </a:rPr>
              <a:t>-</a:t>
            </a:r>
            <a:r>
              <a:rPr lang="en-US" dirty="0" smtClean="0">
                <a:latin typeface="Arial"/>
                <a:cs typeface="Arial"/>
              </a:rPr>
              <a:t>- Specifies </a:t>
            </a:r>
            <a:r>
              <a:rPr lang="en-US" dirty="0">
                <a:latin typeface="Arial"/>
                <a:cs typeface="Arial"/>
              </a:rPr>
              <a:t>the ROIs must be the same size in all subjects. This is a number. </a:t>
            </a:r>
            <a:r>
              <a:rPr lang="en-US" b="1" i="1" dirty="0" smtClean="0">
                <a:solidFill>
                  <a:srgbClr val="FF0000"/>
                </a:solidFill>
                <a:latin typeface="Arial"/>
                <a:cs typeface="Arial"/>
              </a:rPr>
              <a:t>The</a:t>
            </a:r>
            <a:r>
              <a:rPr lang="en-US" b="1" i="1" dirty="0">
                <a:solidFill>
                  <a:srgbClr val="FF0000"/>
                </a:solidFill>
                <a:latin typeface="Arial"/>
                <a:cs typeface="Arial"/>
              </a:rPr>
              <a:t> </a:t>
            </a:r>
            <a:r>
              <a:rPr lang="en-US" b="1" i="1" dirty="0" smtClean="0">
                <a:solidFill>
                  <a:srgbClr val="FF0000"/>
                </a:solidFill>
                <a:latin typeface="Arial"/>
                <a:cs typeface="Arial"/>
              </a:rPr>
              <a:t>default </a:t>
            </a:r>
            <a:r>
              <a:rPr lang="en-US" b="1" i="1" dirty="0">
                <a:solidFill>
                  <a:srgbClr val="FF0000"/>
                </a:solidFill>
                <a:latin typeface="Arial"/>
                <a:cs typeface="Arial"/>
              </a:rPr>
              <a:t>is1 (true)</a:t>
            </a:r>
            <a:r>
              <a:rPr lang="en-US" dirty="0">
                <a:latin typeface="Arial"/>
                <a:cs typeface="Arial"/>
              </a:rPr>
              <a:t>. Use 0 to lift the restriction</a:t>
            </a:r>
            <a:r>
              <a:rPr lang="en-US" dirty="0" smtClean="0">
                <a:latin typeface="Arial"/>
                <a:cs typeface="Arial"/>
              </a:rPr>
              <a:t>.</a:t>
            </a:r>
          </a:p>
          <a:p>
            <a:pPr marL="0" indent="0">
              <a:buNone/>
            </a:pPr>
            <a:r>
              <a:rPr lang="en-US" dirty="0" smtClean="0">
                <a:latin typeface="Arial"/>
                <a:cs typeface="Arial"/>
              </a:rPr>
              <a:t> </a:t>
            </a:r>
            <a:endParaRPr lang="en-US" dirty="0">
              <a:latin typeface="Arial"/>
              <a:cs typeface="Arial"/>
            </a:endParaRPr>
          </a:p>
          <a:p>
            <a:r>
              <a:rPr lang="en-US" b="1" dirty="0" err="1" smtClean="0">
                <a:latin typeface="Arial"/>
                <a:cs typeface="Arial"/>
              </a:rPr>
              <a:t>FLmask</a:t>
            </a:r>
            <a:r>
              <a:rPr lang="en-US" dirty="0" smtClean="0">
                <a:latin typeface="Arial"/>
                <a:cs typeface="Arial"/>
              </a:rPr>
              <a:t> </a:t>
            </a:r>
            <a:r>
              <a:rPr lang="en-US" dirty="0">
                <a:latin typeface="Arial"/>
                <a:cs typeface="Arial"/>
              </a:rPr>
              <a:t>-- </a:t>
            </a:r>
            <a:r>
              <a:rPr lang="en-US" dirty="0" smtClean="0">
                <a:latin typeface="Arial"/>
                <a:cs typeface="Arial"/>
              </a:rPr>
              <a:t> Specifies </a:t>
            </a:r>
            <a:r>
              <a:rPr lang="en-US" dirty="0">
                <a:latin typeface="Arial"/>
                <a:cs typeface="Arial"/>
              </a:rPr>
              <a:t>that the ROI should be restricted using the </a:t>
            </a:r>
            <a:r>
              <a:rPr lang="en-US" dirty="0" err="1">
                <a:latin typeface="Arial"/>
                <a:cs typeface="Arial"/>
              </a:rPr>
              <a:t>mask.img</a:t>
            </a:r>
            <a:r>
              <a:rPr lang="en-US" dirty="0">
                <a:latin typeface="Arial"/>
                <a:cs typeface="Arial"/>
              </a:rPr>
              <a:t> from the first-level </a:t>
            </a:r>
            <a:r>
              <a:rPr lang="en-US" dirty="0" smtClean="0">
                <a:latin typeface="Arial"/>
                <a:cs typeface="Arial"/>
              </a:rPr>
              <a:t>statistics</a:t>
            </a:r>
            <a:r>
              <a:rPr lang="en-US" dirty="0">
                <a:latin typeface="Arial"/>
                <a:cs typeface="Arial"/>
              </a:rPr>
              <a:t>. This is a number. </a:t>
            </a:r>
            <a:r>
              <a:rPr lang="en-US" b="1" i="1" dirty="0">
                <a:solidFill>
                  <a:srgbClr val="FF0000"/>
                </a:solidFill>
                <a:latin typeface="Arial"/>
                <a:cs typeface="Arial"/>
              </a:rPr>
              <a:t>The default is 0</a:t>
            </a:r>
            <a:r>
              <a:rPr lang="en-US" b="1" i="1" dirty="0" smtClean="0">
                <a:solidFill>
                  <a:srgbClr val="FF0000"/>
                </a:solidFill>
                <a:latin typeface="Arial"/>
                <a:cs typeface="Arial"/>
              </a:rPr>
              <a:t>.</a:t>
            </a:r>
          </a:p>
          <a:p>
            <a:endParaRPr lang="en-US" dirty="0">
              <a:latin typeface="Arial"/>
              <a:cs typeface="Arial"/>
            </a:endParaRPr>
          </a:p>
          <a:p>
            <a:r>
              <a:rPr lang="en-US" b="1" dirty="0" smtClean="0">
                <a:latin typeface="Arial"/>
                <a:cs typeface="Arial"/>
              </a:rPr>
              <a:t>VOI2</a:t>
            </a:r>
            <a:r>
              <a:rPr lang="en-US" dirty="0" smtClean="0">
                <a:latin typeface="Arial"/>
                <a:cs typeface="Arial"/>
              </a:rPr>
              <a:t> </a:t>
            </a:r>
            <a:r>
              <a:rPr lang="en-US" dirty="0">
                <a:latin typeface="Arial"/>
                <a:cs typeface="Arial"/>
              </a:rPr>
              <a:t>-- 	Either a string with a filename and path OR a structure </a:t>
            </a:r>
            <a:r>
              <a:rPr lang="en-US" dirty="0" smtClean="0">
                <a:latin typeface="Arial"/>
                <a:cs typeface="Arial"/>
              </a:rPr>
              <a:t>variable defining </a:t>
            </a:r>
            <a:r>
              <a:rPr lang="en-US" dirty="0">
                <a:latin typeface="Arial"/>
                <a:cs typeface="Arial"/>
              </a:rPr>
              <a:t>the second seed region for </a:t>
            </a:r>
            <a:r>
              <a:rPr lang="en-US" dirty="0" err="1">
                <a:latin typeface="Arial"/>
                <a:cs typeface="Arial"/>
              </a:rPr>
              <a:t>physiophysiological</a:t>
            </a:r>
            <a:r>
              <a:rPr lang="en-US" dirty="0">
                <a:latin typeface="Arial"/>
                <a:cs typeface="Arial"/>
              </a:rPr>
              <a:t> </a:t>
            </a:r>
            <a:r>
              <a:rPr lang="en-US" dirty="0" smtClean="0">
                <a:latin typeface="Arial"/>
                <a:cs typeface="Arial"/>
              </a:rPr>
              <a:t>interactions.</a:t>
            </a:r>
          </a:p>
          <a:p>
            <a:endParaRPr lang="en-US" b="1" dirty="0">
              <a:latin typeface="Arial"/>
              <a:cs typeface="Arial"/>
            </a:endParaRPr>
          </a:p>
          <a:p>
            <a:r>
              <a:rPr lang="en-US" b="1" dirty="0" err="1">
                <a:latin typeface="Arial"/>
                <a:cs typeface="Arial"/>
              </a:rPr>
              <a:t>o</a:t>
            </a:r>
            <a:r>
              <a:rPr lang="en-US" b="1" dirty="0" err="1" smtClean="0">
                <a:latin typeface="Arial"/>
                <a:cs typeface="Arial"/>
              </a:rPr>
              <a:t>utdir</a:t>
            </a:r>
            <a:r>
              <a:rPr lang="en-US" dirty="0" smtClean="0">
                <a:latin typeface="Arial"/>
                <a:cs typeface="Arial"/>
              </a:rPr>
              <a:t> – This is the name of the output directory if you want to store the PPI analysis in a different location than the first-level </a:t>
            </a:r>
            <a:r>
              <a:rPr lang="en-US" dirty="0" err="1" smtClean="0">
                <a:latin typeface="Arial"/>
                <a:cs typeface="Arial"/>
              </a:rPr>
              <a:t>SPM.mat</a:t>
            </a:r>
            <a:r>
              <a:rPr lang="en-US" dirty="0" smtClean="0">
                <a:latin typeface="Arial"/>
                <a:cs typeface="Arial"/>
              </a:rPr>
              <a:t> file.</a:t>
            </a:r>
          </a:p>
          <a:p>
            <a:endParaRPr lang="en-US" b="1" dirty="0">
              <a:latin typeface="Arial"/>
              <a:cs typeface="Arial"/>
            </a:endParaRPr>
          </a:p>
          <a:p>
            <a:r>
              <a:rPr lang="en-US" b="1" dirty="0" err="1">
                <a:latin typeface="Arial"/>
                <a:cs typeface="Arial"/>
              </a:rPr>
              <a:t>m</a:t>
            </a:r>
            <a:r>
              <a:rPr lang="en-US" b="1" dirty="0" err="1" smtClean="0">
                <a:latin typeface="Arial"/>
                <a:cs typeface="Arial"/>
              </a:rPr>
              <a:t>askdir</a:t>
            </a:r>
            <a:r>
              <a:rPr lang="en-US" dirty="0" smtClean="0">
                <a:latin typeface="Arial"/>
                <a:cs typeface="Arial"/>
              </a:rPr>
              <a:t> – location to store VOI file if input VOI was a mat-file.</a:t>
            </a:r>
            <a:endParaRPr lang="en-US" b="1" dirty="0">
              <a:latin typeface="Arial"/>
              <a:cs typeface="Arial"/>
            </a:endParaRPr>
          </a:p>
          <a:p>
            <a:pPr marL="0" indent="0">
              <a:buNone/>
            </a:pPr>
            <a:r>
              <a:rPr lang="en-US" dirty="0"/>
              <a:t>			</a:t>
            </a:r>
          </a:p>
        </p:txBody>
      </p:sp>
    </p:spTree>
    <p:extLst>
      <p:ext uri="{BB962C8B-B14F-4D97-AF65-F5344CB8AC3E}">
        <p14:creationId xmlns:p14="http://schemas.microsoft.com/office/powerpoint/2010/main" val="25086354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arameter fields</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b="1" dirty="0" smtClean="0"/>
              <a:t>Weighted</a:t>
            </a:r>
            <a:r>
              <a:rPr lang="en-US" dirty="0" smtClean="0"/>
              <a:t> </a:t>
            </a:r>
            <a:r>
              <a:rPr lang="en-US" dirty="0"/>
              <a:t>-- 	Default is not to weight tasks by number of trials (0); to change this, specify </a:t>
            </a:r>
            <a:r>
              <a:rPr lang="en-US" dirty="0" smtClean="0"/>
              <a:t>which </a:t>
            </a:r>
            <a:r>
              <a:rPr lang="en-US" dirty="0"/>
              <a:t>tasks should be weighted by trials. If you want to weight trials, then specify </a:t>
            </a:r>
            <a:r>
              <a:rPr lang="en-US" dirty="0" smtClean="0"/>
              <a:t>a </a:t>
            </a:r>
            <a:r>
              <a:rPr lang="en-US" dirty="0"/>
              <a:t>duration longer than your events. If you have a mixed block event related </a:t>
            </a:r>
            <a:r>
              <a:rPr lang="en-US" dirty="0" smtClean="0"/>
              <a:t>design</a:t>
            </a:r>
            <a:r>
              <a:rPr lang="en-US" dirty="0"/>
              <a:t>, then you can average your events based on number of trials and </a:t>
            </a:r>
            <a:r>
              <a:rPr lang="en-US" dirty="0" smtClean="0"/>
              <a:t>the blocks </a:t>
            </a:r>
            <a:r>
              <a:rPr lang="en-US" dirty="0"/>
              <a:t>won't be averaged if Weighted is set to be a number that is shorter than </a:t>
            </a:r>
            <a:r>
              <a:rPr lang="en-US" dirty="0" smtClean="0"/>
              <a:t>the </a:t>
            </a:r>
            <a:r>
              <a:rPr lang="en-US" dirty="0"/>
              <a:t>block duration and longer than your events. This is a number</a:t>
            </a:r>
            <a:r>
              <a:rPr lang="en-US" dirty="0" smtClean="0"/>
              <a:t>.</a:t>
            </a:r>
          </a:p>
          <a:p>
            <a:endParaRPr lang="en-US" dirty="0" smtClean="0"/>
          </a:p>
          <a:p>
            <a:r>
              <a:rPr lang="en-US" b="1" dirty="0" err="1" smtClean="0"/>
              <a:t>GroupDir</a:t>
            </a:r>
            <a:r>
              <a:rPr lang="en-US" b="1" dirty="0" smtClean="0"/>
              <a:t> </a:t>
            </a:r>
            <a:r>
              <a:rPr lang="en-US" dirty="0" smtClean="0"/>
              <a:t>– This is the location you want to copy the con_ files to for easier group analyses.</a:t>
            </a:r>
          </a:p>
          <a:p>
            <a:endParaRPr lang="en-US" dirty="0"/>
          </a:p>
          <a:p>
            <a:r>
              <a:rPr lang="en-US" b="1" dirty="0" err="1" smtClean="0"/>
              <a:t>ConcatR</a:t>
            </a:r>
            <a:r>
              <a:rPr lang="en-US" dirty="0" smtClean="0"/>
              <a:t> – Under development, but can be used to </a:t>
            </a:r>
            <a:r>
              <a:rPr lang="en-US" dirty="0" err="1" smtClean="0"/>
              <a:t>concat</a:t>
            </a:r>
            <a:r>
              <a:rPr lang="en-US" dirty="0" smtClean="0"/>
              <a:t> sessions to reduce </a:t>
            </a:r>
            <a:r>
              <a:rPr lang="en-US" dirty="0" err="1" smtClean="0"/>
              <a:t>collineaity</a:t>
            </a:r>
            <a:r>
              <a:rPr lang="en-US" dirty="0" smtClean="0"/>
              <a:t> between task and PPI </a:t>
            </a:r>
            <a:r>
              <a:rPr lang="en-US" dirty="0" err="1" smtClean="0"/>
              <a:t>regressors</a:t>
            </a:r>
            <a:r>
              <a:rPr lang="en-US" dirty="0" smtClean="0"/>
              <a:t>.</a:t>
            </a:r>
          </a:p>
          <a:p>
            <a:endParaRPr lang="en-US" dirty="0"/>
          </a:p>
          <a:p>
            <a:r>
              <a:rPr lang="en-US" b="1" dirty="0" err="1"/>
              <a:t>p</a:t>
            </a:r>
            <a:r>
              <a:rPr lang="en-US" b="1" dirty="0" err="1" smtClean="0"/>
              <a:t>reservevarcorr</a:t>
            </a:r>
            <a:r>
              <a:rPr lang="en-US" dirty="0" smtClean="0"/>
              <a:t> – preserves the variance correction estimated from the first level model. This will save time and also means all regions will have the same correction applied.</a:t>
            </a:r>
          </a:p>
          <a:p>
            <a:pPr marL="0" indent="0">
              <a:buNone/>
            </a:pPr>
            <a:r>
              <a:rPr lang="en-US" dirty="0"/>
              <a:t>	</a:t>
            </a:r>
            <a:endParaRPr lang="en-US" dirty="0" smtClean="0"/>
          </a:p>
          <a:p>
            <a:r>
              <a:rPr lang="en-US" b="1" dirty="0" smtClean="0"/>
              <a:t>correct </a:t>
            </a:r>
            <a:r>
              <a:rPr lang="en-US" dirty="0"/>
              <a:t>--	Set by the program to 1 if it has passed error checking.</a:t>
            </a:r>
          </a:p>
          <a:p>
            <a:endParaRPr lang="en-US" dirty="0"/>
          </a:p>
        </p:txBody>
      </p:sp>
    </p:spTree>
    <p:extLst>
      <p:ext uri="{BB962C8B-B14F-4D97-AF65-F5344CB8AC3E}">
        <p14:creationId xmlns:p14="http://schemas.microsoft.com/office/powerpoint/2010/main" val="42331299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arameter fields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latin typeface="Arial"/>
                <a:cs typeface="Arial"/>
              </a:rPr>
              <a:t>Tasks</a:t>
            </a:r>
            <a:r>
              <a:rPr lang="en-US" dirty="0">
                <a:latin typeface="Arial"/>
                <a:cs typeface="Arial"/>
              </a:rPr>
              <a:t> --	In the generalized context-dependent PPI, you need specify the tasks to include in the analyses, but put a 	‘0’ or ‘1’ in front of them to specify if they must exist in 	all sessions. For the traditional approach the task </a:t>
            </a:r>
            <a:r>
              <a:rPr lang="en-US" dirty="0" smtClean="0">
                <a:latin typeface="Arial"/>
                <a:cs typeface="Arial"/>
              </a:rPr>
              <a:t>must </a:t>
            </a:r>
            <a:r>
              <a:rPr lang="en-US" dirty="0">
                <a:latin typeface="Arial"/>
                <a:cs typeface="Arial"/>
              </a:rPr>
              <a:t>appear in all runs, thus no number is needed. For the traditional approach, the task order must match the </a:t>
            </a:r>
            <a:r>
              <a:rPr lang="en-US" dirty="0" smtClean="0">
                <a:latin typeface="Arial"/>
                <a:cs typeface="Arial"/>
              </a:rPr>
              <a:t>order </a:t>
            </a:r>
            <a:r>
              <a:rPr lang="en-US" dirty="0">
                <a:latin typeface="Arial"/>
                <a:cs typeface="Arial"/>
              </a:rPr>
              <a:t>of the weights. For the conditional approach the task has to occur in at least 1 run, which is why you have 	the option. The default is that it does not have to occur in each run. This is a cell array</a:t>
            </a:r>
            <a:r>
              <a:rPr lang="en-US" dirty="0" smtClean="0">
                <a:latin typeface="Arial"/>
                <a:cs typeface="Arial"/>
              </a:rPr>
              <a:t>.</a:t>
            </a:r>
          </a:p>
          <a:p>
            <a:endParaRPr lang="en-US" b="1" dirty="0">
              <a:latin typeface="Arial"/>
              <a:cs typeface="Arial"/>
            </a:endParaRPr>
          </a:p>
          <a:p>
            <a:r>
              <a:rPr lang="en-US" b="1" dirty="0" smtClean="0">
                <a:latin typeface="Arial"/>
                <a:cs typeface="Arial"/>
              </a:rPr>
              <a:t>Weights</a:t>
            </a:r>
            <a:r>
              <a:rPr lang="en-US" dirty="0" smtClean="0">
                <a:latin typeface="Arial"/>
                <a:cs typeface="Arial"/>
              </a:rPr>
              <a:t> </a:t>
            </a:r>
            <a:r>
              <a:rPr lang="en-US" dirty="0">
                <a:latin typeface="Arial"/>
                <a:cs typeface="Arial"/>
              </a:rPr>
              <a:t>-- For traditional PPI, you must specify weight vector for each task. This is a row vector.</a:t>
            </a:r>
          </a:p>
          <a:p>
            <a:pPr marL="0" indent="0">
              <a:buNone/>
            </a:pPr>
            <a:endParaRPr lang="en-US" dirty="0" smtClean="0">
              <a:latin typeface="Arial"/>
              <a:cs typeface="Arial"/>
            </a:endParaRPr>
          </a:p>
          <a:p>
            <a:r>
              <a:rPr lang="en-US" b="1" dirty="0" smtClean="0">
                <a:latin typeface="Arial"/>
                <a:cs typeface="Arial"/>
              </a:rPr>
              <a:t>Estimate </a:t>
            </a:r>
            <a:r>
              <a:rPr lang="en-US" dirty="0">
                <a:latin typeface="Arial"/>
                <a:cs typeface="Arial"/>
              </a:rPr>
              <a:t>-- Specifies whether or not to estimate the PPI design. 1 means to estimate </a:t>
            </a:r>
            <a:r>
              <a:rPr lang="en-US" dirty="0" smtClean="0">
                <a:latin typeface="Arial"/>
                <a:cs typeface="Arial"/>
              </a:rPr>
              <a:t>the design</a:t>
            </a:r>
            <a:r>
              <a:rPr lang="en-US" dirty="0">
                <a:latin typeface="Arial"/>
                <a:cs typeface="Arial"/>
              </a:rPr>
              <a:t>, 2 means to estimate the design from already created </a:t>
            </a:r>
            <a:r>
              <a:rPr lang="en-US" dirty="0" err="1">
                <a:latin typeface="Arial"/>
                <a:cs typeface="Arial"/>
              </a:rPr>
              <a:t>regressors</a:t>
            </a:r>
            <a:r>
              <a:rPr lang="en-US" dirty="0">
                <a:latin typeface="Arial"/>
                <a:cs typeface="Arial"/>
              </a:rPr>
              <a:t> (must be of the OUT structure), 0 means not to estimate. This is a number. </a:t>
            </a:r>
            <a:r>
              <a:rPr lang="en-US" b="1" i="1" dirty="0">
                <a:solidFill>
                  <a:srgbClr val="FF0000"/>
                </a:solidFill>
                <a:latin typeface="Arial"/>
                <a:cs typeface="Arial"/>
              </a:rPr>
              <a:t>Default is set to 1, so it will estimate. </a:t>
            </a:r>
          </a:p>
        </p:txBody>
      </p:sp>
    </p:spTree>
    <p:extLst>
      <p:ext uri="{BB962C8B-B14F-4D97-AF65-F5344CB8AC3E}">
        <p14:creationId xmlns:p14="http://schemas.microsoft.com/office/powerpoint/2010/main" val="608428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arameter fields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smtClean="0"/>
              <a:t>CompContrasts</a:t>
            </a:r>
            <a:r>
              <a:rPr lang="en-US" dirty="0" smtClean="0"/>
              <a:t> </a:t>
            </a:r>
            <a:r>
              <a:rPr lang="en-US" dirty="0"/>
              <a:t>-- 0 not to estimate any contrasts; 1 to estimate contrasts; 2 to only use PPI txt </a:t>
            </a:r>
            <a:r>
              <a:rPr lang="en-US" dirty="0" smtClean="0"/>
              <a:t>file </a:t>
            </a:r>
            <a:r>
              <a:rPr lang="en-US" dirty="0"/>
              <a:t>for 1st level (not recommended); 3 to only use PPI txt file for 1st level and 	</a:t>
            </a:r>
            <a:r>
              <a:rPr lang="en-US" dirty="0" smtClean="0"/>
              <a:t>estimate </a:t>
            </a:r>
            <a:r>
              <a:rPr lang="en-US" dirty="0"/>
              <a:t>contrasts (not recommended); 2&amp;3 are not recommended as they </a:t>
            </a:r>
            <a:r>
              <a:rPr lang="en-US" dirty="0" smtClean="0"/>
              <a:t>potentially </a:t>
            </a:r>
            <a:r>
              <a:rPr lang="en-US" dirty="0"/>
              <a:t>do not include all tasks effects in the mode. Use them at your own 	</a:t>
            </a:r>
            <a:r>
              <a:rPr lang="en-US" dirty="0" smtClean="0"/>
              <a:t>risk</a:t>
            </a:r>
            <a:r>
              <a:rPr lang="en-US" dirty="0"/>
              <a:t>. 3 cannot weight the contrasts based on the number of trials. Default is 0. </a:t>
            </a:r>
            <a:r>
              <a:rPr lang="en-US" dirty="0" smtClean="0"/>
              <a:t>This </a:t>
            </a:r>
            <a:r>
              <a:rPr lang="en-US" dirty="0"/>
              <a:t>is a number. 1 is the most common setting.</a:t>
            </a:r>
          </a:p>
          <a:p>
            <a:pPr marL="0" indent="0">
              <a:buNone/>
            </a:pPr>
            <a:endParaRPr lang="en-US" dirty="0"/>
          </a:p>
          <a:p>
            <a:r>
              <a:rPr lang="en-US" b="1" dirty="0" smtClean="0"/>
              <a:t>Contrasts </a:t>
            </a:r>
            <a:r>
              <a:rPr lang="en-US" dirty="0"/>
              <a:t>-- </a:t>
            </a:r>
            <a:r>
              <a:rPr lang="en-US" dirty="0" smtClean="0"/>
              <a:t>A </a:t>
            </a:r>
            <a:r>
              <a:rPr lang="en-US" dirty="0"/>
              <a:t>cell array of tasks to create contrasts to evaluate OR it is a structure </a:t>
            </a:r>
            <a:r>
              <a:rPr lang="en-US" dirty="0" smtClean="0"/>
              <a:t>variable. </a:t>
            </a:r>
            <a:r>
              <a:rPr lang="en-US" dirty="0"/>
              <a:t>If left blank and </a:t>
            </a:r>
            <a:r>
              <a:rPr lang="en-US" dirty="0" err="1"/>
              <a:t>CompContrasts</a:t>
            </a:r>
            <a:r>
              <a:rPr lang="en-US" dirty="0"/>
              <a:t>=1, then it defines all possible T </a:t>
            </a:r>
            <a:r>
              <a:rPr lang="en-US" dirty="0" smtClean="0"/>
              <a:t>contrasts </a:t>
            </a:r>
            <a:r>
              <a:rPr lang="en-US" dirty="0"/>
              <a:t>for task components and across runs. This is only feasible with less </a:t>
            </a:r>
            <a:r>
              <a:rPr lang="en-US" dirty="0" smtClean="0"/>
              <a:t>than </a:t>
            </a:r>
            <a:r>
              <a:rPr lang="en-US" dirty="0"/>
              <a:t>four tasks.</a:t>
            </a:r>
          </a:p>
          <a:p>
            <a:endParaRPr lang="en-US" dirty="0"/>
          </a:p>
        </p:txBody>
      </p:sp>
    </p:spTree>
    <p:extLst>
      <p:ext uri="{BB962C8B-B14F-4D97-AF65-F5344CB8AC3E}">
        <p14:creationId xmlns:p14="http://schemas.microsoft.com/office/powerpoint/2010/main" val="23416501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Disclosures</a:t>
            </a:r>
            <a:endParaRPr lang="en-US" dirty="0"/>
          </a:p>
        </p:txBody>
      </p:sp>
      <p:sp>
        <p:nvSpPr>
          <p:cNvPr id="3" name="Content Placeholder 2"/>
          <p:cNvSpPr>
            <a:spLocks noGrp="1"/>
          </p:cNvSpPr>
          <p:nvPr>
            <p:ph idx="1"/>
          </p:nvPr>
        </p:nvSpPr>
        <p:spPr/>
        <p:txBody>
          <a:bodyPr/>
          <a:lstStyle/>
          <a:p>
            <a:r>
              <a:rPr lang="en-US" dirty="0" smtClean="0"/>
              <a:t>None.</a:t>
            </a:r>
            <a:endParaRPr lang="en-US" dirty="0"/>
          </a:p>
        </p:txBody>
      </p:sp>
    </p:spTree>
    <p:extLst>
      <p:ext uri="{BB962C8B-B14F-4D97-AF65-F5344CB8AC3E}">
        <p14:creationId xmlns:p14="http://schemas.microsoft.com/office/powerpoint/2010/main" val="18416203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41491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Contrasts fields</a:t>
            </a:r>
            <a:endParaRPr lang="en-US" dirty="0"/>
          </a:p>
        </p:txBody>
      </p:sp>
      <p:sp>
        <p:nvSpPr>
          <p:cNvPr id="3" name="Content Placeholder 2"/>
          <p:cNvSpPr>
            <a:spLocks noGrp="1"/>
          </p:cNvSpPr>
          <p:nvPr>
            <p:ph idx="1"/>
          </p:nvPr>
        </p:nvSpPr>
        <p:spPr>
          <a:xfrm>
            <a:off x="457200" y="1600200"/>
            <a:ext cx="8229600" cy="5257800"/>
          </a:xfrm>
        </p:spPr>
        <p:txBody>
          <a:bodyPr>
            <a:normAutofit fontScale="40000" lnSpcReduction="20000"/>
          </a:bodyPr>
          <a:lstStyle/>
          <a:p>
            <a:r>
              <a:rPr lang="en-US" sz="4200" b="1" dirty="0">
                <a:latin typeface="Arial"/>
                <a:cs typeface="Arial"/>
              </a:rPr>
              <a:t>left</a:t>
            </a:r>
            <a:r>
              <a:rPr lang="en-US" sz="4200" dirty="0">
                <a:latin typeface="Arial"/>
                <a:cs typeface="Arial"/>
              </a:rPr>
              <a:t> --		A cell array with tasks on left side of equation or 'none'**</a:t>
            </a:r>
          </a:p>
          <a:p>
            <a:r>
              <a:rPr lang="en-US" sz="4200" b="1" dirty="0" smtClean="0">
                <a:latin typeface="Arial"/>
                <a:cs typeface="Arial"/>
              </a:rPr>
              <a:t>right</a:t>
            </a:r>
            <a:r>
              <a:rPr lang="en-US" sz="4200" dirty="0" smtClean="0">
                <a:latin typeface="Arial"/>
                <a:cs typeface="Arial"/>
              </a:rPr>
              <a:t> </a:t>
            </a:r>
            <a:r>
              <a:rPr lang="en-US" sz="4200" dirty="0">
                <a:latin typeface="Arial"/>
                <a:cs typeface="Arial"/>
              </a:rPr>
              <a:t>--		A cell array with tasks on right side of equation or '</a:t>
            </a:r>
            <a:r>
              <a:rPr lang="en-US" sz="4200" dirty="0" smtClean="0">
                <a:latin typeface="Arial"/>
                <a:cs typeface="Arial"/>
              </a:rPr>
              <a:t>none’</a:t>
            </a:r>
            <a:endParaRPr lang="en-US" sz="4200" dirty="0">
              <a:latin typeface="Arial"/>
              <a:cs typeface="Arial"/>
            </a:endParaRPr>
          </a:p>
          <a:p>
            <a:r>
              <a:rPr lang="en-US" sz="4200" b="1" dirty="0" smtClean="0">
                <a:latin typeface="Arial"/>
                <a:cs typeface="Arial"/>
              </a:rPr>
              <a:t>Weighted</a:t>
            </a:r>
            <a:r>
              <a:rPr lang="en-US" sz="4200" dirty="0" smtClean="0">
                <a:latin typeface="Arial"/>
                <a:cs typeface="Arial"/>
              </a:rPr>
              <a:t> </a:t>
            </a:r>
            <a:r>
              <a:rPr lang="en-US" sz="4200" dirty="0">
                <a:latin typeface="Arial"/>
                <a:cs typeface="Arial"/>
              </a:rPr>
              <a:t>-- 	From Weighted above, default is 0. This is a number.</a:t>
            </a:r>
          </a:p>
          <a:p>
            <a:r>
              <a:rPr lang="en-US" sz="4200" b="1" dirty="0" smtClean="0">
                <a:latin typeface="Arial"/>
                <a:cs typeface="Arial"/>
              </a:rPr>
              <a:t>STAT</a:t>
            </a:r>
            <a:r>
              <a:rPr lang="en-US" sz="4200" dirty="0" smtClean="0">
                <a:latin typeface="Arial"/>
                <a:cs typeface="Arial"/>
              </a:rPr>
              <a:t> </a:t>
            </a:r>
            <a:r>
              <a:rPr lang="en-US" sz="4200" dirty="0">
                <a:latin typeface="Arial"/>
                <a:cs typeface="Arial"/>
              </a:rPr>
              <a:t>--	A string that is either: 'T' or '</a:t>
            </a:r>
            <a:r>
              <a:rPr lang="en-US" sz="4200" dirty="0" smtClean="0">
                <a:latin typeface="Arial"/>
                <a:cs typeface="Arial"/>
              </a:rPr>
              <a:t>F’</a:t>
            </a:r>
            <a:endParaRPr lang="en-US" sz="4200" dirty="0">
              <a:latin typeface="Arial"/>
              <a:cs typeface="Arial"/>
            </a:endParaRPr>
          </a:p>
          <a:p>
            <a:r>
              <a:rPr lang="en-US" sz="4200" b="1" dirty="0" smtClean="0">
                <a:latin typeface="Arial"/>
                <a:cs typeface="Arial"/>
              </a:rPr>
              <a:t>c</a:t>
            </a:r>
            <a:r>
              <a:rPr lang="en-US" sz="4200" dirty="0" smtClean="0">
                <a:latin typeface="Arial"/>
                <a:cs typeface="Arial"/>
              </a:rPr>
              <a:t> </a:t>
            </a:r>
            <a:r>
              <a:rPr lang="en-US" sz="4200" dirty="0">
                <a:latin typeface="Arial"/>
                <a:cs typeface="Arial"/>
              </a:rPr>
              <a:t>-- 		A contrast vector from </a:t>
            </a:r>
            <a:r>
              <a:rPr lang="en-US" sz="4200" dirty="0" err="1">
                <a:latin typeface="Arial"/>
                <a:cs typeface="Arial"/>
              </a:rPr>
              <a:t>createVec</a:t>
            </a:r>
            <a:r>
              <a:rPr lang="en-US" sz="4200" dirty="0">
                <a:latin typeface="Arial"/>
                <a:cs typeface="Arial"/>
              </a:rPr>
              <a:t>. This will be generated automatically.</a:t>
            </a:r>
          </a:p>
          <a:p>
            <a:r>
              <a:rPr lang="en-US" sz="4200" b="1" dirty="0" smtClean="0">
                <a:latin typeface="Arial"/>
                <a:cs typeface="Arial"/>
              </a:rPr>
              <a:t>name </a:t>
            </a:r>
            <a:r>
              <a:rPr lang="en-US" sz="4200" dirty="0">
                <a:latin typeface="Arial"/>
                <a:cs typeface="Arial"/>
              </a:rPr>
              <a:t>--	Name of the contrast, will be defined from left and right fields if left blank. If not </a:t>
            </a:r>
            <a:r>
              <a:rPr lang="en-US" sz="4200" dirty="0" smtClean="0">
                <a:latin typeface="Arial"/>
                <a:cs typeface="Arial"/>
              </a:rPr>
              <a:t>left </a:t>
            </a:r>
            <a:r>
              <a:rPr lang="en-US" sz="4200" dirty="0">
                <a:latin typeface="Arial"/>
                <a:cs typeface="Arial"/>
              </a:rPr>
              <a:t>blank, then this is a string.</a:t>
            </a:r>
          </a:p>
          <a:p>
            <a:r>
              <a:rPr lang="en-US" sz="4200" b="1" dirty="0" smtClean="0">
                <a:latin typeface="Arial"/>
                <a:cs typeface="Arial"/>
              </a:rPr>
              <a:t>Prefix </a:t>
            </a:r>
            <a:r>
              <a:rPr lang="en-US" sz="4200" dirty="0">
                <a:latin typeface="Arial"/>
                <a:cs typeface="Arial"/>
              </a:rPr>
              <a:t>--	Prefix to the task name (optional), can be used to select each run. This is a </a:t>
            </a:r>
            <a:r>
              <a:rPr lang="en-US" sz="4200" dirty="0" smtClean="0">
                <a:latin typeface="Arial"/>
                <a:cs typeface="Arial"/>
              </a:rPr>
              <a:t>string</a:t>
            </a:r>
            <a:r>
              <a:rPr lang="en-US" sz="4200" dirty="0">
                <a:latin typeface="Arial"/>
                <a:cs typeface="Arial"/>
              </a:rPr>
              <a:t>.</a:t>
            </a:r>
          </a:p>
          <a:p>
            <a:r>
              <a:rPr lang="en-US" sz="4200" b="1" dirty="0" smtClean="0">
                <a:latin typeface="Arial"/>
                <a:cs typeface="Arial"/>
              </a:rPr>
              <a:t>Contrail</a:t>
            </a:r>
            <a:r>
              <a:rPr lang="en-US" sz="4200" dirty="0" smtClean="0">
                <a:latin typeface="Arial"/>
                <a:cs typeface="Arial"/>
              </a:rPr>
              <a:t> </a:t>
            </a:r>
            <a:r>
              <a:rPr lang="en-US" sz="4200" dirty="0">
                <a:latin typeface="Arial"/>
                <a:cs typeface="Arial"/>
              </a:rPr>
              <a:t>--	Suffix after task name (e.g. parametric modulators, different basis function). This </a:t>
            </a:r>
            <a:r>
              <a:rPr lang="en-US" sz="4200" dirty="0" smtClean="0">
                <a:latin typeface="Arial"/>
                <a:cs typeface="Arial"/>
              </a:rPr>
              <a:t>is </a:t>
            </a:r>
            <a:r>
              <a:rPr lang="en-US" sz="4200" dirty="0">
                <a:latin typeface="Arial"/>
                <a:cs typeface="Arial"/>
              </a:rPr>
              <a:t>a string.</a:t>
            </a:r>
          </a:p>
          <a:p>
            <a:r>
              <a:rPr lang="en-US" sz="4200" b="1" dirty="0" err="1" smtClean="0">
                <a:latin typeface="Arial"/>
                <a:cs typeface="Arial"/>
              </a:rPr>
              <a:t>MinEvents</a:t>
            </a:r>
            <a:r>
              <a:rPr lang="en-US" sz="4200" dirty="0" smtClean="0">
                <a:latin typeface="Arial"/>
                <a:cs typeface="Arial"/>
              </a:rPr>
              <a:t> </a:t>
            </a:r>
            <a:r>
              <a:rPr lang="en-US" sz="4200" dirty="0">
                <a:latin typeface="Arial"/>
                <a:cs typeface="Arial"/>
              </a:rPr>
              <a:t>--	The minimum number of events needed to compute the contrast. This is </a:t>
            </a:r>
            <a:r>
              <a:rPr lang="en-US" sz="4200" dirty="0" smtClean="0">
                <a:latin typeface="Arial"/>
                <a:cs typeface="Arial"/>
              </a:rPr>
              <a:t>required</a:t>
            </a:r>
            <a:r>
              <a:rPr lang="en-US" sz="4200" dirty="0">
                <a:latin typeface="Arial"/>
                <a:cs typeface="Arial"/>
              </a:rPr>
              <a:t>. This is a number.</a:t>
            </a:r>
          </a:p>
          <a:p>
            <a:r>
              <a:rPr lang="en-US" sz="4200" b="1" dirty="0" err="1" smtClean="0">
                <a:latin typeface="Arial"/>
                <a:cs typeface="Arial"/>
              </a:rPr>
              <a:t>MinEventsPer</a:t>
            </a:r>
            <a:r>
              <a:rPr lang="en-US" sz="4200" dirty="0" smtClean="0">
                <a:latin typeface="Arial"/>
                <a:cs typeface="Arial"/>
              </a:rPr>
              <a:t> </a:t>
            </a:r>
            <a:r>
              <a:rPr lang="en-US" sz="4200" dirty="0">
                <a:latin typeface="Arial"/>
                <a:cs typeface="Arial"/>
              </a:rPr>
              <a:t>-- 	The minimum number of events per task needed to compute the contrast. 	</a:t>
            </a:r>
            <a:r>
              <a:rPr lang="en-US" sz="4200" dirty="0" smtClean="0">
                <a:latin typeface="Arial"/>
                <a:cs typeface="Arial"/>
              </a:rPr>
              <a:t>This </a:t>
            </a:r>
            <a:r>
              <a:rPr lang="en-US" sz="4200" dirty="0">
                <a:latin typeface="Arial"/>
                <a:cs typeface="Arial"/>
              </a:rPr>
              <a:t>is a number. Default is </a:t>
            </a:r>
            <a:r>
              <a:rPr lang="en-US" sz="4200" dirty="0" err="1">
                <a:latin typeface="Arial"/>
                <a:cs typeface="Arial"/>
              </a:rPr>
              <a:t>MinEvents</a:t>
            </a:r>
            <a:r>
              <a:rPr lang="en-US" sz="4200" dirty="0">
                <a:latin typeface="Arial"/>
                <a:cs typeface="Arial"/>
              </a:rPr>
              <a:t>/</a:t>
            </a:r>
            <a:r>
              <a:rPr lang="en-US" sz="4200" dirty="0" err="1">
                <a:latin typeface="Arial"/>
                <a:cs typeface="Arial"/>
              </a:rPr>
              <a:t>NumberOfTasks</a:t>
            </a:r>
            <a:r>
              <a:rPr lang="en-US" sz="4200" dirty="0">
                <a:latin typeface="Arial"/>
                <a:cs typeface="Arial"/>
              </a:rPr>
              <a:t>.</a:t>
            </a:r>
          </a:p>
          <a:p>
            <a:endParaRPr lang="en-US" dirty="0"/>
          </a:p>
        </p:txBody>
      </p:sp>
    </p:spTree>
    <p:extLst>
      <p:ext uri="{BB962C8B-B14F-4D97-AF65-F5344CB8AC3E}">
        <p14:creationId xmlns:p14="http://schemas.microsoft.com/office/powerpoint/2010/main" val="19385709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 Structure</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b="1" dirty="0"/>
              <a:t>VOI</a:t>
            </a:r>
            <a:r>
              <a:rPr lang="en-US" dirty="0"/>
              <a:t> -- </a:t>
            </a:r>
            <a:r>
              <a:rPr lang="en-US" dirty="0" smtClean="0"/>
              <a:t>Filename </a:t>
            </a:r>
            <a:r>
              <a:rPr lang="en-US" dirty="0"/>
              <a:t>and path of the VOI file ('.</a:t>
            </a:r>
            <a:r>
              <a:rPr lang="en-US" dirty="0" err="1"/>
              <a:t>nii</a:t>
            </a:r>
            <a:r>
              <a:rPr lang="en-US" dirty="0"/>
              <a:t>', '.</a:t>
            </a:r>
            <a:r>
              <a:rPr lang="en-US" dirty="0" err="1"/>
              <a:t>img</a:t>
            </a:r>
            <a:r>
              <a:rPr lang="en-US" dirty="0"/>
              <a:t>')               </a:t>
            </a:r>
          </a:p>
          <a:p>
            <a:endParaRPr lang="en-US" b="1" dirty="0" smtClean="0"/>
          </a:p>
          <a:p>
            <a:r>
              <a:rPr lang="en-US" b="1" dirty="0" smtClean="0"/>
              <a:t>masks</a:t>
            </a:r>
            <a:r>
              <a:rPr lang="en-US" dirty="0" smtClean="0"/>
              <a:t> </a:t>
            </a:r>
            <a:r>
              <a:rPr lang="en-US" dirty="0"/>
              <a:t>-- </a:t>
            </a:r>
            <a:r>
              <a:rPr lang="en-US" dirty="0" smtClean="0"/>
              <a:t>A </a:t>
            </a:r>
            <a:r>
              <a:rPr lang="en-US" dirty="0"/>
              <a:t>cell array of statistic images ('.</a:t>
            </a:r>
            <a:r>
              <a:rPr lang="en-US" dirty="0" err="1"/>
              <a:t>nii</a:t>
            </a:r>
            <a:r>
              <a:rPr lang="en-US" dirty="0"/>
              <a:t>', '.</a:t>
            </a:r>
            <a:r>
              <a:rPr lang="en-US" dirty="0" err="1"/>
              <a:t>img</a:t>
            </a:r>
            <a:r>
              <a:rPr lang="en-US" dirty="0"/>
              <a:t>') to threshold to define subject specific </a:t>
            </a:r>
            <a:r>
              <a:rPr lang="en-US" dirty="0" smtClean="0"/>
              <a:t>ROI</a:t>
            </a:r>
            <a:r>
              <a:rPr lang="en-US" dirty="0"/>
              <a:t>. Must be </a:t>
            </a:r>
            <a:r>
              <a:rPr lang="en-US" dirty="0" err="1"/>
              <a:t>NxM</a:t>
            </a:r>
            <a:r>
              <a:rPr lang="en-US" dirty="0"/>
              <a:t> array, where N is either 1 or the number of sessions and M is </a:t>
            </a:r>
            <a:r>
              <a:rPr lang="en-US" dirty="0" smtClean="0"/>
              <a:t>the </a:t>
            </a:r>
            <a:r>
              <a:rPr lang="en-US" dirty="0"/>
              <a:t>number of statistical images to use to define subject specific ROI</a:t>
            </a:r>
            <a:r>
              <a:rPr lang="en-US" dirty="0" smtClean="0"/>
              <a:t>.</a:t>
            </a:r>
          </a:p>
          <a:p>
            <a:endParaRPr lang="en-US" dirty="0"/>
          </a:p>
          <a:p>
            <a:r>
              <a:rPr lang="en-US" b="1" dirty="0" smtClean="0"/>
              <a:t>thresh</a:t>
            </a:r>
            <a:r>
              <a:rPr lang="en-US" dirty="0" smtClean="0"/>
              <a:t> </a:t>
            </a:r>
            <a:r>
              <a:rPr lang="en-US" dirty="0"/>
              <a:t>-- </a:t>
            </a:r>
            <a:r>
              <a:rPr lang="en-US" dirty="0" smtClean="0"/>
              <a:t>An </a:t>
            </a:r>
            <a:r>
              <a:rPr lang="en-US" dirty="0" err="1"/>
              <a:t>NxM</a:t>
            </a:r>
            <a:r>
              <a:rPr lang="en-US" dirty="0"/>
              <a:t> matrix of thresholds (e.g. use []) where N is either 1 or the number of </a:t>
            </a:r>
            <a:r>
              <a:rPr lang="en-US" dirty="0" smtClean="0"/>
              <a:t>sessions </a:t>
            </a:r>
            <a:r>
              <a:rPr lang="en-US" dirty="0"/>
              <a:t>and M is the number of statistical images to threshold; thresholds </a:t>
            </a:r>
            <a:r>
              <a:rPr lang="en-US" dirty="0" smtClean="0"/>
              <a:t>should </a:t>
            </a:r>
            <a:r>
              <a:rPr lang="en-US" dirty="0"/>
              <a:t>be the statistic value (e.g. 3) and not the significance (e.g. .05). These 	</a:t>
            </a:r>
            <a:r>
              <a:rPr lang="en-US" dirty="0" smtClean="0"/>
              <a:t>correspond </a:t>
            </a:r>
            <a:r>
              <a:rPr lang="en-US" dirty="0"/>
              <a:t>to the images in the masks field up with the image names in the </a:t>
            </a:r>
            <a:r>
              <a:rPr lang="en-US" dirty="0" smtClean="0"/>
              <a:t>masks </a:t>
            </a:r>
            <a:r>
              <a:rPr lang="en-US" dirty="0"/>
              <a:t>field</a:t>
            </a:r>
            <a:r>
              <a:rPr lang="en-US" dirty="0" smtClean="0"/>
              <a:t>.</a:t>
            </a:r>
          </a:p>
          <a:p>
            <a:endParaRPr lang="en-US" dirty="0"/>
          </a:p>
          <a:p>
            <a:r>
              <a:rPr lang="en-US" b="1" dirty="0" smtClean="0"/>
              <a:t>exact</a:t>
            </a:r>
            <a:r>
              <a:rPr lang="en-US" dirty="0" smtClean="0"/>
              <a:t> </a:t>
            </a:r>
            <a:r>
              <a:rPr lang="en-US" dirty="0"/>
              <a:t>-- 	If set to 1, will find a cluster of size </a:t>
            </a:r>
            <a:r>
              <a:rPr lang="en-US" dirty="0" err="1"/>
              <a:t>VOImin</a:t>
            </a:r>
            <a:r>
              <a:rPr lang="en-US" dirty="0"/>
              <a:t>. The default is 0. This is a number. If </a:t>
            </a:r>
            <a:r>
              <a:rPr lang="en-US" dirty="0" smtClean="0"/>
              <a:t>set </a:t>
            </a:r>
            <a:r>
              <a:rPr lang="en-US" dirty="0"/>
              <a:t>to 1, then </a:t>
            </a:r>
            <a:r>
              <a:rPr lang="en-US" dirty="0" err="1" smtClean="0"/>
              <a:t>peak_nii.m</a:t>
            </a:r>
            <a:r>
              <a:rPr lang="en-US" dirty="0"/>
              <a:t> </a:t>
            </a:r>
            <a:r>
              <a:rPr lang="en-US" dirty="0" smtClean="0"/>
              <a:t>must </a:t>
            </a:r>
            <a:r>
              <a:rPr lang="en-US" dirty="0"/>
              <a:t>be in the MATLAB path</a:t>
            </a:r>
            <a:r>
              <a:rPr lang="en-US" dirty="0" smtClean="0"/>
              <a:t>.</a:t>
            </a:r>
          </a:p>
          <a:p>
            <a:pPr marL="0" indent="0">
              <a:buNone/>
            </a:pPr>
            <a:endParaRPr lang="en-US" dirty="0"/>
          </a:p>
          <a:p>
            <a:r>
              <a:rPr lang="en-US" b="1" dirty="0" err="1"/>
              <a:t>VOImin</a:t>
            </a:r>
            <a:r>
              <a:rPr lang="en-US" dirty="0"/>
              <a:t> -- 	The minimum VOI size required. This is a number.</a:t>
            </a:r>
          </a:p>
          <a:p>
            <a:pPr marL="0" indent="0">
              <a:buNone/>
            </a:pPr>
            <a:endParaRPr lang="en-US" dirty="0"/>
          </a:p>
        </p:txBody>
      </p:sp>
    </p:spTree>
    <p:extLst>
      <p:ext uri="{BB962C8B-B14F-4D97-AF65-F5344CB8AC3E}">
        <p14:creationId xmlns:p14="http://schemas.microsoft.com/office/powerpoint/2010/main" val="32604908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Open MATLAB:</a:t>
            </a:r>
            <a:br>
              <a:rPr lang="en-US" dirty="0" smtClean="0"/>
            </a:br>
            <a:r>
              <a:rPr lang="en-US" dirty="0" smtClean="0"/>
              <a:t> Create Parameter file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4101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Running </a:t>
            </a:r>
            <a:r>
              <a:rPr lang="en-US" dirty="0"/>
              <a:t>P</a:t>
            </a:r>
            <a:r>
              <a:rPr lang="en-US" dirty="0" smtClean="0"/>
              <a:t>PPI</a:t>
            </a:r>
            <a:endParaRPr lang="en-US" dirty="0"/>
          </a:p>
        </p:txBody>
      </p:sp>
      <p:sp>
        <p:nvSpPr>
          <p:cNvPr id="3" name="Content Placeholder 2"/>
          <p:cNvSpPr>
            <a:spLocks noGrp="1"/>
          </p:cNvSpPr>
          <p:nvPr>
            <p:ph idx="1"/>
          </p:nvPr>
        </p:nvSpPr>
        <p:spPr/>
        <p:txBody>
          <a:bodyPr/>
          <a:lstStyle/>
          <a:p>
            <a:r>
              <a:rPr lang="en-US" dirty="0" smtClean="0"/>
              <a:t>PPPI(</a:t>
            </a:r>
            <a:r>
              <a:rPr lang="en-US" dirty="0" err="1" smtClean="0"/>
              <a:t>parameterfile</a:t>
            </a:r>
            <a:r>
              <a:rPr lang="en-US" dirty="0" smtClean="0"/>
              <a:t>)</a:t>
            </a:r>
          </a:p>
          <a:p>
            <a:r>
              <a:rPr lang="en-US" dirty="0" smtClean="0"/>
              <a:t>PPPI(</a:t>
            </a:r>
            <a:r>
              <a:rPr lang="en-US" dirty="0" err="1" smtClean="0"/>
              <a:t>parameterfile,structurefile</a:t>
            </a:r>
            <a:r>
              <a:rPr lang="en-US" dirty="0" smtClean="0"/>
              <a:t>)</a:t>
            </a:r>
          </a:p>
          <a:p>
            <a:r>
              <a:rPr lang="en-US" dirty="0" smtClean="0"/>
              <a:t>PPPI(</a:t>
            </a:r>
            <a:r>
              <a:rPr lang="en-US" dirty="0" err="1" smtClean="0"/>
              <a:t>parameterfile,structurefile,tsdata</a:t>
            </a:r>
            <a:r>
              <a:rPr lang="en-US" dirty="0" smtClean="0"/>
              <a:t>)</a:t>
            </a:r>
          </a:p>
          <a:p>
            <a:r>
              <a:rPr lang="en-US" dirty="0"/>
              <a:t>PPPI(</a:t>
            </a:r>
            <a:r>
              <a:rPr lang="en-US" dirty="0" err="1"/>
              <a:t>parameterfile</a:t>
            </a:r>
            <a:r>
              <a:rPr lang="en-US" dirty="0" smtClean="0"/>
              <a:t>,[],</a:t>
            </a:r>
            <a:r>
              <a:rPr lang="en-US" dirty="0" err="1"/>
              <a:t>tsdata</a:t>
            </a:r>
            <a:r>
              <a:rPr lang="en-US" dirty="0"/>
              <a:t>)</a:t>
            </a:r>
          </a:p>
          <a:p>
            <a:endParaRPr lang="en-US" dirty="0"/>
          </a:p>
        </p:txBody>
      </p:sp>
    </p:spTree>
    <p:extLst>
      <p:ext uri="{BB962C8B-B14F-4D97-AF65-F5344CB8AC3E}">
        <p14:creationId xmlns:p14="http://schemas.microsoft.com/office/powerpoint/2010/main" val="38729177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Creating a Wrapper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119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sp>
        <p:nvSpPr>
          <p:cNvPr id="3" name="Content Placeholder 2"/>
          <p:cNvSpPr>
            <a:spLocks noGrp="1"/>
          </p:cNvSpPr>
          <p:nvPr>
            <p:ph idx="1"/>
          </p:nvPr>
        </p:nvSpPr>
        <p:spPr/>
        <p:txBody>
          <a:bodyPr>
            <a:normAutofit/>
          </a:bodyPr>
          <a:lstStyle/>
          <a:p>
            <a:r>
              <a:rPr lang="en-US" dirty="0" smtClean="0"/>
              <a:t>ppi_R01_v1(1,1,60)</a:t>
            </a:r>
          </a:p>
          <a:p>
            <a:pPr lvl="1"/>
            <a:r>
              <a:rPr lang="en-US" dirty="0" smtClean="0"/>
              <a:t>Preconfigured file with ROI list and subject list</a:t>
            </a:r>
          </a:p>
          <a:p>
            <a:pPr lvl="1"/>
            <a:r>
              <a:rPr lang="en-US" dirty="0" smtClean="0"/>
              <a:t>Can add regions or subjects at anytime</a:t>
            </a:r>
          </a:p>
          <a:p>
            <a:pPr lvl="1"/>
            <a:r>
              <a:rPr lang="en-US" dirty="0" smtClean="0"/>
              <a:t>Uses a master template of </a:t>
            </a:r>
            <a:r>
              <a:rPr lang="en-US" dirty="0" err="1" smtClean="0"/>
              <a:t>gPPI</a:t>
            </a:r>
            <a:r>
              <a:rPr lang="en-US" dirty="0" smtClean="0"/>
              <a:t> settings, which are study specific (</a:t>
            </a:r>
            <a:r>
              <a:rPr lang="en-US" dirty="0" err="1" smtClean="0"/>
              <a:t>matlab</a:t>
            </a:r>
            <a:r>
              <a:rPr lang="en-US" dirty="0" smtClean="0"/>
              <a:t> structure with ~15 fields)</a:t>
            </a:r>
          </a:p>
          <a:p>
            <a:r>
              <a:rPr lang="en-US" dirty="0" smtClean="0"/>
              <a:t>Output is con_ and </a:t>
            </a:r>
            <a:r>
              <a:rPr lang="en-US" dirty="0" err="1" smtClean="0"/>
              <a:t>spmT</a:t>
            </a:r>
            <a:r>
              <a:rPr lang="en-US" dirty="0" smtClean="0"/>
              <a:t>_ images for group level analyses</a:t>
            </a:r>
          </a:p>
          <a:p>
            <a:r>
              <a:rPr lang="en-US" dirty="0" smtClean="0"/>
              <a:t>Tutorial and manuals are available online</a:t>
            </a:r>
          </a:p>
          <a:p>
            <a:pPr lvl="1">
              <a:buNone/>
            </a:pPr>
            <a:endParaRPr lang="en-US" dirty="0" smtClean="0"/>
          </a:p>
          <a:p>
            <a:pPr lvl="1">
              <a:buNone/>
            </a:pPr>
            <a:endParaRPr lang="en-US" dirty="0" smtClean="0"/>
          </a:p>
        </p:txBody>
      </p:sp>
    </p:spTree>
    <p:extLst>
      <p:ext uri="{BB962C8B-B14F-4D97-AF65-F5344CB8AC3E}">
        <p14:creationId xmlns:p14="http://schemas.microsoft.com/office/powerpoint/2010/main" val="31957223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automate the process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9811994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creating a wrapper</a:t>
            </a:r>
            <a:endParaRPr lang="en-US" dirty="0"/>
          </a:p>
        </p:txBody>
      </p:sp>
      <p:sp>
        <p:nvSpPr>
          <p:cNvPr id="3" name="Content Placeholder 2"/>
          <p:cNvSpPr>
            <a:spLocks noGrp="1"/>
          </p:cNvSpPr>
          <p:nvPr>
            <p:ph idx="1"/>
          </p:nvPr>
        </p:nvSpPr>
        <p:spPr>
          <a:xfrm>
            <a:off x="457200" y="1600200"/>
            <a:ext cx="8229600" cy="5138271"/>
          </a:xfrm>
        </p:spPr>
        <p:txBody>
          <a:bodyPr>
            <a:normAutofit fontScale="47500" lnSpcReduction="20000"/>
          </a:bodyPr>
          <a:lstStyle/>
          <a:p>
            <a:pPr marL="0" indent="0">
              <a:buNone/>
            </a:pPr>
            <a:r>
              <a:rPr lang="en-US" b="1" dirty="0" smtClean="0"/>
              <a:t>%Setup </a:t>
            </a:r>
            <a:r>
              <a:rPr lang="en-US" b="1" dirty="0"/>
              <a:t>the PPPI Toolbox</a:t>
            </a:r>
            <a:endParaRPr lang="en-US" dirty="0"/>
          </a:p>
          <a:p>
            <a:pPr marL="0" indent="0">
              <a:buNone/>
            </a:pPr>
            <a:r>
              <a:rPr lang="en-US" dirty="0" err="1" smtClean="0"/>
              <a:t>addpath</a:t>
            </a:r>
            <a:r>
              <a:rPr lang="en-US" dirty="0"/>
              <a:t>(‘</a:t>
            </a:r>
            <a:r>
              <a:rPr lang="en-US" dirty="0" err="1"/>
              <a:t>PPPIdirectory</a:t>
            </a:r>
            <a:r>
              <a:rPr lang="en-US" dirty="0"/>
              <a:t>’</a:t>
            </a:r>
            <a:r>
              <a:rPr lang="en-US" dirty="0" smtClean="0"/>
              <a:t>)</a:t>
            </a:r>
          </a:p>
          <a:p>
            <a:pPr marL="0" indent="0">
              <a:buNone/>
            </a:pPr>
            <a:r>
              <a:rPr lang="en-US" dirty="0" smtClean="0"/>
              <a:t>%Replace </a:t>
            </a:r>
            <a:r>
              <a:rPr lang="en-US" dirty="0" err="1"/>
              <a:t>PPPIdirectory</a:t>
            </a:r>
            <a:r>
              <a:rPr lang="en-US" dirty="0"/>
              <a:t> with the location of the PPPI directory that was downloaded</a:t>
            </a:r>
          </a:p>
          <a:p>
            <a:pPr marL="0" indent="0">
              <a:buNone/>
            </a:pPr>
            <a:r>
              <a:rPr lang="en-US" dirty="0"/>
              <a:t> </a:t>
            </a:r>
          </a:p>
          <a:p>
            <a:pPr marL="0" indent="0">
              <a:buNone/>
            </a:pPr>
            <a:r>
              <a:rPr lang="en-US" b="1" dirty="0" smtClean="0"/>
              <a:t>%Setup </a:t>
            </a:r>
            <a:r>
              <a:rPr lang="en-US" b="1" dirty="0"/>
              <a:t>SPM8</a:t>
            </a:r>
            <a:endParaRPr lang="en-US" dirty="0"/>
          </a:p>
          <a:p>
            <a:pPr marL="0" indent="0">
              <a:buNone/>
            </a:pPr>
            <a:r>
              <a:rPr lang="en-US" dirty="0" err="1" smtClean="0"/>
              <a:t>addpath</a:t>
            </a:r>
            <a:r>
              <a:rPr lang="en-US" dirty="0"/>
              <a:t>('spm8directory')</a:t>
            </a:r>
          </a:p>
          <a:p>
            <a:pPr marL="0" indent="0">
              <a:buNone/>
            </a:pPr>
            <a:r>
              <a:rPr lang="en-US" dirty="0"/>
              <a:t>%</a:t>
            </a:r>
            <a:r>
              <a:rPr lang="en-US" dirty="0" smtClean="0"/>
              <a:t>Replace </a:t>
            </a:r>
            <a:r>
              <a:rPr lang="en-US" dirty="0"/>
              <a:t>spm8directory with the location of spm8 (can be found by typing which </a:t>
            </a:r>
            <a:r>
              <a:rPr lang="en-US" dirty="0" err="1"/>
              <a:t>spm</a:t>
            </a:r>
            <a:r>
              <a:rPr lang="en-US" dirty="0"/>
              <a:t>)</a:t>
            </a:r>
          </a:p>
          <a:p>
            <a:pPr marL="0" indent="0">
              <a:buNone/>
            </a:pPr>
            <a:r>
              <a:rPr lang="en-US" dirty="0"/>
              <a:t> </a:t>
            </a:r>
          </a:p>
          <a:p>
            <a:pPr marL="0" indent="0">
              <a:buNone/>
            </a:pPr>
            <a:r>
              <a:rPr lang="en-US" b="1" dirty="0" smtClean="0"/>
              <a:t>%Select </a:t>
            </a:r>
            <a:r>
              <a:rPr lang="en-US" b="1" dirty="0"/>
              <a:t>the subjects</a:t>
            </a:r>
            <a:endParaRPr lang="en-US" dirty="0"/>
          </a:p>
          <a:p>
            <a:pPr marL="0" indent="0">
              <a:buNone/>
            </a:pPr>
            <a:r>
              <a:rPr lang="en-US" dirty="0" smtClean="0"/>
              <a:t>Subjects</a:t>
            </a:r>
            <a:r>
              <a:rPr lang="en-US" dirty="0"/>
              <a:t>={'subject1' 'subject2'};</a:t>
            </a:r>
          </a:p>
          <a:p>
            <a:pPr marL="0" indent="0">
              <a:buNone/>
            </a:pPr>
            <a:r>
              <a:rPr lang="en-US" dirty="0"/>
              <a:t>%</a:t>
            </a:r>
            <a:r>
              <a:rPr lang="en-US" dirty="0" smtClean="0"/>
              <a:t>Put </a:t>
            </a:r>
            <a:r>
              <a:rPr lang="en-US" dirty="0"/>
              <a:t>your subjects in ’’ inside the {}. This is a cell array.</a:t>
            </a:r>
          </a:p>
          <a:p>
            <a:pPr marL="0" indent="0">
              <a:buNone/>
            </a:pPr>
            <a:r>
              <a:rPr lang="en-US" dirty="0"/>
              <a:t> </a:t>
            </a:r>
          </a:p>
          <a:p>
            <a:pPr marL="0" indent="0">
              <a:buNone/>
            </a:pPr>
            <a:r>
              <a:rPr lang="en-US" b="1" dirty="0" smtClean="0"/>
              <a:t>%Set </a:t>
            </a:r>
            <a:r>
              <a:rPr lang="en-US" b="1" dirty="0"/>
              <a:t>the </a:t>
            </a:r>
            <a:r>
              <a:rPr lang="en-US" b="1" dirty="0" smtClean="0"/>
              <a:t>VOI</a:t>
            </a:r>
            <a:endParaRPr lang="en-US" dirty="0"/>
          </a:p>
          <a:p>
            <a:pPr marL="0" indent="0">
              <a:buNone/>
            </a:pPr>
            <a:r>
              <a:rPr lang="en-US" dirty="0" err="1" smtClean="0"/>
              <a:t>regionfile</a:t>
            </a:r>
            <a:r>
              <a:rPr lang="en-US" dirty="0"/>
              <a:t>={'region1.nii'... 'region2.nii'};</a:t>
            </a:r>
          </a:p>
          <a:p>
            <a:pPr marL="0" indent="0">
              <a:buNone/>
            </a:pPr>
            <a:r>
              <a:rPr lang="en-US" dirty="0"/>
              <a:t>%</a:t>
            </a:r>
            <a:r>
              <a:rPr lang="en-US" dirty="0" smtClean="0"/>
              <a:t>These </a:t>
            </a:r>
            <a:r>
              <a:rPr lang="en-US" dirty="0"/>
              <a:t>are the VOIs files (.</a:t>
            </a:r>
            <a:r>
              <a:rPr lang="en-US" dirty="0" err="1"/>
              <a:t>nii</a:t>
            </a:r>
            <a:r>
              <a:rPr lang="en-US" dirty="0"/>
              <a:t>, .</a:t>
            </a:r>
            <a:r>
              <a:rPr lang="en-US" dirty="0" err="1"/>
              <a:t>img</a:t>
            </a:r>
            <a:r>
              <a:rPr lang="en-US" dirty="0"/>
              <a:t>, .mat) with full paths to use for PPI. This is a cell array.</a:t>
            </a:r>
          </a:p>
          <a:p>
            <a:pPr marL="0" indent="0">
              <a:buNone/>
            </a:pPr>
            <a:r>
              <a:rPr lang="en-US" dirty="0"/>
              <a:t> </a:t>
            </a:r>
          </a:p>
          <a:p>
            <a:pPr marL="0" indent="0">
              <a:buNone/>
            </a:pPr>
            <a:r>
              <a:rPr lang="en-US" b="1" dirty="0" smtClean="0"/>
              <a:t>%Set </a:t>
            </a:r>
            <a:r>
              <a:rPr lang="en-US" b="1" dirty="0"/>
              <a:t>the region names</a:t>
            </a:r>
            <a:endParaRPr lang="en-US" dirty="0"/>
          </a:p>
          <a:p>
            <a:pPr marL="0" indent="0">
              <a:buNone/>
            </a:pPr>
            <a:r>
              <a:rPr lang="en-US" dirty="0" smtClean="0"/>
              <a:t>region</a:t>
            </a:r>
            <a:r>
              <a:rPr lang="en-US" dirty="0"/>
              <a:t>={'region1'... 'region2'};</a:t>
            </a:r>
          </a:p>
          <a:p>
            <a:pPr marL="0" indent="0">
              <a:buNone/>
            </a:pPr>
            <a:r>
              <a:rPr lang="en-US" dirty="0"/>
              <a:t>%</a:t>
            </a:r>
            <a:r>
              <a:rPr lang="en-US" dirty="0" smtClean="0"/>
              <a:t>These </a:t>
            </a:r>
            <a:r>
              <a:rPr lang="en-US" dirty="0"/>
              <a:t>are the VOIs names. They must match the order of the VOIs in the </a:t>
            </a:r>
            <a:r>
              <a:rPr lang="en-US" dirty="0" err="1"/>
              <a:t>regionfile</a:t>
            </a:r>
            <a:r>
              <a:rPr lang="en-US" dirty="0"/>
              <a:t> variable. </a:t>
            </a:r>
            <a:r>
              <a:rPr lang="en-US" dirty="0" smtClean="0"/>
              <a:t>This </a:t>
            </a:r>
            <a:r>
              <a:rPr lang="en-US" dirty="0"/>
              <a:t>is </a:t>
            </a:r>
            <a:r>
              <a:rPr lang="en-US" dirty="0" smtClean="0"/>
              <a:t>a </a:t>
            </a:r>
            <a:r>
              <a:rPr lang="en-US" dirty="0"/>
              <a:t>cell array.</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999790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638"/>
            <a:ext cx="8229600" cy="6583362"/>
          </a:xfrm>
        </p:spPr>
        <p:txBody>
          <a:bodyPr>
            <a:normAutofit fontScale="47500" lnSpcReduction="20000"/>
          </a:bodyPr>
          <a:lstStyle/>
          <a:p>
            <a:pPr marL="0" indent="0">
              <a:buNone/>
            </a:pPr>
            <a:r>
              <a:rPr lang="en-US" b="1" dirty="0"/>
              <a:t>%</a:t>
            </a:r>
            <a:r>
              <a:rPr lang="en-US" b="1" dirty="0" smtClean="0"/>
              <a:t>Load </a:t>
            </a:r>
            <a:r>
              <a:rPr lang="en-US" b="1" dirty="0"/>
              <a:t>PPI parameters that don’t change between regions or subjects (e.g. a master parameter file)</a:t>
            </a:r>
            <a:endParaRPr lang="en-US" dirty="0"/>
          </a:p>
          <a:p>
            <a:pPr marL="0" indent="0">
              <a:buNone/>
            </a:pPr>
            <a:r>
              <a:rPr lang="en-US" dirty="0" smtClean="0"/>
              <a:t>load</a:t>
            </a:r>
            <a:r>
              <a:rPr lang="en-US" dirty="0"/>
              <a:t>('</a:t>
            </a:r>
            <a:r>
              <a:rPr lang="en-US" dirty="0" err="1"/>
              <a:t>ppi_master_template.mat</a:t>
            </a:r>
            <a:r>
              <a:rPr lang="en-US" dirty="0"/>
              <a:t>');</a:t>
            </a:r>
          </a:p>
          <a:p>
            <a:pPr marL="0" indent="0">
              <a:buNone/>
            </a:pPr>
            <a:r>
              <a:rPr lang="en-US" dirty="0"/>
              <a:t>%</a:t>
            </a:r>
            <a:r>
              <a:rPr lang="en-US" dirty="0" smtClean="0"/>
              <a:t>Replace </a:t>
            </a:r>
            <a:r>
              <a:rPr lang="en-US" dirty="0" err="1"/>
              <a:t>ppi_master_template.mat</a:t>
            </a:r>
            <a:r>
              <a:rPr lang="en-US" dirty="0"/>
              <a:t> with the name of your master parameter file. If you have </a:t>
            </a:r>
            <a:r>
              <a:rPr lang="en-US" dirty="0" smtClean="0"/>
              <a:t>	</a:t>
            </a:r>
            <a:r>
              <a:rPr lang="en-US" dirty="0" smtClean="0"/>
              <a:t>not </a:t>
            </a:r>
            <a:r>
              <a:rPr lang="en-US" dirty="0" smtClean="0"/>
              <a:t>made </a:t>
            </a:r>
            <a:r>
              <a:rPr lang="en-US" dirty="0"/>
              <a:t>one yet, save this m-file and make your master parameter file now.</a:t>
            </a:r>
          </a:p>
          <a:p>
            <a:pPr marL="0" indent="0">
              <a:buNone/>
            </a:pPr>
            <a:r>
              <a:rPr lang="en-US" dirty="0"/>
              <a:t> </a:t>
            </a:r>
          </a:p>
          <a:p>
            <a:pPr marL="0" indent="0">
              <a:buNone/>
            </a:pPr>
            <a:r>
              <a:rPr lang="en-US" b="1" dirty="0" smtClean="0"/>
              <a:t>%Set </a:t>
            </a:r>
            <a:r>
              <a:rPr lang="en-US" b="1" dirty="0"/>
              <a:t>the location to save the region specific mat-files</a:t>
            </a:r>
            <a:endParaRPr lang="en-US" dirty="0"/>
          </a:p>
          <a:p>
            <a:pPr marL="0" indent="0">
              <a:buNone/>
            </a:pPr>
            <a:r>
              <a:rPr lang="en-US" dirty="0" smtClean="0"/>
              <a:t>save</a:t>
            </a:r>
            <a:r>
              <a:rPr lang="en-US" dirty="0"/>
              <a:t>(['directory' region{</a:t>
            </a:r>
            <a:r>
              <a:rPr lang="en-US" dirty="0" err="1"/>
              <a:t>regionnumber</a:t>
            </a:r>
            <a:r>
              <a:rPr lang="en-US" dirty="0"/>
              <a:t>} '.mat'],'P');</a:t>
            </a:r>
          </a:p>
          <a:p>
            <a:pPr marL="0" indent="0">
              <a:buNone/>
            </a:pPr>
            <a:r>
              <a:rPr lang="en-US" dirty="0"/>
              <a:t>%</a:t>
            </a:r>
            <a:r>
              <a:rPr lang="en-US" dirty="0" smtClean="0"/>
              <a:t>Replace </a:t>
            </a:r>
            <a:r>
              <a:rPr lang="en-US" dirty="0"/>
              <a:t>directory with the location you want to save the parameter structure that has the </a:t>
            </a:r>
            <a:r>
              <a:rPr lang="en-US" dirty="0" smtClean="0"/>
              <a:t>region and</a:t>
            </a:r>
            <a:r>
              <a:rPr lang="en-US" dirty="0"/>
              <a:t> VOI information added to it.</a:t>
            </a:r>
          </a:p>
          <a:p>
            <a:pPr marL="0" indent="0">
              <a:buNone/>
            </a:pPr>
            <a:r>
              <a:rPr lang="en-US" dirty="0"/>
              <a:t> </a:t>
            </a:r>
            <a:endParaRPr lang="en-US" dirty="0" smtClean="0"/>
          </a:p>
          <a:p>
            <a:pPr marL="0" indent="0">
              <a:buNone/>
            </a:pPr>
            <a:r>
              <a:rPr lang="en-US" dirty="0" smtClean="0"/>
              <a:t>%Make a loop – first subjects, then regions</a:t>
            </a:r>
          </a:p>
          <a:p>
            <a:pPr marL="0" indent="0">
              <a:buNone/>
            </a:pPr>
            <a:r>
              <a:rPr lang="en-US" dirty="0" smtClean="0"/>
              <a:t>for ii=1:numel(subjects)</a:t>
            </a:r>
          </a:p>
          <a:p>
            <a:pPr marL="0" indent="0">
              <a:buNone/>
            </a:pPr>
            <a:r>
              <a:rPr lang="en-US" dirty="0" smtClean="0"/>
              <a:t>For </a:t>
            </a:r>
            <a:r>
              <a:rPr lang="en-US" dirty="0" err="1" smtClean="0"/>
              <a:t>jj</a:t>
            </a:r>
            <a:r>
              <a:rPr lang="en-US" dirty="0" smtClean="0"/>
              <a:t>=1:numel(regions)</a:t>
            </a:r>
            <a:endParaRPr lang="en-US" dirty="0"/>
          </a:p>
          <a:p>
            <a:pPr marL="0" indent="0">
              <a:buNone/>
            </a:pPr>
            <a:r>
              <a:rPr lang="en-US" b="1" dirty="0" smtClean="0"/>
              <a:t>	%Set </a:t>
            </a:r>
            <a:r>
              <a:rPr lang="en-US" b="1" dirty="0"/>
              <a:t>the subject directory</a:t>
            </a:r>
            <a:endParaRPr lang="en-US" dirty="0"/>
          </a:p>
          <a:p>
            <a:pPr marL="0" indent="0">
              <a:buNone/>
            </a:pPr>
            <a:r>
              <a:rPr lang="en-US" dirty="0"/>
              <a:t>	Directory=['</a:t>
            </a:r>
            <a:r>
              <a:rPr lang="en-US" dirty="0" err="1"/>
              <a:t>subjectdirectory</a:t>
            </a:r>
            <a:r>
              <a:rPr lang="en-US" dirty="0"/>
              <a:t>'];</a:t>
            </a:r>
          </a:p>
          <a:p>
            <a:pPr marL="0" indent="0">
              <a:buNone/>
            </a:pPr>
            <a:r>
              <a:rPr lang="en-US" dirty="0" smtClean="0"/>
              <a:t>	</a:t>
            </a:r>
            <a:r>
              <a:rPr lang="en-US" dirty="0" smtClean="0"/>
              <a:t>%Replace </a:t>
            </a:r>
            <a:r>
              <a:rPr lang="en-US" dirty="0" err="1"/>
              <a:t>subjectdirectory</a:t>
            </a:r>
            <a:r>
              <a:rPr lang="en-US" dirty="0"/>
              <a:t> with the location of 1st level statistics. Can include variables (e.g. </a:t>
            </a:r>
            <a:r>
              <a:rPr lang="en-US" dirty="0" smtClean="0"/>
              <a:t>		[</a:t>
            </a:r>
            <a:r>
              <a:rPr lang="en-US" dirty="0"/>
              <a:t>‘/</a:t>
            </a:r>
            <a:r>
              <a:rPr lang="en-US" dirty="0" smtClean="0"/>
              <a:t>Data</a:t>
            </a:r>
            <a:r>
              <a:rPr lang="en-US" dirty="0"/>
              <a:t>/’ Subjects{</a:t>
            </a:r>
            <a:r>
              <a:rPr lang="en-US" dirty="0" err="1"/>
              <a:t>i</a:t>
            </a:r>
            <a:r>
              <a:rPr lang="en-US" dirty="0"/>
              <a:t>} ‘/model/’])</a:t>
            </a:r>
          </a:p>
          <a:p>
            <a:pPr marL="0" indent="0">
              <a:buNone/>
            </a:pPr>
            <a:r>
              <a:rPr lang="en-US" dirty="0"/>
              <a:t> </a:t>
            </a:r>
          </a:p>
          <a:p>
            <a:pPr marL="0" indent="0">
              <a:buNone/>
            </a:pPr>
            <a:r>
              <a:rPr lang="en-US" b="1" dirty="0"/>
              <a:t>	</a:t>
            </a:r>
            <a:r>
              <a:rPr lang="en-US" b="1" dirty="0" smtClean="0"/>
              <a:t>%</a:t>
            </a:r>
            <a:r>
              <a:rPr lang="en-US" b="1" dirty="0" smtClean="0"/>
              <a:t>Set </a:t>
            </a:r>
            <a:r>
              <a:rPr lang="en-US" b="1" dirty="0"/>
              <a:t>the parameter file to be loaded for PPI analysis</a:t>
            </a:r>
            <a:endParaRPr lang="en-US" dirty="0"/>
          </a:p>
          <a:p>
            <a:pPr marL="0" indent="0">
              <a:buNone/>
            </a:pPr>
            <a:r>
              <a:rPr lang="en-US" dirty="0" smtClean="0"/>
              <a:t>	load</a:t>
            </a:r>
            <a:r>
              <a:rPr lang="en-US" dirty="0"/>
              <a:t>(['directory' region{</a:t>
            </a:r>
            <a:r>
              <a:rPr lang="en-US" dirty="0" err="1"/>
              <a:t>regionnumber</a:t>
            </a:r>
            <a:r>
              <a:rPr lang="en-US" dirty="0"/>
              <a:t>} '.mat']);</a:t>
            </a:r>
          </a:p>
          <a:p>
            <a:pPr marL="0" indent="0">
              <a:buNone/>
            </a:pPr>
            <a:r>
              <a:rPr lang="en-US" dirty="0" smtClean="0"/>
              <a:t>	</a:t>
            </a:r>
            <a:r>
              <a:rPr lang="en-US" dirty="0" smtClean="0"/>
              <a:t>%must match the location where you saved the file above.</a:t>
            </a:r>
            <a:endParaRPr lang="en-US" dirty="0"/>
          </a:p>
          <a:p>
            <a:pPr marL="0" indent="0">
              <a:buNone/>
            </a:pPr>
            <a:r>
              <a:rPr lang="en-US" dirty="0"/>
              <a:t> </a:t>
            </a:r>
          </a:p>
          <a:p>
            <a:pPr marL="0" indent="0">
              <a:buNone/>
            </a:pPr>
            <a:r>
              <a:rPr lang="en-US" b="1" dirty="0" smtClean="0"/>
              <a:t>	%Set </a:t>
            </a:r>
            <a:r>
              <a:rPr lang="en-US" b="1" dirty="0"/>
              <a:t>an identifier for this analysis</a:t>
            </a:r>
            <a:endParaRPr lang="en-US" dirty="0"/>
          </a:p>
          <a:p>
            <a:pPr marL="0" indent="0">
              <a:buNone/>
            </a:pPr>
            <a:r>
              <a:rPr lang="en-US" dirty="0"/>
              <a:t>	save([Subjects{</a:t>
            </a:r>
            <a:r>
              <a:rPr lang="en-US" dirty="0" err="1"/>
              <a:t>i</a:t>
            </a:r>
            <a:r>
              <a:rPr lang="en-US" dirty="0"/>
              <a:t>} '_analysis_' region{</a:t>
            </a:r>
            <a:r>
              <a:rPr lang="en-US" dirty="0" err="1"/>
              <a:t>regionnumber</a:t>
            </a:r>
            <a:r>
              <a:rPr lang="en-US" dirty="0"/>
              <a:t>} '.mat'],'P'); </a:t>
            </a:r>
          </a:p>
          <a:p>
            <a:pPr marL="0" indent="0">
              <a:buNone/>
            </a:pPr>
            <a:r>
              <a:rPr lang="en-US" dirty="0"/>
              <a:t>	PPPI([Subjects{</a:t>
            </a:r>
            <a:r>
              <a:rPr lang="en-US" dirty="0" err="1"/>
              <a:t>i</a:t>
            </a:r>
            <a:r>
              <a:rPr lang="en-US" dirty="0"/>
              <a:t>} '_analysis_' region{</a:t>
            </a:r>
            <a:r>
              <a:rPr lang="en-US" dirty="0" err="1"/>
              <a:t>regionnumber</a:t>
            </a:r>
            <a:r>
              <a:rPr lang="en-US" dirty="0"/>
              <a:t>} '.mat']);</a:t>
            </a:r>
          </a:p>
          <a:p>
            <a:pPr marL="0" indent="0">
              <a:buNone/>
            </a:pPr>
            <a:r>
              <a:rPr lang="en-US" dirty="0" smtClean="0"/>
              <a:t>	</a:t>
            </a:r>
            <a:r>
              <a:rPr lang="en-US" dirty="0" smtClean="0"/>
              <a:t>%Replace </a:t>
            </a:r>
            <a:r>
              <a:rPr lang="en-US" dirty="0"/>
              <a:t>analysis with an identifier that you can use to identify what you did for this PPI </a:t>
            </a:r>
            <a:r>
              <a:rPr lang="en-US" dirty="0" smtClean="0"/>
              <a:t>analysis</a:t>
            </a:r>
            <a:r>
              <a:rPr lang="en-US" dirty="0"/>
              <a:t>.</a:t>
            </a:r>
          </a:p>
          <a:p>
            <a:pPr marL="0" indent="0">
              <a:buNone/>
            </a:pPr>
            <a:r>
              <a:rPr lang="en-US" dirty="0"/>
              <a:t>e</a:t>
            </a:r>
            <a:r>
              <a:rPr lang="en-US" dirty="0" smtClean="0"/>
              <a:t>nd</a:t>
            </a:r>
          </a:p>
          <a:p>
            <a:pPr marL="0" indent="0">
              <a:buNone/>
            </a:pPr>
            <a:r>
              <a:rPr lang="en-US" dirty="0" smtClean="0"/>
              <a:t>end</a:t>
            </a:r>
            <a:endParaRPr lang="en-US" dirty="0"/>
          </a:p>
        </p:txBody>
      </p:sp>
    </p:spTree>
    <p:extLst>
      <p:ext uri="{BB962C8B-B14F-4D97-AF65-F5344CB8AC3E}">
        <p14:creationId xmlns:p14="http://schemas.microsoft.com/office/powerpoint/2010/main" val="5510964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MATLAB</a:t>
            </a:r>
          </a:p>
          <a:p>
            <a:r>
              <a:rPr lang="en-US" dirty="0" smtClean="0"/>
              <a:t>SPM8</a:t>
            </a:r>
          </a:p>
          <a:p>
            <a:r>
              <a:rPr lang="en-US" dirty="0" err="1" smtClean="0"/>
              <a:t>gPPI</a:t>
            </a:r>
            <a:r>
              <a:rPr lang="en-US" dirty="0" smtClean="0"/>
              <a:t> (first level analysis -- PPPI)</a:t>
            </a:r>
          </a:p>
          <a:p>
            <a:r>
              <a:rPr lang="en-US" dirty="0" err="1" smtClean="0"/>
              <a:t>gPPI</a:t>
            </a:r>
            <a:r>
              <a:rPr lang="en-US" dirty="0" smtClean="0"/>
              <a:t> (second level analysis – SPM/GLM Flex)</a:t>
            </a:r>
          </a:p>
          <a:p>
            <a:r>
              <a:rPr lang="en-US" dirty="0" smtClean="0"/>
              <a:t>Clustering and labeling peaks (</a:t>
            </a:r>
            <a:r>
              <a:rPr lang="en-US" dirty="0" err="1" smtClean="0"/>
              <a:t>peak_nii</a:t>
            </a:r>
            <a:r>
              <a:rPr lang="en-US" dirty="0"/>
              <a:t>)</a:t>
            </a:r>
            <a:endParaRPr lang="en-US" dirty="0" smtClean="0"/>
          </a:p>
          <a:p>
            <a:r>
              <a:rPr lang="en-US" dirty="0" smtClean="0"/>
              <a:t>Plotting results (</a:t>
            </a:r>
            <a:r>
              <a:rPr lang="en-US" dirty="0" err="1" smtClean="0"/>
              <a:t>peak_extract_nii</a:t>
            </a:r>
            <a:r>
              <a:rPr lang="en-US" dirty="0" smtClean="0"/>
              <a:t>)</a:t>
            </a:r>
          </a:p>
        </p:txBody>
      </p:sp>
    </p:spTree>
    <p:extLst>
      <p:ext uri="{BB962C8B-B14F-4D97-AF65-F5344CB8AC3E}">
        <p14:creationId xmlns:p14="http://schemas.microsoft.com/office/powerpoint/2010/main" val="2130211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84529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Dataset</a:t>
            </a:r>
            <a:endParaRPr lang="en-US" dirty="0"/>
          </a:p>
        </p:txBody>
      </p:sp>
      <p:sp>
        <p:nvSpPr>
          <p:cNvPr id="3" name="Content Placeholder 2"/>
          <p:cNvSpPr>
            <a:spLocks noGrp="1"/>
          </p:cNvSpPr>
          <p:nvPr>
            <p:ph idx="1"/>
          </p:nvPr>
        </p:nvSpPr>
        <p:spPr/>
        <p:txBody>
          <a:bodyPr/>
          <a:lstStyle/>
          <a:p>
            <a:r>
              <a:rPr lang="en-US" dirty="0" smtClean="0"/>
              <a:t>Is there any psychophysiological interactions with </a:t>
            </a:r>
            <a:r>
              <a:rPr lang="en-US" dirty="0" err="1" smtClean="0"/>
              <a:t>repetion</a:t>
            </a:r>
            <a:r>
              <a:rPr lang="en-US" dirty="0" smtClean="0"/>
              <a:t> or familiarity with the posterior cingulate cortex?</a:t>
            </a:r>
          </a:p>
          <a:p>
            <a:r>
              <a:rPr lang="en-US" dirty="0" smtClean="0"/>
              <a:t>Repetition </a:t>
            </a:r>
            <a:r>
              <a:rPr lang="en-US" dirty="0" smtClean="0"/>
              <a:t>Dataset</a:t>
            </a:r>
          </a:p>
          <a:p>
            <a:r>
              <a:rPr lang="en-US" dirty="0" smtClean="0"/>
              <a:t>Sphere centered at </a:t>
            </a:r>
            <a:r>
              <a:rPr lang="en-US" dirty="0"/>
              <a:t>[0 -28 37]</a:t>
            </a:r>
          </a:p>
          <a:p>
            <a:pPr marL="0" indent="0">
              <a:buNone/>
            </a:pPr>
            <a:endParaRPr lang="en-US" dirty="0"/>
          </a:p>
        </p:txBody>
      </p:sp>
    </p:spTree>
    <p:extLst>
      <p:ext uri="{BB962C8B-B14F-4D97-AF65-F5344CB8AC3E}">
        <p14:creationId xmlns:p14="http://schemas.microsoft.com/office/powerpoint/2010/main" val="4105622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GLM_Flex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63728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Package Differences</a:t>
            </a:r>
            <a:endParaRPr lang="en-US" dirty="0"/>
          </a:p>
        </p:txBody>
      </p:sp>
      <p:pic>
        <p:nvPicPr>
          <p:cNvPr id="4" name="Content Placeholder 3" descr="302_AllHitsgtF_OneSamp_MissingData_OutlierRemoval.png"/>
          <p:cNvPicPr>
            <a:picLocks noGrp="1" noChangeAspect="1"/>
          </p:cNvPicPr>
          <p:nvPr>
            <p:ph idx="1"/>
          </p:nvPr>
        </p:nvPicPr>
        <p:blipFill>
          <a:blip r:embed="rId3"/>
          <a:srcRect l="-25854" r="-25854"/>
          <a:stretch>
            <a:fillRect/>
          </a:stretch>
        </p:blipFill>
        <p:spPr>
          <a:xfrm rot="16200000">
            <a:off x="2991694" y="1839542"/>
            <a:ext cx="7636816" cy="4199955"/>
          </a:xfrm>
        </p:spPr>
      </p:pic>
      <p:pic>
        <p:nvPicPr>
          <p:cNvPr id="5" name="Picture 4" descr="302_AllHitsgtF_OneSamp_SPMana.png"/>
          <p:cNvPicPr>
            <a:picLocks noChangeAspect="1"/>
          </p:cNvPicPr>
          <p:nvPr/>
        </p:nvPicPr>
        <p:blipFill>
          <a:blip r:embed="rId4"/>
          <a:stretch>
            <a:fillRect/>
          </a:stretch>
        </p:blipFill>
        <p:spPr>
          <a:xfrm rot="16200000">
            <a:off x="-196491" y="1826182"/>
            <a:ext cx="5066607" cy="422706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Clusters and Peaks</a:t>
            </a:r>
            <a:endParaRPr lang="en-US" dirty="0"/>
          </a:p>
        </p:txBody>
      </p:sp>
      <p:sp>
        <p:nvSpPr>
          <p:cNvPr id="3" name="Content Placeholder 2"/>
          <p:cNvSpPr>
            <a:spLocks noGrp="1"/>
          </p:cNvSpPr>
          <p:nvPr>
            <p:ph idx="1"/>
          </p:nvPr>
        </p:nvSpPr>
        <p:spPr>
          <a:xfrm>
            <a:off x="457200" y="1255059"/>
            <a:ext cx="8686800" cy="5602941"/>
          </a:xfrm>
        </p:spPr>
        <p:txBody>
          <a:bodyPr>
            <a:normAutofit fontScale="25000" lnSpcReduction="20000"/>
          </a:bodyPr>
          <a:lstStyle/>
          <a:p>
            <a:pPr marL="0" indent="0">
              <a:buNone/>
            </a:pPr>
            <a:r>
              <a:rPr lang="en-US" sz="9600" b="1" dirty="0"/>
              <a:t>[voxels </a:t>
            </a:r>
            <a:r>
              <a:rPr lang="en-US" sz="9600" b="1" dirty="0" smtClean="0"/>
              <a:t>XX XX regions </a:t>
            </a:r>
            <a:r>
              <a:rPr lang="en-US" sz="9600" b="1" dirty="0" err="1"/>
              <a:t>mapparameters</a:t>
            </a:r>
            <a:r>
              <a:rPr lang="en-US" sz="9600" b="1" dirty="0"/>
              <a:t> UID] </a:t>
            </a:r>
            <a:r>
              <a:rPr lang="en-US" sz="9600" b="1" dirty="0" smtClean="0"/>
              <a:t>=</a:t>
            </a:r>
            <a:r>
              <a:rPr lang="en-US" sz="9600" b="1" dirty="0" err="1" smtClean="0"/>
              <a:t>peak_nii</a:t>
            </a:r>
            <a:r>
              <a:rPr lang="en-US" sz="9600" b="1" dirty="0" smtClean="0"/>
              <a:t>(‘myimage.</a:t>
            </a:r>
            <a:r>
              <a:rPr lang="en-US" sz="9600" b="1" dirty="0" err="1" smtClean="0"/>
              <a:t>nii</a:t>
            </a:r>
            <a:r>
              <a:rPr lang="en-US" sz="9600" b="1" dirty="0" smtClean="0"/>
              <a:t>’,</a:t>
            </a:r>
            <a:r>
              <a:rPr lang="en-US" sz="9600" b="1" dirty="0" err="1" smtClean="0"/>
              <a:t>mapparameters</a:t>
            </a:r>
            <a:r>
              <a:rPr lang="en-US" sz="9600" b="1" dirty="0" smtClean="0"/>
              <a:t>)</a:t>
            </a:r>
          </a:p>
          <a:p>
            <a:pPr marL="0" indent="0">
              <a:buNone/>
            </a:pPr>
            <a:endParaRPr lang="en-US" sz="8000" b="1" dirty="0" smtClean="0"/>
          </a:p>
          <a:p>
            <a:pPr marL="0" indent="0">
              <a:buNone/>
            </a:pPr>
            <a:r>
              <a:rPr lang="en-US" sz="8000" b="1" dirty="0" smtClean="0"/>
              <a:t>UID </a:t>
            </a:r>
            <a:r>
              <a:rPr lang="en-US" sz="8000" b="1" dirty="0"/>
              <a:t>-</a:t>
            </a:r>
            <a:r>
              <a:rPr lang="en-US" sz="8000" dirty="0"/>
              <a:t>-	This was added to allow the user to add a unique ID to the analysis. If this field is not specified, then the default will be a timestamp (e.g. _20111108T150137). To avoid the using a timestamp, set this field to ‘’.</a:t>
            </a:r>
          </a:p>
          <a:p>
            <a:pPr marL="0" indent="0">
              <a:buNone/>
            </a:pPr>
            <a:r>
              <a:rPr lang="en-US" sz="8000" b="1" dirty="0" smtClean="0"/>
              <a:t>sign </a:t>
            </a:r>
            <a:r>
              <a:rPr lang="en-US" sz="8000" dirty="0"/>
              <a:t>-- </a:t>
            </a:r>
            <a:r>
              <a:rPr lang="en-US" sz="8000" dirty="0" smtClean="0"/>
              <a:t>This </a:t>
            </a:r>
            <a:r>
              <a:rPr lang="en-US" sz="8000" dirty="0"/>
              <a:t>can either be ‘</a:t>
            </a:r>
            <a:r>
              <a:rPr lang="en-US" sz="8000" dirty="0" err="1"/>
              <a:t>pos</a:t>
            </a:r>
            <a:r>
              <a:rPr lang="en-US" sz="8000" dirty="0"/>
              <a:t>’ or ‘neg. This specifies the direction of the contrast to test. If not specified, the program will default to ‘</a:t>
            </a:r>
            <a:r>
              <a:rPr lang="en-US" sz="8000" dirty="0" err="1"/>
              <a:t>pos</a:t>
            </a:r>
            <a:r>
              <a:rPr lang="en-US" sz="8000" dirty="0"/>
              <a:t>’. NOTE: F-contrasts can only be positive.</a:t>
            </a:r>
          </a:p>
          <a:p>
            <a:pPr marL="0" indent="0">
              <a:buNone/>
            </a:pPr>
            <a:r>
              <a:rPr lang="en-US" sz="8000" b="1" dirty="0" smtClean="0"/>
              <a:t>thresh </a:t>
            </a:r>
            <a:r>
              <a:rPr lang="en-US" sz="8000" dirty="0"/>
              <a:t>-</a:t>
            </a:r>
            <a:r>
              <a:rPr lang="en-US" sz="8000" dirty="0" smtClean="0"/>
              <a:t>-</a:t>
            </a:r>
            <a:r>
              <a:rPr lang="en-US" sz="8000" dirty="0"/>
              <a:t> </a:t>
            </a:r>
            <a:r>
              <a:rPr lang="en-US" sz="8000" dirty="0" smtClean="0"/>
              <a:t>This </a:t>
            </a:r>
            <a:r>
              <a:rPr lang="en-US" sz="8000" dirty="0"/>
              <a:t>specifies the voxel threshold for finding clusters. This is only optional because the program will default to a value of 0. The threshold has to be a number and can either be the T/F statistic, a p-value, or any other number. This should almost always be specified.</a:t>
            </a:r>
          </a:p>
          <a:p>
            <a:pPr marL="0" indent="0">
              <a:buNone/>
            </a:pPr>
            <a:r>
              <a:rPr lang="en-US" sz="8000" b="1" dirty="0"/>
              <a:t>type</a:t>
            </a:r>
            <a:r>
              <a:rPr lang="en-US" sz="8000" dirty="0"/>
              <a:t> -- </a:t>
            </a:r>
            <a:r>
              <a:rPr lang="en-US" sz="8000" dirty="0" smtClean="0"/>
              <a:t>This </a:t>
            </a:r>
            <a:r>
              <a:rPr lang="en-US" sz="8000" dirty="0"/>
              <a:t>specifies the statistic type, 'T', 'F', ‘Z’, or 'none'. </a:t>
            </a:r>
            <a:r>
              <a:rPr lang="en-US" sz="8000" b="1" dirty="0" smtClean="0"/>
              <a:t>cluster</a:t>
            </a:r>
            <a:r>
              <a:rPr lang="en-US" sz="8000" dirty="0" smtClean="0"/>
              <a:t> </a:t>
            </a:r>
            <a:r>
              <a:rPr lang="en-US" sz="8000" dirty="0"/>
              <a:t>-- 	This specifies the minimum cluster size required to keep a cluster in the results. The default is 0. This is BAD!!!.</a:t>
            </a:r>
          </a:p>
          <a:p>
            <a:pPr marL="0" indent="0">
              <a:buNone/>
            </a:pPr>
            <a:r>
              <a:rPr lang="en-US" sz="8000" b="1" dirty="0"/>
              <a:t>df1</a:t>
            </a:r>
            <a:r>
              <a:rPr lang="en-US" sz="8000" dirty="0"/>
              <a:t> -</a:t>
            </a:r>
            <a:r>
              <a:rPr lang="en-US" sz="8000" dirty="0" smtClean="0"/>
              <a:t>-The </a:t>
            </a:r>
            <a:r>
              <a:rPr lang="en-US" sz="8000" dirty="0"/>
              <a:t>numerator degrees of freedom for T/F-</a:t>
            </a:r>
            <a:r>
              <a:rPr lang="en-US" sz="8000" dirty="0" smtClean="0"/>
              <a:t>test</a:t>
            </a:r>
          </a:p>
          <a:p>
            <a:pPr marL="0" indent="0">
              <a:buNone/>
            </a:pPr>
            <a:r>
              <a:rPr lang="en-US" sz="8000" b="1" dirty="0" smtClean="0"/>
              <a:t>df2</a:t>
            </a:r>
            <a:r>
              <a:rPr lang="en-US" sz="8000" dirty="0" smtClean="0"/>
              <a:t> </a:t>
            </a:r>
            <a:r>
              <a:rPr lang="en-US" sz="8000" dirty="0"/>
              <a:t>-</a:t>
            </a:r>
            <a:r>
              <a:rPr lang="en-US" sz="8000" dirty="0" smtClean="0"/>
              <a:t>-The </a:t>
            </a:r>
            <a:r>
              <a:rPr lang="en-US" sz="8000" dirty="0"/>
              <a:t>denominator degrees of freedom for F-test. </a:t>
            </a:r>
            <a:endParaRPr lang="en-US" sz="8000" dirty="0" smtClean="0"/>
          </a:p>
          <a:p>
            <a:pPr marL="0" indent="0">
              <a:buNone/>
            </a:pPr>
            <a:r>
              <a:rPr lang="en-US" sz="8000" b="1" dirty="0" smtClean="0"/>
              <a:t>label</a:t>
            </a:r>
            <a:r>
              <a:rPr lang="en-US" sz="8000" b="1" dirty="0"/>
              <a:t>--</a:t>
            </a:r>
            <a:r>
              <a:rPr lang="en-US" sz="8000" dirty="0"/>
              <a:t>	This specifies which labeling scheme to </a:t>
            </a:r>
            <a:r>
              <a:rPr lang="en-US" sz="8000" dirty="0" smtClean="0"/>
              <a:t>use.</a:t>
            </a:r>
            <a:endParaRPr lang="en-US" sz="8000" dirty="0"/>
          </a:p>
        </p:txBody>
      </p:sp>
    </p:spTree>
    <p:extLst>
      <p:ext uri="{BB962C8B-B14F-4D97-AF65-F5344CB8AC3E}">
        <p14:creationId xmlns:p14="http://schemas.microsoft.com/office/powerpoint/2010/main" val="388307461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Table</a:t>
            </a:r>
            <a:endParaRPr lang="en-US" dirty="0"/>
          </a:p>
        </p:txBody>
      </p:sp>
      <p:graphicFrame>
        <p:nvGraphicFramePr>
          <p:cNvPr id="4" name="Content Placeholder 3"/>
          <p:cNvGraphicFramePr>
            <a:graphicFrameLocks noGrp="1"/>
          </p:cNvGraphicFramePr>
          <p:nvPr>
            <p:ph idx="1"/>
          </p:nvPr>
        </p:nvGraphicFramePr>
        <p:xfrm>
          <a:off x="2407157" y="1600197"/>
          <a:ext cx="4329685" cy="4525969"/>
        </p:xfrm>
        <a:graphic>
          <a:graphicData uri="http://schemas.openxmlformats.org/drawingml/2006/table">
            <a:tbl>
              <a:tblPr/>
              <a:tblGrid>
                <a:gridCol w="865937"/>
                <a:gridCol w="865937"/>
                <a:gridCol w="865937"/>
                <a:gridCol w="865937"/>
                <a:gridCol w="865937"/>
              </a:tblGrid>
              <a:tr h="311737">
                <a:tc>
                  <a:txBody>
                    <a:bodyPr/>
                    <a:lstStyle/>
                    <a:p>
                      <a:pPr algn="ctr" fontAlgn="t"/>
                      <a:r>
                        <a:rPr lang="en-US" sz="900" b="1" i="1" u="none" strike="noStrike">
                          <a:effectLst/>
                          <a:latin typeface="Verdana"/>
                        </a:rPr>
                        <a:t>Cluster Size</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r>
                        <a:rPr lang="en-US" sz="900" b="1" i="1" u="none" strike="noStrike">
                          <a:effectLst/>
                          <a:latin typeface="Verdana"/>
                        </a:rPr>
                        <a:t>Peak              T-statistic</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r>
                        <a:rPr lang="en-US" sz="900" b="1" i="1" u="none" strike="noStrike">
                          <a:effectLst/>
                          <a:latin typeface="Verdana"/>
                        </a:rPr>
                        <a:t>Peak X,Y,Z</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t"/>
                      <a:r>
                        <a:rPr lang="en-US" sz="900" b="1" i="1" u="none" strike="noStrike">
                          <a:effectLst/>
                          <a:latin typeface="Verdana"/>
                        </a:rPr>
                        <a:t>Region</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r>
                        <a:rPr lang="en-US" sz="900" b="1" i="1" u="none" strike="noStrike">
                          <a:effectLst/>
                          <a:latin typeface="Verdana"/>
                        </a:rPr>
                        <a:t> </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r>
              <a:tr h="150096">
                <a:tc>
                  <a:txBody>
                    <a:bodyPr/>
                    <a:lstStyle/>
                    <a:p>
                      <a:pPr algn="ctr" fontAlgn="t"/>
                      <a:r>
                        <a:rPr lang="en-US" sz="900" b="0" i="0" u="none" strike="noStrike">
                          <a:effectLst/>
                          <a:latin typeface="Verdana"/>
                        </a:rPr>
                        <a:t>256</a:t>
                      </a:r>
                    </a:p>
                  </a:txBody>
                  <a:tcPr marL="11546" marR="11546" marT="11546"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t"/>
                      <a:r>
                        <a:rPr lang="en-US" sz="900" b="0" i="0" u="none" strike="noStrike">
                          <a:effectLst/>
                          <a:latin typeface="Verdana"/>
                        </a:rPr>
                        <a:t>4.5923</a:t>
                      </a:r>
                    </a:p>
                  </a:txBody>
                  <a:tcPr marL="11546" marR="11546" marT="11546"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t"/>
                      <a:r>
                        <a:rPr lang="en-US" sz="900" b="0" i="0" u="none" strike="noStrike">
                          <a:effectLst/>
                          <a:latin typeface="Verdana"/>
                        </a:rPr>
                        <a:t>18,56,6</a:t>
                      </a:r>
                    </a:p>
                  </a:txBody>
                  <a:tcPr marL="11546" marR="11546" marT="11546"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l" fontAlgn="t"/>
                      <a:r>
                        <a:rPr lang="en-US" sz="900" b="0" i="0" u="none" strike="noStrike">
                          <a:effectLst/>
                          <a:latin typeface="Verdana"/>
                        </a:rPr>
                        <a:t>R. Superior Frontal Gyrus</a:t>
                      </a:r>
                    </a:p>
                  </a:txBody>
                  <a:tcPr marL="11546" marR="11546" marT="11546"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r>
              <a:tr h="150096">
                <a:tc>
                  <a:txBody>
                    <a:bodyPr/>
                    <a:lstStyle/>
                    <a:p>
                      <a:pPr algn="ctr" fontAlgn="t"/>
                      <a:endParaRPr lang="en-US" sz="900" b="0"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3.1503</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26,44,2</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Middle Frontal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0" i="0" u="none" strike="noStrike">
                          <a:effectLst/>
                          <a:latin typeface="Verdana"/>
                        </a:rPr>
                        <a:t>145</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3.4918</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26,-32,40</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Postcentral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1" i="0" u="none" strike="noStrike">
                          <a:effectLst/>
                          <a:latin typeface="Verdana"/>
                        </a:rPr>
                        <a:t>594</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3.4741</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40,-56,-20</a:t>
                      </a:r>
                    </a:p>
                  </a:txBody>
                  <a:tcPr marL="11546" marR="11546" marT="11546" marB="0">
                    <a:lnL>
                      <a:noFill/>
                    </a:lnL>
                    <a:lnR>
                      <a:noFill/>
                    </a:lnR>
                    <a:lnT>
                      <a:noFill/>
                    </a:lnT>
                    <a:lnB>
                      <a:noFill/>
                    </a:lnB>
                  </a:tcPr>
                </a:tc>
                <a:tc>
                  <a:txBody>
                    <a:bodyPr/>
                    <a:lstStyle/>
                    <a:p>
                      <a:pPr algn="l" fontAlgn="t"/>
                      <a:r>
                        <a:rPr lang="en-US" sz="900" b="1" i="0" u="none" strike="noStrike">
                          <a:effectLst/>
                          <a:latin typeface="Verdana"/>
                        </a:rPr>
                        <a:t>R. Fusiform</a:t>
                      </a:r>
                    </a:p>
                  </a:txBody>
                  <a:tcPr marL="11546" marR="11546" marT="11546" marB="0">
                    <a:lnL>
                      <a:noFill/>
                    </a:lnL>
                    <a:lnR>
                      <a:noFill/>
                    </a:lnR>
                    <a:lnT>
                      <a:noFill/>
                    </a:lnT>
                    <a:lnB>
                      <a:noFill/>
                    </a:lnB>
                  </a:tcPr>
                </a:tc>
                <a:tc>
                  <a:txBody>
                    <a:bodyPr/>
                    <a:lstStyle/>
                    <a:p>
                      <a:pPr algn="l" fontAlgn="t"/>
                      <a:endParaRPr lang="en-US" sz="900" b="1" i="0" u="none" strike="noStrike">
                        <a:effectLst/>
                        <a:latin typeface="Verdana"/>
                      </a:endParaRPr>
                    </a:p>
                  </a:txBody>
                  <a:tcPr marL="11546" marR="11546" marT="11546" marB="0">
                    <a:lnL>
                      <a:noFill/>
                    </a:lnL>
                    <a:lnR>
                      <a:noFill/>
                    </a:lnR>
                    <a:lnT>
                      <a:noFill/>
                    </a:lnT>
                    <a:lnB>
                      <a:noFill/>
                    </a:lnB>
                  </a:tcPr>
                </a:tc>
              </a:tr>
              <a:tr h="150096">
                <a:tc>
                  <a:txBody>
                    <a:bodyPr/>
                    <a:lstStyle/>
                    <a:p>
                      <a:pPr algn="ctr" fontAlgn="t"/>
                      <a:endParaRPr lang="en-US" sz="900" b="1"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3.4027</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20,-84,-16</a:t>
                      </a:r>
                    </a:p>
                  </a:txBody>
                  <a:tcPr marL="11546" marR="11546" marT="11546" marB="0">
                    <a:lnL>
                      <a:noFill/>
                    </a:lnL>
                    <a:lnR>
                      <a:noFill/>
                    </a:lnR>
                    <a:lnT>
                      <a:noFill/>
                    </a:lnT>
                    <a:lnB>
                      <a:noFill/>
                    </a:lnB>
                  </a:tcPr>
                </a:tc>
                <a:tc gridSpan="2">
                  <a:txBody>
                    <a:bodyPr/>
                    <a:lstStyle/>
                    <a:p>
                      <a:pPr algn="l" fontAlgn="t"/>
                      <a:r>
                        <a:rPr lang="en-US" sz="900" b="1" i="0" u="none" strike="noStrike">
                          <a:effectLst/>
                          <a:latin typeface="Verdana"/>
                        </a:rPr>
                        <a:t>R. Cerebellum</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1"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2.9215</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32,-68,-18</a:t>
                      </a:r>
                    </a:p>
                  </a:txBody>
                  <a:tcPr marL="11546" marR="11546" marT="11546" marB="0">
                    <a:lnL>
                      <a:noFill/>
                    </a:lnL>
                    <a:lnR>
                      <a:noFill/>
                    </a:lnR>
                    <a:lnT>
                      <a:noFill/>
                    </a:lnT>
                    <a:lnB>
                      <a:noFill/>
                    </a:lnB>
                  </a:tcPr>
                </a:tc>
                <a:tc>
                  <a:txBody>
                    <a:bodyPr/>
                    <a:lstStyle/>
                    <a:p>
                      <a:pPr algn="l" fontAlgn="t"/>
                      <a:r>
                        <a:rPr lang="en-US" sz="900" b="1" i="0" u="none" strike="noStrike">
                          <a:effectLst/>
                          <a:latin typeface="Verdana"/>
                        </a:rPr>
                        <a:t>R. Fusiform</a:t>
                      </a:r>
                    </a:p>
                  </a:txBody>
                  <a:tcPr marL="11546" marR="11546" marT="11546" marB="0">
                    <a:lnL>
                      <a:noFill/>
                    </a:lnL>
                    <a:lnR>
                      <a:noFill/>
                    </a:lnR>
                    <a:lnT>
                      <a:noFill/>
                    </a:lnT>
                    <a:lnB>
                      <a:noFill/>
                    </a:lnB>
                  </a:tcPr>
                </a:tc>
                <a:tc>
                  <a:txBody>
                    <a:bodyPr/>
                    <a:lstStyle/>
                    <a:p>
                      <a:pPr algn="l" fontAlgn="t"/>
                      <a:endParaRPr lang="en-US" sz="900" b="1" i="0" u="none" strike="noStrike">
                        <a:effectLst/>
                        <a:latin typeface="Verdana"/>
                      </a:endParaRPr>
                    </a:p>
                  </a:txBody>
                  <a:tcPr marL="11546" marR="11546" marT="11546" marB="0">
                    <a:lnL>
                      <a:noFill/>
                    </a:lnL>
                    <a:lnR>
                      <a:noFill/>
                    </a:lnR>
                    <a:lnT>
                      <a:noFill/>
                    </a:lnT>
                    <a:lnB>
                      <a:noFill/>
                    </a:lnB>
                  </a:tcPr>
                </a:tc>
              </a:tr>
              <a:tr h="150096">
                <a:tc>
                  <a:txBody>
                    <a:bodyPr/>
                    <a:lstStyle/>
                    <a:p>
                      <a:pPr algn="ctr" fontAlgn="t"/>
                      <a:endParaRPr lang="en-US" sz="900" b="1"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2.5887</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16,-96,-6</a:t>
                      </a:r>
                    </a:p>
                  </a:txBody>
                  <a:tcPr marL="11546" marR="11546" marT="11546" marB="0">
                    <a:lnL>
                      <a:noFill/>
                    </a:lnL>
                    <a:lnR>
                      <a:noFill/>
                    </a:lnR>
                    <a:lnT>
                      <a:noFill/>
                    </a:lnT>
                    <a:lnB>
                      <a:noFill/>
                    </a:lnB>
                  </a:tcPr>
                </a:tc>
                <a:tc gridSpan="2">
                  <a:txBody>
                    <a:bodyPr/>
                    <a:lstStyle/>
                    <a:p>
                      <a:pPr algn="l" fontAlgn="t"/>
                      <a:r>
                        <a:rPr lang="en-US" sz="900" b="1" i="0" u="none" strike="noStrike">
                          <a:effectLst/>
                          <a:latin typeface="Verdana"/>
                        </a:rPr>
                        <a:t>R. Calcarine Sulcus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0" i="0" u="none" strike="noStrike">
                          <a:effectLst/>
                          <a:latin typeface="Verdana"/>
                        </a:rPr>
                        <a:t>149</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3.4199</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18,-8,52</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Supplemental Motor Area</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0"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3.0916</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22,-16,62</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Precentral Gyrus</a:t>
                      </a:r>
                    </a:p>
                  </a:txBody>
                  <a:tcPr marL="11546" marR="11546" marT="11546" marB="0">
                    <a:lnL>
                      <a:noFill/>
                    </a:lnL>
                    <a:lnR>
                      <a:noFill/>
                    </a:lnR>
                    <a:lnT>
                      <a:noFill/>
                    </a:lnT>
                    <a:lnB>
                      <a:noFill/>
                    </a:lnB>
                  </a:tcPr>
                </a:tc>
                <a:tc hMerge="1">
                  <a:txBody>
                    <a:bodyPr/>
                    <a:lstStyle/>
                    <a:p>
                      <a:endParaRPr lang="en-US"/>
                    </a:p>
                  </a:txBody>
                  <a:tcPr/>
                </a:tc>
              </a:tr>
              <a:tr h="300191">
                <a:tc>
                  <a:txBody>
                    <a:bodyPr/>
                    <a:lstStyle/>
                    <a:p>
                      <a:pPr algn="ctr" fontAlgn="t"/>
                      <a:r>
                        <a:rPr lang="en-US" sz="900" b="1" i="0" u="none" strike="noStrike">
                          <a:effectLst/>
                          <a:latin typeface="Verdana"/>
                        </a:rPr>
                        <a:t>211</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3.3672</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-2,-8,62</a:t>
                      </a:r>
                    </a:p>
                  </a:txBody>
                  <a:tcPr marL="11546" marR="11546" marT="11546" marB="0">
                    <a:lnL>
                      <a:noFill/>
                    </a:lnL>
                    <a:lnR>
                      <a:noFill/>
                    </a:lnR>
                    <a:lnT>
                      <a:noFill/>
                    </a:lnT>
                    <a:lnB>
                      <a:noFill/>
                    </a:lnB>
                  </a:tcPr>
                </a:tc>
                <a:tc gridSpan="2">
                  <a:txBody>
                    <a:bodyPr/>
                    <a:lstStyle/>
                    <a:p>
                      <a:pPr algn="l" fontAlgn="t"/>
                      <a:r>
                        <a:rPr lang="en-US" sz="900" b="1" i="0" u="none" strike="noStrike">
                          <a:effectLst/>
                          <a:latin typeface="Verdana"/>
                        </a:rPr>
                        <a:t>L. Supplemental Motor Area</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0" i="0" u="none" strike="noStrike">
                          <a:effectLst/>
                          <a:latin typeface="Verdana"/>
                        </a:rPr>
                        <a:t>113</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3.341</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-14,28,26</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L. Anterior Cingulate</a:t>
                      </a:r>
                    </a:p>
                  </a:txBody>
                  <a:tcPr marL="11546" marR="11546" marT="11546" marB="0">
                    <a:lnL>
                      <a:noFill/>
                    </a:lnL>
                    <a:lnR>
                      <a:noFill/>
                    </a:lnR>
                    <a:lnT>
                      <a:noFill/>
                    </a:lnT>
                    <a:lnB>
                      <a:noFill/>
                    </a:lnB>
                  </a:tcPr>
                </a:tc>
                <a:tc hMerge="1">
                  <a:txBody>
                    <a:bodyPr/>
                    <a:lstStyle/>
                    <a:p>
                      <a:endParaRPr lang="en-US"/>
                    </a:p>
                  </a:txBody>
                  <a:tcPr/>
                </a:tc>
              </a:tr>
              <a:tr h="300191">
                <a:tc>
                  <a:txBody>
                    <a:bodyPr/>
                    <a:lstStyle/>
                    <a:p>
                      <a:pPr algn="ctr" fontAlgn="t"/>
                      <a:r>
                        <a:rPr lang="en-US" sz="900" b="0" i="0" u="none" strike="noStrike">
                          <a:effectLst/>
                          <a:latin typeface="Verdana"/>
                        </a:rPr>
                        <a:t>288</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3.3201</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30,14,26</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Inferior Frontal Gyrus - Pars Triangularis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0"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3.0813</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34,22,22</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Middle Frontal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0"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3.0031</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18,20,18</a:t>
                      </a:r>
                    </a:p>
                  </a:txBody>
                  <a:tcPr marL="11546" marR="11546" marT="11546" marB="0">
                    <a:lnL>
                      <a:noFill/>
                    </a:lnL>
                    <a:lnR>
                      <a:noFill/>
                    </a:lnR>
                    <a:lnT>
                      <a:noFill/>
                    </a:lnT>
                    <a:lnB>
                      <a:noFill/>
                    </a:lnB>
                  </a:tcPr>
                </a:tc>
                <a:tc>
                  <a:txBody>
                    <a:bodyPr/>
                    <a:lstStyle/>
                    <a:p>
                      <a:pPr algn="l" fontAlgn="t"/>
                      <a:r>
                        <a:rPr lang="en-US" sz="900" b="0" i="0" u="none" strike="noStrike">
                          <a:effectLst/>
                          <a:latin typeface="Verdana"/>
                        </a:rPr>
                        <a:t>R. Caudate</a:t>
                      </a:r>
                    </a:p>
                  </a:txBody>
                  <a:tcPr marL="11546" marR="11546" marT="11546" marB="0">
                    <a:lnL>
                      <a:noFill/>
                    </a:lnL>
                    <a:lnR>
                      <a:noFill/>
                    </a:lnR>
                    <a:lnT>
                      <a:noFill/>
                    </a:lnT>
                    <a:lnB>
                      <a:noFill/>
                    </a:lnB>
                  </a:tcPr>
                </a:tc>
                <a:tc>
                  <a:txBody>
                    <a:bodyPr/>
                    <a:lstStyle/>
                    <a:p>
                      <a:pPr algn="l" fontAlgn="t"/>
                      <a:endParaRPr lang="en-US" sz="900" b="0" i="0" u="none" strike="noStrike">
                        <a:effectLst/>
                        <a:latin typeface="Verdana"/>
                      </a:endParaRPr>
                    </a:p>
                  </a:txBody>
                  <a:tcPr marL="11546" marR="11546" marT="11546" marB="0">
                    <a:lnL>
                      <a:noFill/>
                    </a:lnL>
                    <a:lnR>
                      <a:noFill/>
                    </a:lnR>
                    <a:lnT>
                      <a:noFill/>
                    </a:lnT>
                    <a:lnB>
                      <a:noFill/>
                    </a:lnB>
                  </a:tcPr>
                </a:tc>
              </a:tr>
              <a:tr h="150096">
                <a:tc>
                  <a:txBody>
                    <a:bodyPr/>
                    <a:lstStyle/>
                    <a:p>
                      <a:pPr algn="ctr" fontAlgn="t"/>
                      <a:endParaRPr lang="en-US" sz="900" b="0"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2.4654</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20,30,16</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Anterior Cingulate Cortex</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1" i="0" u="none" strike="noStrike">
                          <a:effectLst/>
                          <a:latin typeface="Verdana"/>
                        </a:rPr>
                        <a:t>109</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3.2134</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-22,-84,-12</a:t>
                      </a:r>
                    </a:p>
                  </a:txBody>
                  <a:tcPr marL="11546" marR="11546" marT="11546" marB="0">
                    <a:lnL>
                      <a:noFill/>
                    </a:lnL>
                    <a:lnR>
                      <a:noFill/>
                    </a:lnR>
                    <a:lnT>
                      <a:noFill/>
                    </a:lnT>
                    <a:lnB>
                      <a:noFill/>
                    </a:lnB>
                  </a:tcPr>
                </a:tc>
                <a:tc>
                  <a:txBody>
                    <a:bodyPr/>
                    <a:lstStyle/>
                    <a:p>
                      <a:pPr algn="l" fontAlgn="t"/>
                      <a:r>
                        <a:rPr lang="en-US" sz="900" b="1" i="0" u="none" strike="noStrike">
                          <a:effectLst/>
                          <a:latin typeface="Verdana"/>
                        </a:rPr>
                        <a:t>L. Fusiform</a:t>
                      </a:r>
                    </a:p>
                  </a:txBody>
                  <a:tcPr marL="11546" marR="11546" marT="11546" marB="0">
                    <a:lnL>
                      <a:noFill/>
                    </a:lnL>
                    <a:lnR>
                      <a:noFill/>
                    </a:lnR>
                    <a:lnT>
                      <a:noFill/>
                    </a:lnT>
                    <a:lnB>
                      <a:noFill/>
                    </a:lnB>
                  </a:tcPr>
                </a:tc>
                <a:tc>
                  <a:txBody>
                    <a:bodyPr/>
                    <a:lstStyle/>
                    <a:p>
                      <a:pPr algn="l" fontAlgn="t"/>
                      <a:endParaRPr lang="en-US" sz="900" b="1" i="0" u="none" strike="noStrike">
                        <a:effectLst/>
                        <a:latin typeface="Verdana"/>
                      </a:endParaRPr>
                    </a:p>
                  </a:txBody>
                  <a:tcPr marL="11546" marR="11546" marT="11546" marB="0">
                    <a:lnL>
                      <a:noFill/>
                    </a:lnL>
                    <a:lnR>
                      <a:noFill/>
                    </a:lnR>
                    <a:lnT>
                      <a:noFill/>
                    </a:lnT>
                    <a:lnB>
                      <a:noFill/>
                    </a:lnB>
                  </a:tcPr>
                </a:tc>
              </a:tr>
              <a:tr h="150096">
                <a:tc>
                  <a:txBody>
                    <a:bodyPr/>
                    <a:lstStyle/>
                    <a:p>
                      <a:pPr algn="ctr" fontAlgn="t"/>
                      <a:r>
                        <a:rPr lang="en-US" sz="900" b="1" i="0" u="none" strike="noStrike">
                          <a:effectLst/>
                          <a:latin typeface="Verdana"/>
                        </a:rPr>
                        <a:t>60</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3.1279</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4,-20,14</a:t>
                      </a:r>
                    </a:p>
                  </a:txBody>
                  <a:tcPr marL="11546" marR="11546" marT="11546" marB="0">
                    <a:lnL>
                      <a:noFill/>
                    </a:lnL>
                    <a:lnR>
                      <a:noFill/>
                    </a:lnR>
                    <a:lnT>
                      <a:noFill/>
                    </a:lnT>
                    <a:lnB>
                      <a:noFill/>
                    </a:lnB>
                  </a:tcPr>
                </a:tc>
                <a:tc>
                  <a:txBody>
                    <a:bodyPr/>
                    <a:lstStyle/>
                    <a:p>
                      <a:pPr algn="l" fontAlgn="t"/>
                      <a:r>
                        <a:rPr lang="en-US" sz="900" b="1" i="0" u="none" strike="noStrike">
                          <a:effectLst/>
                          <a:latin typeface="Verdana"/>
                        </a:rPr>
                        <a:t>R. Thalamus</a:t>
                      </a:r>
                    </a:p>
                  </a:txBody>
                  <a:tcPr marL="11546" marR="11546" marT="11546" marB="0">
                    <a:lnL>
                      <a:noFill/>
                    </a:lnL>
                    <a:lnR>
                      <a:noFill/>
                    </a:lnR>
                    <a:lnT>
                      <a:noFill/>
                    </a:lnT>
                    <a:lnB>
                      <a:noFill/>
                    </a:lnB>
                  </a:tcPr>
                </a:tc>
                <a:tc>
                  <a:txBody>
                    <a:bodyPr/>
                    <a:lstStyle/>
                    <a:p>
                      <a:pPr algn="l" fontAlgn="t"/>
                      <a:endParaRPr lang="en-US" sz="900" b="1" i="0" u="none" strike="noStrike">
                        <a:effectLst/>
                        <a:latin typeface="Verdana"/>
                      </a:endParaRPr>
                    </a:p>
                  </a:txBody>
                  <a:tcPr marL="11546" marR="11546" marT="11546" marB="0">
                    <a:lnL>
                      <a:noFill/>
                    </a:lnL>
                    <a:lnR>
                      <a:noFill/>
                    </a:lnR>
                    <a:lnT>
                      <a:noFill/>
                    </a:lnT>
                    <a:lnB>
                      <a:noFill/>
                    </a:lnB>
                  </a:tcPr>
                </a:tc>
              </a:tr>
              <a:tr h="150096">
                <a:tc>
                  <a:txBody>
                    <a:bodyPr/>
                    <a:lstStyle/>
                    <a:p>
                      <a:pPr algn="ctr" fontAlgn="t"/>
                      <a:r>
                        <a:rPr lang="en-US" sz="900" b="1" i="0" u="none" strike="noStrike">
                          <a:effectLst/>
                          <a:latin typeface="Verdana"/>
                        </a:rPr>
                        <a:t>184</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3.0597</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-32,-18,44</a:t>
                      </a:r>
                    </a:p>
                  </a:txBody>
                  <a:tcPr marL="11546" marR="11546" marT="11546" marB="0">
                    <a:lnL>
                      <a:noFill/>
                    </a:lnL>
                    <a:lnR>
                      <a:noFill/>
                    </a:lnR>
                    <a:lnT>
                      <a:noFill/>
                    </a:lnT>
                    <a:lnB>
                      <a:noFill/>
                    </a:lnB>
                  </a:tcPr>
                </a:tc>
                <a:tc gridSpan="2">
                  <a:txBody>
                    <a:bodyPr/>
                    <a:lstStyle/>
                    <a:p>
                      <a:pPr algn="l" fontAlgn="t"/>
                      <a:r>
                        <a:rPr lang="en-US" sz="900" b="1" i="0" u="none" strike="noStrike">
                          <a:effectLst/>
                          <a:latin typeface="Verdana"/>
                        </a:rPr>
                        <a:t>L. Precentral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1"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3.0011</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-30,-20,60</a:t>
                      </a:r>
                    </a:p>
                  </a:txBody>
                  <a:tcPr marL="11546" marR="11546" marT="11546" marB="0">
                    <a:lnL>
                      <a:noFill/>
                    </a:lnL>
                    <a:lnR>
                      <a:noFill/>
                    </a:lnR>
                    <a:lnT>
                      <a:noFill/>
                    </a:lnT>
                    <a:lnB>
                      <a:noFill/>
                    </a:lnB>
                  </a:tcPr>
                </a:tc>
                <a:tc gridSpan="2">
                  <a:txBody>
                    <a:bodyPr/>
                    <a:lstStyle/>
                    <a:p>
                      <a:pPr algn="l" fontAlgn="t"/>
                      <a:r>
                        <a:rPr lang="en-US" sz="900" b="1" i="0" u="none" strike="noStrike">
                          <a:effectLst/>
                          <a:latin typeface="Verdana"/>
                        </a:rPr>
                        <a:t>L. Precentral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1"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2.9813</a:t>
                      </a:r>
                    </a:p>
                  </a:txBody>
                  <a:tcPr marL="11546" marR="11546" marT="11546" marB="0">
                    <a:lnL>
                      <a:noFill/>
                    </a:lnL>
                    <a:lnR>
                      <a:noFill/>
                    </a:lnR>
                    <a:lnT>
                      <a:noFill/>
                    </a:lnT>
                    <a:lnB>
                      <a:noFill/>
                    </a:lnB>
                  </a:tcPr>
                </a:tc>
                <a:tc>
                  <a:txBody>
                    <a:bodyPr/>
                    <a:lstStyle/>
                    <a:p>
                      <a:pPr algn="ctr" fontAlgn="t"/>
                      <a:r>
                        <a:rPr lang="en-US" sz="900" b="1" i="0" u="none" strike="noStrike">
                          <a:effectLst/>
                          <a:latin typeface="Verdana"/>
                        </a:rPr>
                        <a:t>-18,-16,64</a:t>
                      </a:r>
                    </a:p>
                  </a:txBody>
                  <a:tcPr marL="11546" marR="11546" marT="11546" marB="0">
                    <a:lnL>
                      <a:noFill/>
                    </a:lnL>
                    <a:lnR>
                      <a:noFill/>
                    </a:lnR>
                    <a:lnT>
                      <a:noFill/>
                    </a:lnT>
                    <a:lnB>
                      <a:noFill/>
                    </a:lnB>
                  </a:tcPr>
                </a:tc>
                <a:tc gridSpan="2">
                  <a:txBody>
                    <a:bodyPr/>
                    <a:lstStyle/>
                    <a:p>
                      <a:pPr algn="l" fontAlgn="t"/>
                      <a:r>
                        <a:rPr lang="en-US" sz="900" b="1" i="0" u="none" strike="noStrike">
                          <a:effectLst/>
                          <a:latin typeface="Verdana"/>
                        </a:rPr>
                        <a:t>L. Paracentral Lobule</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0" i="0" u="none" strike="noStrike">
                          <a:effectLst/>
                          <a:latin typeface="Verdana"/>
                        </a:rPr>
                        <a:t>221</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3.01</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48,-76,10</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Middle Temporal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0"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3.0074</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40,-72,12</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Middle Occipital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endParaRPr lang="en-US" sz="900" b="0" i="0" u="none" strike="noStrike">
                        <a:effectLst/>
                        <a:latin typeface="Verdana"/>
                      </a:endParaRP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2.6437</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28,-68,22</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Superior Occipital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0" i="0" u="none" strike="noStrike">
                          <a:effectLst/>
                          <a:latin typeface="Verdana"/>
                        </a:rPr>
                        <a:t>67</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2.9583</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30,-88,16</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Middle Occipital Gyrus</a:t>
                      </a:r>
                    </a:p>
                  </a:txBody>
                  <a:tcPr marL="11546" marR="11546" marT="11546" marB="0">
                    <a:lnL>
                      <a:noFill/>
                    </a:lnL>
                    <a:lnR>
                      <a:noFill/>
                    </a:lnR>
                    <a:lnT>
                      <a:noFill/>
                    </a:lnT>
                    <a:lnB>
                      <a:noFill/>
                    </a:lnB>
                  </a:tcPr>
                </a:tc>
                <a:tc hMerge="1">
                  <a:txBody>
                    <a:bodyPr/>
                    <a:lstStyle/>
                    <a:p>
                      <a:endParaRPr lang="en-US"/>
                    </a:p>
                  </a:txBody>
                  <a:tcPr/>
                </a:tc>
              </a:tr>
              <a:tr h="150096">
                <a:tc>
                  <a:txBody>
                    <a:bodyPr/>
                    <a:lstStyle/>
                    <a:p>
                      <a:pPr algn="ctr" fontAlgn="t"/>
                      <a:r>
                        <a:rPr lang="en-US" sz="900" b="0" i="0" u="none" strike="noStrike">
                          <a:effectLst/>
                          <a:latin typeface="Verdana"/>
                        </a:rPr>
                        <a:t>61</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2.9485</a:t>
                      </a:r>
                    </a:p>
                  </a:txBody>
                  <a:tcPr marL="11546" marR="11546" marT="11546" marB="0">
                    <a:lnL>
                      <a:noFill/>
                    </a:lnL>
                    <a:lnR>
                      <a:noFill/>
                    </a:lnR>
                    <a:lnT>
                      <a:noFill/>
                    </a:lnT>
                    <a:lnB>
                      <a:noFill/>
                    </a:lnB>
                  </a:tcPr>
                </a:tc>
                <a:tc>
                  <a:txBody>
                    <a:bodyPr/>
                    <a:lstStyle/>
                    <a:p>
                      <a:pPr algn="ctr" fontAlgn="t"/>
                      <a:r>
                        <a:rPr lang="en-US" sz="900" b="0" i="0" u="none" strike="noStrike">
                          <a:effectLst/>
                          <a:latin typeface="Verdana"/>
                        </a:rPr>
                        <a:t>44,-30,-6</a:t>
                      </a:r>
                    </a:p>
                  </a:txBody>
                  <a:tcPr marL="11546" marR="11546" marT="11546" marB="0">
                    <a:lnL>
                      <a:noFill/>
                    </a:lnL>
                    <a:lnR>
                      <a:noFill/>
                    </a:lnR>
                    <a:lnT>
                      <a:noFill/>
                    </a:lnT>
                    <a:lnB>
                      <a:noFill/>
                    </a:lnB>
                  </a:tcPr>
                </a:tc>
                <a:tc gridSpan="2">
                  <a:txBody>
                    <a:bodyPr/>
                    <a:lstStyle/>
                    <a:p>
                      <a:pPr algn="l" fontAlgn="t"/>
                      <a:r>
                        <a:rPr lang="en-US" sz="900" b="0" i="0" u="none" strike="noStrike">
                          <a:effectLst/>
                          <a:latin typeface="Verdana"/>
                        </a:rPr>
                        <a:t>R. Superior Temporal Gyrus</a:t>
                      </a:r>
                    </a:p>
                  </a:txBody>
                  <a:tcPr marL="11546" marR="11546" marT="11546" marB="0">
                    <a:lnL>
                      <a:noFill/>
                    </a:lnL>
                    <a:lnR>
                      <a:noFill/>
                    </a:lnR>
                    <a:lnT>
                      <a:noFill/>
                    </a:lnT>
                    <a:lnB>
                      <a:noFill/>
                    </a:lnB>
                  </a:tcPr>
                </a:tc>
                <a:tc hMerge="1">
                  <a:txBody>
                    <a:bodyPr/>
                    <a:lstStyle/>
                    <a:p>
                      <a:endParaRPr lang="en-US"/>
                    </a:p>
                  </a:txBody>
                  <a:tcPr/>
                </a:tc>
              </a:tr>
              <a:tr h="161642">
                <a:tc>
                  <a:txBody>
                    <a:bodyPr/>
                    <a:lstStyle/>
                    <a:p>
                      <a:pPr algn="ctr" fontAlgn="t"/>
                      <a:r>
                        <a:rPr lang="en-US" sz="900" b="0" i="0" u="none" strike="noStrike">
                          <a:effectLst/>
                          <a:latin typeface="Verdana"/>
                        </a:rPr>
                        <a:t>139</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r>
                        <a:rPr lang="en-US" sz="900" b="0" i="0" u="none" strike="noStrike">
                          <a:effectLst/>
                          <a:latin typeface="Verdana"/>
                        </a:rPr>
                        <a:t>2.8433</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t"/>
                      <a:r>
                        <a:rPr lang="en-US" sz="900" b="0" i="0" u="none" strike="noStrike">
                          <a:effectLst/>
                          <a:latin typeface="Verdana"/>
                        </a:rPr>
                        <a:t>28,-48,40</a:t>
                      </a: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l" fontAlgn="t"/>
                      <a:r>
                        <a:rPr lang="en-US" sz="900" b="0" i="0" u="none" strike="noStrike" dirty="0">
                          <a:effectLst/>
                          <a:latin typeface="Verdana"/>
                        </a:rPr>
                        <a:t>R. Angular </a:t>
                      </a:r>
                      <a:r>
                        <a:rPr lang="en-US" sz="900" b="0" i="0" u="none" strike="noStrike" dirty="0" err="1">
                          <a:effectLst/>
                          <a:latin typeface="Verdana"/>
                        </a:rPr>
                        <a:t>Gyrus</a:t>
                      </a:r>
                      <a:endParaRPr lang="en-US" sz="900" b="0" i="0" u="none" strike="noStrike" dirty="0">
                        <a:effectLst/>
                        <a:latin typeface="Verdana"/>
                      </a:endParaRPr>
                    </a:p>
                  </a:txBody>
                  <a:tcPr marL="11546" marR="11546" marT="11546"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Tree>
    <p:extLst>
      <p:ext uri="{BB962C8B-B14F-4D97-AF65-F5344CB8AC3E}">
        <p14:creationId xmlns:p14="http://schemas.microsoft.com/office/powerpoint/2010/main" val="292129900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
            </a:r>
            <a:r>
              <a:rPr lang="en-US" dirty="0" err="1" smtClean="0"/>
              <a:t>eak_extract_nii</a:t>
            </a:r>
            <a:endParaRPr lang="en-US" dirty="0"/>
          </a:p>
        </p:txBody>
      </p:sp>
      <p:sp>
        <p:nvSpPr>
          <p:cNvPr id="3" name="Content Placeholder 2"/>
          <p:cNvSpPr>
            <a:spLocks noGrp="1"/>
          </p:cNvSpPr>
          <p:nvPr>
            <p:ph idx="1"/>
          </p:nvPr>
        </p:nvSpPr>
        <p:spPr/>
        <p:txBody>
          <a:bodyPr>
            <a:normAutofit lnSpcReduction="10000"/>
          </a:bodyPr>
          <a:lstStyle/>
          <a:p>
            <a:r>
              <a:rPr lang="en-US" dirty="0"/>
              <a:t>[</a:t>
            </a:r>
            <a:r>
              <a:rPr lang="en-US" dirty="0" err="1"/>
              <a:t>resultsvoxels</a:t>
            </a:r>
            <a:r>
              <a:rPr lang="en-US" dirty="0"/>
              <a:t> </a:t>
            </a:r>
            <a:r>
              <a:rPr lang="en-US" dirty="0" err="1"/>
              <a:t>columnlistvoxels</a:t>
            </a:r>
            <a:r>
              <a:rPr lang="en-US" dirty="0"/>
              <a:t> </a:t>
            </a:r>
            <a:r>
              <a:rPr lang="en-US" dirty="0" err="1"/>
              <a:t>resultscluster</a:t>
            </a:r>
            <a:r>
              <a:rPr lang="en-US" dirty="0"/>
              <a:t> </a:t>
            </a:r>
            <a:r>
              <a:rPr lang="en-US" dirty="0" err="1"/>
              <a:t>columnlistcluster</a:t>
            </a:r>
            <a:r>
              <a:rPr lang="en-US" dirty="0"/>
              <a:t> clusters </a:t>
            </a:r>
            <a:r>
              <a:rPr lang="en-US" dirty="0" err="1"/>
              <a:t>mapparams</a:t>
            </a:r>
            <a:r>
              <a:rPr lang="en-US" dirty="0"/>
              <a:t> </a:t>
            </a:r>
            <a:r>
              <a:rPr lang="en-US" dirty="0" err="1"/>
              <a:t>subjparams</a:t>
            </a:r>
            <a:r>
              <a:rPr lang="en-US" dirty="0"/>
              <a:t> UID] = </a:t>
            </a:r>
            <a:r>
              <a:rPr lang="en-US" dirty="0" err="1"/>
              <a:t>peak_extract_nii</a:t>
            </a:r>
            <a:r>
              <a:rPr lang="en-US" dirty="0"/>
              <a:t>(</a:t>
            </a:r>
            <a:r>
              <a:rPr lang="en-US" dirty="0" err="1"/>
              <a:t>subjectparameters,mapparameters</a:t>
            </a:r>
            <a:r>
              <a:rPr lang="en-US" dirty="0"/>
              <a:t>)</a:t>
            </a:r>
          </a:p>
          <a:p>
            <a:r>
              <a:rPr lang="en-US" dirty="0"/>
              <a:t>[</a:t>
            </a:r>
            <a:r>
              <a:rPr lang="en-US" dirty="0" err="1"/>
              <a:t>resultsvoxels</a:t>
            </a:r>
            <a:r>
              <a:rPr lang="en-US" dirty="0"/>
              <a:t> </a:t>
            </a:r>
            <a:r>
              <a:rPr lang="en-US" dirty="0" err="1"/>
              <a:t>columnlistvoxels</a:t>
            </a:r>
            <a:r>
              <a:rPr lang="en-US" dirty="0"/>
              <a:t> </a:t>
            </a:r>
            <a:r>
              <a:rPr lang="en-US" dirty="0" err="1"/>
              <a:t>resultscluster</a:t>
            </a:r>
            <a:r>
              <a:rPr lang="en-US" dirty="0"/>
              <a:t> </a:t>
            </a:r>
            <a:r>
              <a:rPr lang="en-US" dirty="0" err="1"/>
              <a:t>columnlistcluster</a:t>
            </a:r>
            <a:r>
              <a:rPr lang="en-US" dirty="0"/>
              <a:t> clusters </a:t>
            </a:r>
            <a:r>
              <a:rPr lang="en-US" dirty="0" err="1"/>
              <a:t>mapparams</a:t>
            </a:r>
            <a:r>
              <a:rPr lang="en-US" dirty="0"/>
              <a:t> </a:t>
            </a:r>
            <a:r>
              <a:rPr lang="en-US" dirty="0" err="1"/>
              <a:t>subjparams</a:t>
            </a:r>
            <a:r>
              <a:rPr lang="en-US" dirty="0"/>
              <a:t> UID] = </a:t>
            </a:r>
            <a:r>
              <a:rPr lang="en-US" dirty="0" err="1"/>
              <a:t>peak_extract_nii</a:t>
            </a:r>
            <a:r>
              <a:rPr lang="en-US" dirty="0" smtClean="0"/>
              <a:t>([],</a:t>
            </a:r>
            <a:r>
              <a:rPr lang="en-US" dirty="0" err="1"/>
              <a:t>mapparameters</a:t>
            </a:r>
            <a:r>
              <a:rPr lang="en-US" dirty="0"/>
              <a:t>)</a:t>
            </a:r>
          </a:p>
          <a:p>
            <a:endParaRPr lang="en-US" dirty="0"/>
          </a:p>
        </p:txBody>
      </p:sp>
    </p:spTree>
    <p:extLst>
      <p:ext uri="{BB962C8B-B14F-4D97-AF65-F5344CB8AC3E}">
        <p14:creationId xmlns:p14="http://schemas.microsoft.com/office/powerpoint/2010/main" val="252739299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Acknowledgements</a:t>
            </a:r>
          </a:p>
        </p:txBody>
      </p:sp>
      <p:sp>
        <p:nvSpPr>
          <p:cNvPr id="23555" name="Rectangle 3"/>
          <p:cNvSpPr>
            <a:spLocks noGrp="1" noChangeArrowheads="1"/>
          </p:cNvSpPr>
          <p:nvPr>
            <p:ph type="body" sz="half" idx="1"/>
          </p:nvPr>
        </p:nvSpPr>
        <p:spPr>
          <a:xfrm>
            <a:off x="457200" y="1600200"/>
            <a:ext cx="8229600" cy="5047483"/>
          </a:xfrm>
        </p:spPr>
        <p:txBody>
          <a:bodyPr numCol="2">
            <a:normAutofit/>
          </a:bodyPr>
          <a:lstStyle/>
          <a:p>
            <a:pPr>
              <a:lnSpc>
                <a:spcPct val="90000"/>
              </a:lnSpc>
            </a:pPr>
            <a:r>
              <a:rPr lang="en-US" dirty="0"/>
              <a:t>Harvard Aging Brain Project</a:t>
            </a:r>
          </a:p>
          <a:p>
            <a:pPr lvl="1">
              <a:lnSpc>
                <a:spcPct val="90000"/>
              </a:lnSpc>
            </a:pPr>
            <a:r>
              <a:rPr lang="en-US" dirty="0" smtClean="0"/>
              <a:t>Dr. </a:t>
            </a:r>
            <a:r>
              <a:rPr lang="en-US" dirty="0" err="1" smtClean="0"/>
              <a:t>Reisa</a:t>
            </a:r>
            <a:r>
              <a:rPr lang="en-US" dirty="0" smtClean="0"/>
              <a:t> </a:t>
            </a:r>
            <a:r>
              <a:rPr lang="en-US" dirty="0" err="1" smtClean="0"/>
              <a:t>Sperling</a:t>
            </a:r>
            <a:endParaRPr lang="en-US" dirty="0" smtClean="0"/>
          </a:p>
          <a:p>
            <a:pPr lvl="1">
              <a:lnSpc>
                <a:spcPct val="90000"/>
              </a:lnSpc>
            </a:pPr>
            <a:r>
              <a:rPr lang="en-US" dirty="0" smtClean="0"/>
              <a:t>Dr. </a:t>
            </a:r>
            <a:r>
              <a:rPr lang="en-US" dirty="0" err="1" smtClean="0"/>
              <a:t>Alireza</a:t>
            </a:r>
            <a:r>
              <a:rPr lang="en-US" dirty="0" smtClean="0"/>
              <a:t> </a:t>
            </a:r>
            <a:r>
              <a:rPr lang="en-US" dirty="0" err="1" smtClean="0"/>
              <a:t>Atri</a:t>
            </a:r>
            <a:endParaRPr lang="en-US" dirty="0" smtClean="0"/>
          </a:p>
          <a:p>
            <a:pPr lvl="1">
              <a:lnSpc>
                <a:spcPct val="90000"/>
              </a:lnSpc>
            </a:pPr>
            <a:r>
              <a:rPr lang="en-US" dirty="0" smtClean="0"/>
              <a:t>Dr. Aaron Schultz</a:t>
            </a:r>
          </a:p>
          <a:p>
            <a:pPr lvl="1">
              <a:lnSpc>
                <a:spcPct val="90000"/>
              </a:lnSpc>
            </a:pPr>
            <a:r>
              <a:rPr lang="en-US" dirty="0" err="1" smtClean="0"/>
              <a:t>Aishwarya</a:t>
            </a:r>
            <a:r>
              <a:rPr lang="en-US" dirty="0" smtClean="0"/>
              <a:t> </a:t>
            </a:r>
            <a:r>
              <a:rPr lang="en-US" dirty="0" err="1" smtClean="0"/>
              <a:t>Sreenivasan</a:t>
            </a:r>
            <a:endParaRPr lang="en-US" dirty="0" smtClean="0"/>
          </a:p>
          <a:p>
            <a:pPr lvl="1">
              <a:lnSpc>
                <a:spcPct val="90000"/>
              </a:lnSpc>
            </a:pPr>
            <a:r>
              <a:rPr lang="en-US" dirty="0" smtClean="0"/>
              <a:t>Andrew Ward</a:t>
            </a:r>
          </a:p>
          <a:p>
            <a:pPr lvl="1">
              <a:lnSpc>
                <a:spcPct val="90000"/>
              </a:lnSpc>
            </a:pPr>
            <a:r>
              <a:rPr lang="en-US" dirty="0" smtClean="0"/>
              <a:t>Dr. </a:t>
            </a:r>
            <a:r>
              <a:rPr lang="en-US" dirty="0" err="1" smtClean="0"/>
              <a:t>Koene</a:t>
            </a:r>
            <a:r>
              <a:rPr lang="en-US" dirty="0" smtClean="0"/>
              <a:t> Van </a:t>
            </a:r>
            <a:r>
              <a:rPr lang="en-US" dirty="0" err="1" smtClean="0"/>
              <a:t>Dijk</a:t>
            </a:r>
            <a:endParaRPr lang="en-US" dirty="0" smtClean="0"/>
          </a:p>
          <a:p>
            <a:pPr lvl="1">
              <a:lnSpc>
                <a:spcPct val="90000"/>
              </a:lnSpc>
            </a:pPr>
            <a:r>
              <a:rPr lang="en-US" dirty="0" smtClean="0"/>
              <a:t>Dr. Willem </a:t>
            </a:r>
            <a:r>
              <a:rPr lang="en-US" dirty="0" err="1" smtClean="0"/>
              <a:t>Huijbers</a:t>
            </a:r>
            <a:endParaRPr lang="en-US" dirty="0" smtClean="0"/>
          </a:p>
          <a:p>
            <a:pPr lvl="1">
              <a:lnSpc>
                <a:spcPct val="90000"/>
              </a:lnSpc>
            </a:pPr>
            <a:r>
              <a:rPr lang="en-US" dirty="0" smtClean="0"/>
              <a:t>Dr. </a:t>
            </a:r>
            <a:r>
              <a:rPr lang="en-US" dirty="0" err="1" smtClean="0"/>
              <a:t>Dorene</a:t>
            </a:r>
            <a:r>
              <a:rPr lang="en-US" dirty="0" smtClean="0"/>
              <a:t> </a:t>
            </a:r>
            <a:r>
              <a:rPr lang="en-US" dirty="0" err="1" smtClean="0"/>
              <a:t>Rentz</a:t>
            </a:r>
            <a:endParaRPr lang="en-US" dirty="0" smtClean="0"/>
          </a:p>
          <a:p>
            <a:pPr lvl="1">
              <a:lnSpc>
                <a:spcPct val="90000"/>
              </a:lnSpc>
            </a:pPr>
            <a:r>
              <a:rPr lang="en-US" dirty="0"/>
              <a:t>Dr. Trey </a:t>
            </a:r>
            <a:r>
              <a:rPr lang="en-US" dirty="0" err="1"/>
              <a:t>Hedden</a:t>
            </a:r>
            <a:r>
              <a:rPr lang="en-US" dirty="0"/>
              <a:t> </a:t>
            </a:r>
            <a:endParaRPr lang="en-US" dirty="0" smtClean="0"/>
          </a:p>
          <a:p>
            <a:pPr eaLnBrk="1" hangingPunct="1">
              <a:lnSpc>
                <a:spcPct val="90000"/>
              </a:lnSpc>
            </a:pPr>
            <a:r>
              <a:rPr lang="en-US" dirty="0" smtClean="0"/>
              <a:t>Dr. Darren </a:t>
            </a:r>
            <a:r>
              <a:rPr lang="en-US" dirty="0" err="1" smtClean="0"/>
              <a:t>Gitelman</a:t>
            </a:r>
            <a:endParaRPr lang="en-US" dirty="0" smtClean="0"/>
          </a:p>
          <a:p>
            <a:pPr eaLnBrk="1" hangingPunct="1">
              <a:lnSpc>
                <a:spcPct val="90000"/>
              </a:lnSpc>
            </a:pPr>
            <a:r>
              <a:rPr lang="en-US" dirty="0" smtClean="0"/>
              <a:t>Justin Vincent</a:t>
            </a:r>
          </a:p>
          <a:p>
            <a:pPr eaLnBrk="1" hangingPunct="1">
              <a:lnSpc>
                <a:spcPct val="90000"/>
              </a:lnSpc>
            </a:pPr>
            <a:r>
              <a:rPr lang="en-US" dirty="0" smtClean="0"/>
              <a:t>Dr. Bob </a:t>
            </a:r>
            <a:r>
              <a:rPr lang="en-US" dirty="0" err="1" smtClean="0"/>
              <a:t>Spunt</a:t>
            </a:r>
            <a:endParaRPr lang="en-US" dirty="0" smtClean="0"/>
          </a:p>
          <a:p>
            <a:pPr eaLnBrk="1" hangingPunct="1">
              <a:lnSpc>
                <a:spcPct val="90000"/>
              </a:lnSpc>
            </a:pPr>
            <a:r>
              <a:rPr lang="en-US" dirty="0" smtClean="0"/>
              <a:t>Wisconsin Alzheimer’s Disease Research Center</a:t>
            </a:r>
          </a:p>
          <a:p>
            <a:pPr lvl="1" eaLnBrk="1" hangingPunct="1">
              <a:lnSpc>
                <a:spcPct val="90000"/>
              </a:lnSpc>
            </a:pPr>
            <a:r>
              <a:rPr lang="en-US" dirty="0" smtClean="0"/>
              <a:t>Imaging Core (Dr. Sterling Johnson, Dr. Michele </a:t>
            </a:r>
            <a:r>
              <a:rPr lang="en-US" dirty="0" err="1" smtClean="0"/>
              <a:t>Ries</a:t>
            </a:r>
            <a:r>
              <a:rPr lang="en-US" dirty="0" smtClean="0"/>
              <a:t>, Dr. </a:t>
            </a:r>
            <a:r>
              <a:rPr lang="en-US" dirty="0" err="1" smtClean="0"/>
              <a:t>Guofan</a:t>
            </a:r>
            <a:r>
              <a:rPr lang="en-US" dirty="0" smtClean="0"/>
              <a:t> </a:t>
            </a:r>
            <a:r>
              <a:rPr lang="en-US" dirty="0" err="1" smtClean="0"/>
              <a:t>Xu</a:t>
            </a:r>
            <a:r>
              <a:rPr lang="en-US" dirty="0" smtClean="0"/>
              <a:t>, Elisa </a:t>
            </a:r>
            <a:r>
              <a:rPr lang="en-US" dirty="0" err="1" smtClean="0"/>
              <a:t>Canu</a:t>
            </a:r>
            <a:r>
              <a:rPr lang="en-US" dirty="0" smtClean="0"/>
              <a:t>, Erik </a:t>
            </a:r>
            <a:r>
              <a:rPr lang="en-US" dirty="0" err="1" smtClean="0"/>
              <a:t>Kastman</a:t>
            </a:r>
            <a:r>
              <a:rPr lang="en-US" dirty="0" smtClean="0"/>
              <a:t>)</a:t>
            </a:r>
          </a:p>
          <a:p>
            <a:pPr lvl="1" eaLnBrk="1" hangingPunct="1">
              <a:lnSpc>
                <a:spcPct val="90000"/>
              </a:lnSpc>
            </a:pPr>
            <a:r>
              <a:rPr lang="en-US" dirty="0" smtClean="0"/>
              <a:t>Dr. Mark Sager</a:t>
            </a:r>
          </a:p>
          <a:p>
            <a:pPr lvl="1" eaLnBrk="1" hangingPunct="1">
              <a:lnSpc>
                <a:spcPct val="90000"/>
              </a:lnSpc>
            </a:pPr>
            <a:r>
              <a:rPr lang="en-US" dirty="0" smtClean="0"/>
              <a:t>Dr. Sanjay </a:t>
            </a:r>
            <a:r>
              <a:rPr lang="en-US" dirty="0" err="1" smtClean="0"/>
              <a:t>Asthana</a:t>
            </a:r>
            <a:endParaRPr lang="en-US" dirty="0" smtClean="0"/>
          </a:p>
          <a:p>
            <a:pPr eaLnBrk="1" hangingPunct="1">
              <a:lnSpc>
                <a:spcPct val="90000"/>
              </a:lnSpc>
            </a:pPr>
            <a:endParaRPr lang="en-US" dirty="0" smtClean="0"/>
          </a:p>
          <a:p>
            <a:pPr lvl="1" eaLnBrk="1" hangingPunct="1">
              <a:lnSpc>
                <a:spcPct val="90000"/>
              </a:lnSpc>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60999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atin typeface="Tahoma" charset="0"/>
              </a:rPr>
              <a:t>MATLAB Basics</a:t>
            </a:r>
          </a:p>
        </p:txBody>
      </p:sp>
      <p:sp>
        <p:nvSpPr>
          <p:cNvPr id="3" name="Content Placeholder 2"/>
          <p:cNvSpPr>
            <a:spLocks noGrp="1"/>
          </p:cNvSpPr>
          <p:nvPr>
            <p:ph idx="1"/>
          </p:nvPr>
        </p:nvSpPr>
        <p:spPr>
          <a:xfrm>
            <a:off x="0" y="1905000"/>
            <a:ext cx="8686800" cy="4953000"/>
          </a:xfrm>
        </p:spPr>
        <p:txBody>
          <a:bodyPr wrap="none">
            <a:normAutofit fontScale="92500" lnSpcReduction="10000"/>
          </a:bodyPr>
          <a:lstStyle/>
          <a:p>
            <a:pPr eaLnBrk="1" hangingPunct="1"/>
            <a:r>
              <a:rPr lang="en-US" sz="2800" dirty="0">
                <a:latin typeface="Tahoma" charset="0"/>
              </a:rPr>
              <a:t>Column Major (rows then columns)</a:t>
            </a:r>
          </a:p>
          <a:p>
            <a:pPr eaLnBrk="1" hangingPunct="1"/>
            <a:r>
              <a:rPr lang="en-US" sz="2800" dirty="0">
                <a:latin typeface="Tahoma" charset="0"/>
              </a:rPr>
              <a:t>* versus .* (. Can be used with many functions)</a:t>
            </a:r>
          </a:p>
          <a:p>
            <a:pPr eaLnBrk="1" hangingPunct="1"/>
            <a:r>
              <a:rPr lang="en-US" sz="2800" dirty="0">
                <a:latin typeface="Tahoma" charset="0"/>
              </a:rPr>
              <a:t>(),[],{}</a:t>
            </a:r>
          </a:p>
          <a:p>
            <a:pPr eaLnBrk="1" hangingPunct="1"/>
            <a:r>
              <a:rPr lang="en-US" sz="2800" dirty="0">
                <a:latin typeface="Tahoma" charset="0"/>
              </a:rPr>
              <a:t>Strings versus </a:t>
            </a:r>
            <a:r>
              <a:rPr lang="en-US" sz="2800" dirty="0" smtClean="0">
                <a:latin typeface="Tahoma" charset="0"/>
              </a:rPr>
              <a:t>numbers versus arrays versus structures</a:t>
            </a:r>
          </a:p>
          <a:p>
            <a:pPr eaLnBrk="1" hangingPunct="1"/>
            <a:r>
              <a:rPr lang="en-US" sz="2800" dirty="0" smtClean="0">
                <a:latin typeface="Tahoma" charset="0"/>
              </a:rPr>
              <a:t>Variable Names are: a, a1, a3 not a(1) a(2) a{2}</a:t>
            </a:r>
          </a:p>
          <a:p>
            <a:pPr eaLnBrk="1" hangingPunct="1"/>
            <a:r>
              <a:rPr lang="en-US" sz="2800" dirty="0" smtClean="0">
                <a:latin typeface="Tahoma" charset="0"/>
              </a:rPr>
              <a:t>= </a:t>
            </a:r>
            <a:r>
              <a:rPr lang="en-US" sz="2800" dirty="0">
                <a:latin typeface="Tahoma" charset="0"/>
              </a:rPr>
              <a:t>versus =</a:t>
            </a:r>
            <a:r>
              <a:rPr lang="en-US" sz="2800" dirty="0" smtClean="0">
                <a:latin typeface="Tahoma" charset="0"/>
              </a:rPr>
              <a:t>=</a:t>
            </a:r>
          </a:p>
          <a:p>
            <a:pPr eaLnBrk="1" hangingPunct="1"/>
            <a:r>
              <a:rPr lang="en-US" sz="2800" dirty="0">
                <a:latin typeface="Tahoma" charset="0"/>
              </a:rPr>
              <a:t>t</a:t>
            </a:r>
            <a:r>
              <a:rPr lang="en-US" sz="2800" dirty="0" smtClean="0">
                <a:latin typeface="Tahoma" charset="0"/>
              </a:rPr>
              <a:t>ry statements</a:t>
            </a:r>
          </a:p>
          <a:p>
            <a:pPr eaLnBrk="1" hangingPunct="1"/>
            <a:r>
              <a:rPr lang="en-US" sz="2800" dirty="0">
                <a:latin typeface="Tahoma" charset="0"/>
              </a:rPr>
              <a:t>f</a:t>
            </a:r>
            <a:r>
              <a:rPr lang="en-US" sz="2800" dirty="0" smtClean="0">
                <a:latin typeface="Tahoma" charset="0"/>
              </a:rPr>
              <a:t>or loops</a:t>
            </a:r>
            <a:endParaRPr lang="en-US" sz="2800" dirty="0">
              <a:latin typeface="Tahoma" charset="0"/>
            </a:endParaRPr>
          </a:p>
          <a:p>
            <a:pPr eaLnBrk="1" hangingPunct="1"/>
            <a:r>
              <a:rPr lang="en-US" sz="2800" dirty="0">
                <a:latin typeface="Tahoma" charset="0"/>
              </a:rPr>
              <a:t>4D data versus 2D processing</a:t>
            </a:r>
          </a:p>
          <a:p>
            <a:pPr eaLnBrk="1" hangingPunct="1"/>
            <a:r>
              <a:rPr lang="en-US" sz="2800" dirty="0">
                <a:latin typeface="Tahoma" charset="0"/>
              </a:rPr>
              <a:t>SPM</a:t>
            </a:r>
          </a:p>
          <a:p>
            <a:pPr eaLnBrk="1" hangingPunct="1"/>
            <a:r>
              <a:rPr lang="en-US" sz="2800" dirty="0" err="1">
                <a:latin typeface="Tahoma" charset="0"/>
              </a:rPr>
              <a:t>Nifti</a:t>
            </a:r>
            <a:r>
              <a:rPr lang="en-US" sz="2800" dirty="0">
                <a:latin typeface="Tahoma" charset="0"/>
              </a:rPr>
              <a:t> files</a:t>
            </a:r>
          </a:p>
        </p:txBody>
      </p:sp>
    </p:spTree>
    <p:extLst>
      <p:ext uri="{BB962C8B-B14F-4D97-AF65-F5344CB8AC3E}">
        <p14:creationId xmlns:p14="http://schemas.microsoft.com/office/powerpoint/2010/main" val="30792512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MATLAB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08281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To Use SPM8</a:t>
            </a:r>
            <a:endParaRPr lang="en-US" dirty="0"/>
          </a:p>
        </p:txBody>
      </p:sp>
      <p:sp>
        <p:nvSpPr>
          <p:cNvPr id="3" name="Content Placeholder 2"/>
          <p:cNvSpPr>
            <a:spLocks noGrp="1"/>
          </p:cNvSpPr>
          <p:nvPr>
            <p:ph idx="1"/>
          </p:nvPr>
        </p:nvSpPr>
        <p:spPr>
          <a:xfrm>
            <a:off x="457199" y="1600200"/>
            <a:ext cx="8499725" cy="4525963"/>
          </a:xfrm>
        </p:spPr>
        <p:txBody>
          <a:bodyPr/>
          <a:lstStyle/>
          <a:p>
            <a:r>
              <a:rPr lang="en-US" dirty="0" smtClean="0"/>
              <a:t>Add SPM8 to the  MATLAB path</a:t>
            </a:r>
          </a:p>
          <a:p>
            <a:pPr lvl="1"/>
            <a:r>
              <a:rPr lang="en-US" sz="2000" dirty="0" err="1"/>
              <a:t>a</a:t>
            </a:r>
            <a:r>
              <a:rPr lang="en-US" sz="2000" dirty="0" err="1" smtClean="0"/>
              <a:t>ddpath</a:t>
            </a:r>
            <a:r>
              <a:rPr lang="en-US" sz="2000" dirty="0" smtClean="0"/>
              <a:t>(‘/Applications/MATLAB_SV74/toolbox/spm8’)</a:t>
            </a:r>
          </a:p>
          <a:p>
            <a:r>
              <a:rPr lang="en-US" dirty="0" smtClean="0"/>
              <a:t>Add available scripts to the MATLAB path</a:t>
            </a:r>
          </a:p>
          <a:p>
            <a:pPr lvl="1"/>
            <a:r>
              <a:rPr lang="en-US" sz="2000" dirty="0" err="1"/>
              <a:t>addpath</a:t>
            </a:r>
            <a:r>
              <a:rPr lang="en-US" sz="2000" dirty="0"/>
              <a:t> /Applications/MATLAB_SV74/toolbox/spm8/toolbox/</a:t>
            </a:r>
            <a:r>
              <a:rPr lang="en-US" sz="2000" dirty="0" smtClean="0"/>
              <a:t>PPPI</a:t>
            </a:r>
          </a:p>
          <a:p>
            <a:pPr lvl="1"/>
            <a:r>
              <a:rPr lang="en-US" sz="2000" dirty="0" err="1" smtClean="0"/>
              <a:t>addpath</a:t>
            </a:r>
            <a:r>
              <a:rPr lang="en-US" sz="2000" dirty="0" smtClean="0"/>
              <a:t> </a:t>
            </a:r>
            <a:r>
              <a:rPr lang="en-US" sz="2000" dirty="0"/>
              <a:t>/Applications/MATLAB_SV74/toolbox/spm8/toolbox</a:t>
            </a:r>
            <a:r>
              <a:rPr lang="en-US" sz="2000" dirty="0" smtClean="0"/>
              <a:t>/</a:t>
            </a:r>
            <a:r>
              <a:rPr lang="en-US" sz="2000" dirty="0" err="1" smtClean="0"/>
              <a:t>OrthoView</a:t>
            </a:r>
            <a:endParaRPr lang="en-US" sz="2000" dirty="0" smtClean="0"/>
          </a:p>
          <a:p>
            <a:r>
              <a:rPr lang="en-US" sz="2400" i="1" dirty="0" err="1"/>
              <a:t>s</a:t>
            </a:r>
            <a:r>
              <a:rPr lang="en-US" sz="2400" i="1" dirty="0" err="1" smtClean="0"/>
              <a:t>pm</a:t>
            </a:r>
            <a:r>
              <a:rPr lang="en-US" sz="2400" i="1" dirty="0" smtClean="0"/>
              <a:t> </a:t>
            </a:r>
            <a:r>
              <a:rPr lang="en-US" sz="2400" i="1" dirty="0" err="1" smtClean="0"/>
              <a:t>fmri</a:t>
            </a:r>
            <a:r>
              <a:rPr lang="en-US" sz="2400" i="1" dirty="0" smtClean="0"/>
              <a:t> </a:t>
            </a:r>
            <a:r>
              <a:rPr lang="en-US" sz="2400" dirty="0" smtClean="0"/>
              <a:t>would launch </a:t>
            </a:r>
            <a:r>
              <a:rPr lang="en-US" sz="2400" dirty="0" err="1" smtClean="0"/>
              <a:t>spm</a:t>
            </a:r>
            <a:r>
              <a:rPr lang="en-US" sz="2400" dirty="0" smtClean="0"/>
              <a:t> now.</a:t>
            </a:r>
          </a:p>
          <a:p>
            <a:pPr lvl="1"/>
            <a:endParaRPr lang="en-US" sz="2000" dirty="0" smtClean="0"/>
          </a:p>
        </p:txBody>
      </p:sp>
    </p:spTree>
    <p:extLst>
      <p:ext uri="{BB962C8B-B14F-4D97-AF65-F5344CB8AC3E}">
        <p14:creationId xmlns:p14="http://schemas.microsoft.com/office/powerpoint/2010/main" val="14440241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SPM.mat</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r>
              <a:rPr lang="en-US" dirty="0" err="1" smtClean="0"/>
              <a:t>SPM.xX</a:t>
            </a:r>
            <a:endParaRPr lang="en-US" dirty="0" smtClean="0"/>
          </a:p>
          <a:p>
            <a:pPr lvl="1"/>
            <a:r>
              <a:rPr lang="en-US" dirty="0" smtClean="0"/>
              <a:t>.X -- The design matrix</a:t>
            </a:r>
          </a:p>
          <a:p>
            <a:pPr lvl="1"/>
            <a:r>
              <a:rPr lang="en-US" dirty="0" smtClean="0"/>
              <a:t>.name – Labels for each column of the design matrix</a:t>
            </a:r>
          </a:p>
          <a:p>
            <a:r>
              <a:rPr lang="en-US" dirty="0" err="1" smtClean="0"/>
              <a:t>SPM.xY</a:t>
            </a:r>
            <a:endParaRPr lang="en-US" dirty="0" smtClean="0"/>
          </a:p>
          <a:p>
            <a:pPr lvl="1"/>
            <a:r>
              <a:rPr lang="en-US" dirty="0" smtClean="0"/>
              <a:t>.P – The input files</a:t>
            </a:r>
          </a:p>
          <a:p>
            <a:pPr lvl="1"/>
            <a:r>
              <a:rPr lang="en-US" dirty="0" smtClean="0"/>
              <a:t>.</a:t>
            </a:r>
            <a:r>
              <a:rPr lang="en-US" dirty="0" err="1" smtClean="0"/>
              <a:t>xY</a:t>
            </a:r>
            <a:r>
              <a:rPr lang="en-US" dirty="0" smtClean="0"/>
              <a:t> – The headers of the input files, modified </a:t>
            </a:r>
            <a:r>
              <a:rPr lang="en-US" dirty="0" err="1" smtClean="0"/>
              <a:t>pinfo</a:t>
            </a:r>
            <a:endParaRPr lang="en-US" dirty="0" smtClean="0"/>
          </a:p>
          <a:p>
            <a:r>
              <a:rPr lang="en-US" dirty="0" err="1" smtClean="0"/>
              <a:t>SPM.xBF</a:t>
            </a:r>
            <a:r>
              <a:rPr lang="en-US" dirty="0" smtClean="0"/>
              <a:t> – Information about the HRF</a:t>
            </a:r>
          </a:p>
          <a:p>
            <a:r>
              <a:rPr lang="en-US" dirty="0" err="1" smtClean="0"/>
              <a:t>SPM.xCon</a:t>
            </a:r>
            <a:r>
              <a:rPr lang="en-US" dirty="0" smtClean="0"/>
              <a:t> – Information about the contrasts</a:t>
            </a:r>
          </a:p>
          <a:p>
            <a:r>
              <a:rPr lang="en-US" dirty="0" err="1" smtClean="0"/>
              <a:t>SPM.Sess</a:t>
            </a:r>
            <a:r>
              <a:rPr lang="en-US" dirty="0" smtClean="0"/>
              <a:t> – Information about event timings</a:t>
            </a:r>
            <a:endParaRPr lang="en-US" dirty="0"/>
          </a:p>
        </p:txBody>
      </p:sp>
    </p:spTree>
    <p:extLst>
      <p:ext uri="{BB962C8B-B14F-4D97-AF65-F5344CB8AC3E}">
        <p14:creationId xmlns:p14="http://schemas.microsoft.com/office/powerpoint/2010/main" val="16961888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t>
            </a:r>
            <a:r>
              <a:rPr lang="en-US" dirty="0" err="1" smtClean="0"/>
              <a:t>gPPI</a:t>
            </a:r>
            <a:endParaRPr lang="en-US" dirty="0"/>
          </a:p>
        </p:txBody>
      </p:sp>
      <p:sp>
        <p:nvSpPr>
          <p:cNvPr id="3" name="Content Placeholder 2"/>
          <p:cNvSpPr>
            <a:spLocks noGrp="1"/>
          </p:cNvSpPr>
          <p:nvPr>
            <p:ph idx="1"/>
          </p:nvPr>
        </p:nvSpPr>
        <p:spPr>
          <a:xfrm>
            <a:off x="457199" y="1600200"/>
            <a:ext cx="8503473" cy="4525963"/>
          </a:xfrm>
        </p:spPr>
        <p:txBody>
          <a:bodyPr>
            <a:normAutofit fontScale="92500" lnSpcReduction="10000"/>
          </a:bodyPr>
          <a:lstStyle/>
          <a:p>
            <a:pPr marL="514350" indent="-514350">
              <a:buFont typeface="+mj-lt"/>
              <a:buAutoNum type="arabicPeriod"/>
            </a:pPr>
            <a:r>
              <a:rPr lang="en-US" dirty="0" smtClean="0"/>
              <a:t>First Level SPM Model of Task Activity</a:t>
            </a:r>
          </a:p>
          <a:p>
            <a:pPr marL="514350" indent="-514350">
              <a:buFont typeface="+mj-lt"/>
              <a:buAutoNum type="arabicPeriod"/>
            </a:pPr>
            <a:r>
              <a:rPr lang="en-US" dirty="0" smtClean="0"/>
              <a:t>Identify and create a seed region</a:t>
            </a:r>
          </a:p>
          <a:p>
            <a:pPr marL="514350" indent="-514350">
              <a:buFont typeface="+mj-lt"/>
              <a:buAutoNum type="arabicPeriod"/>
            </a:pPr>
            <a:r>
              <a:rPr lang="en-US" dirty="0" smtClean="0"/>
              <a:t>Create a parameter file</a:t>
            </a:r>
          </a:p>
          <a:p>
            <a:pPr marL="514350" indent="-514350">
              <a:buFont typeface="+mj-lt"/>
              <a:buAutoNum type="arabicPeriod"/>
            </a:pPr>
            <a:r>
              <a:rPr lang="en-US" dirty="0" smtClean="0"/>
              <a:t>Run PPPI, will do:</a:t>
            </a:r>
            <a:br>
              <a:rPr lang="en-US" dirty="0" smtClean="0"/>
            </a:br>
            <a:r>
              <a:rPr lang="en-US" dirty="0" smtClean="0"/>
              <a:t>- Create PPI </a:t>
            </a:r>
            <a:r>
              <a:rPr lang="en-US" dirty="0" err="1" smtClean="0"/>
              <a:t>regressors</a:t>
            </a:r>
            <a:r>
              <a:rPr lang="en-US" dirty="0" smtClean="0"/>
              <a:t/>
            </a:r>
            <a:br>
              <a:rPr lang="en-US" dirty="0" smtClean="0"/>
            </a:br>
            <a:r>
              <a:rPr lang="en-US" dirty="0" smtClean="0"/>
              <a:t>- Estimate PPI model</a:t>
            </a:r>
            <a:br>
              <a:rPr lang="en-US" dirty="0" smtClean="0"/>
            </a:br>
            <a:r>
              <a:rPr lang="en-US" dirty="0" smtClean="0"/>
              <a:t>- Create PPI contrasts for group analysis </a:t>
            </a:r>
          </a:p>
          <a:p>
            <a:pPr marL="514350" indent="-514350">
              <a:buFont typeface="+mj-lt"/>
              <a:buAutoNum type="arabicPeriod"/>
            </a:pPr>
            <a:r>
              <a:rPr lang="en-US" dirty="0" smtClean="0"/>
              <a:t>Create a wrapper for multiple regions/subjects</a:t>
            </a:r>
          </a:p>
          <a:p>
            <a:pPr marL="514350" indent="-514350">
              <a:buFont typeface="+mj-lt"/>
              <a:buAutoNum type="arabicPeriod"/>
            </a:pPr>
            <a:r>
              <a:rPr lang="en-US" dirty="0" smtClean="0"/>
              <a:t>Run the wrapper</a:t>
            </a:r>
            <a:endParaRPr lang="en-US" dirty="0"/>
          </a:p>
        </p:txBody>
      </p:sp>
    </p:spTree>
    <p:extLst>
      <p:ext uri="{BB962C8B-B14F-4D97-AF65-F5344CB8AC3E}">
        <p14:creationId xmlns:p14="http://schemas.microsoft.com/office/powerpoint/2010/main" val="1247993968"/>
      </p:ext>
    </p:extLst>
  </p:cSld>
  <p:clrMapOvr>
    <a:masterClrMapping/>
  </p:clrMapOvr>
</p:sld>
</file>

<file path=ppt/theme/theme1.xml><?xml version="1.0" encoding="utf-8"?>
<a:theme xmlns:a="http://schemas.openxmlformats.org/drawingml/2006/main" name="Office Theme">
  <a:themeElements>
    <a:clrScheme name="Custom 5">
      <a:dk1>
        <a:srgbClr val="000080"/>
      </a:dk1>
      <a:lt1>
        <a:sysClr val="window" lastClr="FFFFFF"/>
      </a:lt1>
      <a:dk2>
        <a:srgbClr val="00008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7012</TotalTime>
  <Words>1431</Words>
  <Application>Microsoft Macintosh PowerPoint</Application>
  <PresentationFormat>On-screen Show (4:3)</PresentationFormat>
  <Paragraphs>349</Paragraphs>
  <Slides>37</Slides>
  <Notes>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gPPI: The Tutorial</vt:lpstr>
      <vt:lpstr>Financial Disclosures</vt:lpstr>
      <vt:lpstr>Overview</vt:lpstr>
      <vt:lpstr>PowerPoint Presentation</vt:lpstr>
      <vt:lpstr>MATLAB Basics</vt:lpstr>
      <vt:lpstr>Launch MATLAB</vt:lpstr>
      <vt:lpstr>Prepare To Use SPM8</vt:lpstr>
      <vt:lpstr>The SPM.mat</vt:lpstr>
      <vt:lpstr>Steps for gPPI</vt:lpstr>
      <vt:lpstr>Implementation MATLAB/SPM</vt:lpstr>
      <vt:lpstr>Class Dataset – Testing gPPI</vt:lpstr>
      <vt:lpstr>Step 1: First-Level Model</vt:lpstr>
      <vt:lpstr>Step 2: The Seed Region</vt:lpstr>
      <vt:lpstr>Step 3: Creating the Parameter File</vt:lpstr>
      <vt:lpstr>parameter fields (required)</vt:lpstr>
      <vt:lpstr>parameter fields (optional)</vt:lpstr>
      <vt:lpstr>parameter fields</vt:lpstr>
      <vt:lpstr>parameter fields</vt:lpstr>
      <vt:lpstr>parameter fields</vt:lpstr>
      <vt:lpstr>Contrasts</vt:lpstr>
      <vt:lpstr>Contrasts fields</vt:lpstr>
      <vt:lpstr>VOI Structure</vt:lpstr>
      <vt:lpstr>Let’s Open MATLAB:  Create Parameter file</vt:lpstr>
      <vt:lpstr>Step 4: Running PPPI</vt:lpstr>
      <vt:lpstr>Step 5: Creating a Wrapper</vt:lpstr>
      <vt:lpstr>Automation</vt:lpstr>
      <vt:lpstr>Let’s automate the process</vt:lpstr>
      <vt:lpstr>By creating a wrapper</vt:lpstr>
      <vt:lpstr>PowerPoint Presentation</vt:lpstr>
      <vt:lpstr>PowerPoint Presentation</vt:lpstr>
      <vt:lpstr>Class Dataset</vt:lpstr>
      <vt:lpstr>GLM_Flex</vt:lpstr>
      <vt:lpstr>Analysis Package Differences</vt:lpstr>
      <vt:lpstr>Finding Clusters and Peaks</vt:lpstr>
      <vt:lpstr>Results Table</vt:lpstr>
      <vt:lpstr>peak_extract_nii</vt:lpstr>
      <vt:lpstr>Acknowledgements</vt:lpstr>
    </vt:vector>
  </TitlesOfParts>
  <Company>UW Madison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Processes in Middle-Aged Adults: Effects of Alzheimer’s Disease Risk and Performance</dc:title>
  <dc:creator>Donald McLaren</dc:creator>
  <cp:lastModifiedBy>Donald McLaren</cp:lastModifiedBy>
  <cp:revision>102</cp:revision>
  <dcterms:created xsi:type="dcterms:W3CDTF">2011-03-11T05:45:24Z</dcterms:created>
  <dcterms:modified xsi:type="dcterms:W3CDTF">2013-05-10T02:38:50Z</dcterms:modified>
</cp:coreProperties>
</file>