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78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796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1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885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4117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018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734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1866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38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94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2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73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257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035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030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37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31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63F10B-D8A6-48E3-9BFB-524E5DE84FDC}" type="datetimeFigureOut">
              <a:rPr lang="hu-HU" smtClean="0"/>
              <a:t>2020.02.24.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8D2D44-3C54-454E-993D-CC30EAA6F2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636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Elektron" TargetMode="External"/><Relationship Id="rId2" Type="http://schemas.openxmlformats.org/officeDocument/2006/relationships/hyperlink" Target="https://hu.wikipedia.org/wiki/F%C3%A9lvezet%C5%9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openxmlformats.org/officeDocument/2006/relationships/hyperlink" Target="https://hu.wikipedia.org/wiki/Elektronly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hu.wikipedia.org/wiki/Elektronlyu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Elektromos_fesz%C3%BClts%C3%A9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Watt_(m%C3%A9rt%C3%A9kegys%C3%A9g)" TargetMode="External"/><Relationship Id="rId13" Type="http://schemas.openxmlformats.org/officeDocument/2006/relationships/image" Target="../media/image5.JPG"/><Relationship Id="rId3" Type="http://schemas.openxmlformats.org/officeDocument/2006/relationships/hyperlink" Target="https://hu.wikipedia.org/wiki/Elektromos_ellen%C3%A1ll%C3%A1s" TargetMode="External"/><Relationship Id="rId7" Type="http://schemas.openxmlformats.org/officeDocument/2006/relationships/hyperlink" Target="https://hu.wikipedia.org/wiki/Amper" TargetMode="External"/><Relationship Id="rId12" Type="http://schemas.openxmlformats.org/officeDocument/2006/relationships/image" Target="../media/image4.png"/><Relationship Id="rId2" Type="http://schemas.openxmlformats.org/officeDocument/2006/relationships/hyperlink" Target="https://hu.wikipedia.org/wiki/Elektronik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Volt" TargetMode="External"/><Relationship Id="rId11" Type="http://schemas.openxmlformats.org/officeDocument/2006/relationships/hyperlink" Target="https://hu.wikipedia.org/wiki/F%C3%A1jl:Resistor_symbol_America.svg" TargetMode="External"/><Relationship Id="rId5" Type="http://schemas.openxmlformats.org/officeDocument/2006/relationships/hyperlink" Target="https://hu.wikipedia.org/wiki/Ohm_(m%C3%A9rt%C3%A9kegys%C3%A9g)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hu.wikipedia.org/wiki/%C3%81ramk%C3%B6r" TargetMode="External"/><Relationship Id="rId9" Type="http://schemas.openxmlformats.org/officeDocument/2006/relationships/hyperlink" Target="https://hu.wikipedia.org/wiki/F%C3%A1jl:Resistor_symbol_Europe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u="sng" dirty="0" smtClean="0"/>
              <a:t>P-n átmenet</a:t>
            </a:r>
            <a:endParaRPr lang="hu-HU" b="1" u="sng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31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6384" y="668708"/>
            <a:ext cx="8534400" cy="361526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 </a:t>
            </a:r>
            <a:r>
              <a:rPr lang="hu-HU" b="1" dirty="0">
                <a:solidFill>
                  <a:schemeClr val="tx1"/>
                </a:solidFill>
              </a:rPr>
              <a:t>p-n átmenet</a:t>
            </a:r>
            <a:r>
              <a:rPr lang="hu-HU" dirty="0">
                <a:solidFill>
                  <a:schemeClr val="tx1"/>
                </a:solidFill>
              </a:rPr>
              <a:t> egy n típusú és egy p típusú </a:t>
            </a:r>
            <a:r>
              <a:rPr lang="hu-HU" dirty="0">
                <a:solidFill>
                  <a:schemeClr val="tx1"/>
                </a:solidFill>
                <a:hlinkClick r:id="rId2" tooltip="Félvezető"/>
              </a:rPr>
              <a:t>félvezető</a:t>
            </a:r>
            <a:r>
              <a:rPr lang="hu-HU" dirty="0">
                <a:solidFill>
                  <a:schemeClr val="tx1"/>
                </a:solidFill>
              </a:rPr>
              <a:t> találkozásánál alakulhat ki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</a:p>
          <a:p>
            <a:r>
              <a:rPr lang="hu-HU" dirty="0">
                <a:solidFill>
                  <a:schemeClr val="tx1"/>
                </a:solidFill>
              </a:rPr>
              <a:t>Az n típusú oldalon az </a:t>
            </a:r>
            <a:r>
              <a:rPr lang="hu-HU" dirty="0">
                <a:solidFill>
                  <a:schemeClr val="tx1"/>
                </a:solidFill>
                <a:hlinkClick r:id="rId3" tooltip="Elektron"/>
              </a:rPr>
              <a:t>elektronok</a:t>
            </a:r>
            <a:r>
              <a:rPr lang="hu-HU" dirty="0">
                <a:solidFill>
                  <a:schemeClr val="tx1"/>
                </a:solidFill>
              </a:rPr>
              <a:t>, a p típusú oldalon az </a:t>
            </a:r>
            <a:r>
              <a:rPr lang="hu-HU" dirty="0">
                <a:solidFill>
                  <a:schemeClr val="tx1"/>
                </a:solidFill>
                <a:hlinkClick r:id="rId4" tooltip="Elektronlyuk"/>
              </a:rPr>
              <a:t>elektronlyukak</a:t>
            </a:r>
            <a:r>
              <a:rPr lang="hu-HU" dirty="0">
                <a:solidFill>
                  <a:schemeClr val="tx1"/>
                </a:solidFill>
              </a:rPr>
              <a:t> vannak többségben.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810" y="1234538"/>
            <a:ext cx="3795039" cy="31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2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603544"/>
            <a:ext cx="9699476" cy="4626481"/>
          </a:xfrm>
        </p:spPr>
        <p:txBody>
          <a:bodyPr>
            <a:normAutofit/>
          </a:bodyPr>
          <a:lstStyle/>
          <a:p>
            <a:r>
              <a:rPr lang="hu-HU" sz="1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N-típus</a:t>
            </a:r>
            <a:r>
              <a:rPr lang="hu-HU" sz="1800" dirty="0">
                <a:solidFill>
                  <a:schemeClr val="bg1"/>
                </a:solidFill>
              </a:rPr>
              <a:t> esetén a félvezető anyagát a gyártás során elektrontöbblettel rendelkező anyaggal </a:t>
            </a:r>
            <a:r>
              <a:rPr lang="hu-HU" sz="1800" dirty="0" err="1">
                <a:solidFill>
                  <a:schemeClr val="bg1"/>
                </a:solidFill>
              </a:rPr>
              <a:t>dópolják</a:t>
            </a:r>
            <a:r>
              <a:rPr lang="hu-HU" sz="1800" dirty="0">
                <a:solidFill>
                  <a:schemeClr val="bg1"/>
                </a:solidFill>
              </a:rPr>
              <a:t>, ezért ott negatív töltéstöbblet alakul ki (ezért hívjuk n típusúnak). </a:t>
            </a:r>
            <a:r>
              <a:rPr lang="hu-HU" sz="1800" dirty="0" smtClean="0">
                <a:solidFill>
                  <a:schemeClr val="bg1"/>
                </a:solidFill>
              </a:rPr>
              <a:t/>
            </a:r>
            <a:br>
              <a:rPr lang="hu-HU" sz="1800" dirty="0" smtClean="0">
                <a:solidFill>
                  <a:schemeClr val="bg1"/>
                </a:solidFill>
              </a:rPr>
            </a:br>
            <a:r>
              <a:rPr lang="hu-HU" sz="1800" dirty="0">
                <a:solidFill>
                  <a:schemeClr val="bg1"/>
                </a:solidFill>
              </a:rPr>
              <a:t/>
            </a:r>
            <a:br>
              <a:rPr lang="hu-HU" sz="1800" dirty="0">
                <a:solidFill>
                  <a:schemeClr val="bg1"/>
                </a:solidFill>
              </a:rPr>
            </a:br>
            <a:r>
              <a:rPr lang="hu-HU" sz="1800" dirty="0" smtClean="0">
                <a:solidFill>
                  <a:schemeClr val="bg1"/>
                </a:solidFill>
              </a:rPr>
              <a:t/>
            </a:r>
            <a:br>
              <a:rPr lang="hu-HU" sz="1800" dirty="0" smtClean="0">
                <a:solidFill>
                  <a:schemeClr val="bg1"/>
                </a:solidFill>
              </a:rPr>
            </a:br>
            <a:r>
              <a:rPr lang="hu-HU" sz="1800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P-típus </a:t>
            </a:r>
            <a:r>
              <a:rPr lang="hu-HU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esetén a félvezetőt elektronhiánnyal rendelkező anyaggal </a:t>
            </a:r>
            <a:r>
              <a:rPr lang="hu-HU" sz="1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dópolják</a:t>
            </a:r>
            <a:r>
              <a:rPr lang="hu-HU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ezért ott a negatív töltések hiánya, illetve a szilárdtestfizikai interpretáció szerint </a:t>
            </a:r>
            <a:r>
              <a:rPr lang="hu-HU" sz="1800" dirty="0">
                <a:solidFill>
                  <a:schemeClr val="bg1">
                    <a:lumMod val="95000"/>
                    <a:lumOff val="5000"/>
                  </a:schemeClr>
                </a:solidFill>
                <a:hlinkClick r:id="rId2" tooltip="Elektronlyuk"/>
              </a:rPr>
              <a:t>elektronlyuk</a:t>
            </a:r>
            <a:r>
              <a:rPr lang="hu-HU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típusú töltéshordozók túlsúlya alakul ki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26106" y="241418"/>
            <a:ext cx="5620833" cy="34824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hu-HU" b="1" u="sng" dirty="0" smtClean="0">
                <a:latin typeface="Arial Black" panose="020B0A04020102020204" pitchFamily="34" charset="0"/>
              </a:rPr>
              <a:t>A két félvezető típus:</a:t>
            </a:r>
            <a:endParaRPr lang="hu-HU" b="1" u="sng" dirty="0">
              <a:latin typeface="Arial Black" panose="020B0A040201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1269050"/>
            <a:ext cx="26384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99774" y="108763"/>
            <a:ext cx="8534400" cy="1507067"/>
          </a:xfrm>
        </p:spPr>
        <p:txBody>
          <a:bodyPr/>
          <a:lstStyle/>
          <a:p>
            <a:pPr algn="ctr"/>
            <a:r>
              <a:rPr lang="hu-HU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Előfeszítés</a:t>
            </a:r>
            <a:endParaRPr lang="hu-HU" b="1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6980" y="2085849"/>
            <a:ext cx="8534400" cy="3615267"/>
          </a:xfrm>
        </p:spPr>
        <p:txBody>
          <a:bodyPr/>
          <a:lstStyle/>
          <a:p>
            <a:r>
              <a:rPr lang="hu-HU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Nyitóirányú </a:t>
            </a:r>
            <a:r>
              <a:rPr lang="hu-HU" b="1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előfeszítés</a:t>
            </a:r>
            <a:r>
              <a:rPr lang="hu-HU" b="1" u="sng" dirty="0" smtClean="0">
                <a:solidFill>
                  <a:schemeClr val="bg1"/>
                </a:solidFill>
              </a:rPr>
              <a:t>:</a:t>
            </a:r>
          </a:p>
          <a:p>
            <a:r>
              <a:rPr lang="hu-HU" sz="1800" dirty="0">
                <a:solidFill>
                  <a:schemeClr val="tx1"/>
                </a:solidFill>
              </a:rPr>
              <a:t>Azt nevezzük nyitóirányú előfeszítésnek, amikor a p típusú részre pozitív, az n típusú részre pedig negatív </a:t>
            </a:r>
            <a:r>
              <a:rPr lang="hu-HU" sz="1800" dirty="0">
                <a:solidFill>
                  <a:schemeClr val="tx1"/>
                </a:solidFill>
                <a:hlinkClick r:id="rId2" tooltip="Elektromos feszültség"/>
              </a:rPr>
              <a:t>feszültséget</a:t>
            </a:r>
            <a:r>
              <a:rPr lang="hu-HU" sz="1800" dirty="0">
                <a:solidFill>
                  <a:schemeClr val="tx1"/>
                </a:solidFill>
              </a:rPr>
              <a:t> kapcsolunk. </a:t>
            </a:r>
            <a:endParaRPr lang="hu-HU" sz="1800" dirty="0" smtClean="0">
              <a:solidFill>
                <a:schemeClr val="tx1"/>
              </a:solidFill>
            </a:endParaRPr>
          </a:p>
          <a:p>
            <a:r>
              <a:rPr lang="hu-HU" u="sng" dirty="0">
                <a:solidFill>
                  <a:schemeClr val="bg1"/>
                </a:solidFill>
                <a:latin typeface="Arial Black" panose="020B0A04020102020204" pitchFamily="34" charset="0"/>
              </a:rPr>
              <a:t>Záróirányú </a:t>
            </a:r>
            <a:r>
              <a:rPr lang="hu-HU" u="sng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előfeszítés:</a:t>
            </a:r>
          </a:p>
          <a:p>
            <a:r>
              <a:rPr lang="hu-HU" sz="1800" dirty="0">
                <a:solidFill>
                  <a:schemeClr val="tx1"/>
                </a:solidFill>
              </a:rPr>
              <a:t>Záróirányú előfeszítésről akkor beszélünk, ha a p típusú részre negatív, az n típusú részre pedig pozitív feszültséget kapcsolunk. </a:t>
            </a:r>
          </a:p>
          <a:p>
            <a:endParaRPr lang="hu-HU" u="sng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hu-HU" u="sng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hu-HU" sz="1800" b="1" u="sng" dirty="0">
              <a:solidFill>
                <a:schemeClr val="tx1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463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70425" y="0"/>
            <a:ext cx="8534400" cy="1507067"/>
          </a:xfrm>
        </p:spPr>
        <p:txBody>
          <a:bodyPr/>
          <a:lstStyle/>
          <a:p>
            <a:pPr algn="ctr"/>
            <a:r>
              <a:rPr lang="hu-HU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Ellenállás</a:t>
            </a:r>
            <a:endParaRPr lang="hu-HU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9973" y="1163731"/>
            <a:ext cx="8534400" cy="3615267"/>
          </a:xfrm>
        </p:spPr>
        <p:txBody>
          <a:bodyPr>
            <a:normAutofit/>
          </a:bodyPr>
          <a:lstStyle/>
          <a:p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hu-H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ellenállás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az 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Elektronika"/>
              </a:rPr>
              <a:t>elektronikai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alkatrészek egyik fontos fajtája. Feladata, hogy megfelelő mértékű 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Elektromos ellenállás"/>
              </a:rPr>
              <a:t>elektromos ellenállást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biztosítson egy 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Áramkör"/>
              </a:rPr>
              <a:t>áramkör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adott részén</a:t>
            </a:r>
            <a:r>
              <a:rPr lang="hu-H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hu-H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tooltip="Elektromos ellenállás"/>
              </a:rPr>
              <a:t>elektromos ellenállás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jele R </a:t>
            </a:r>
            <a:r>
              <a:rPr lang="hu-H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  <a:r>
              <a:rPr lang="hu-HU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mértékegysége az 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Ohm (mértékegység)"/>
              </a:rPr>
              <a:t>ohm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Ω). 1 Ω = 1 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Volt"/>
              </a:rPr>
              <a:t>volt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tooltip="Amper"/>
              </a:rPr>
              <a:t>amper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 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tooltip="Watt (mértékegység)"/>
              </a:rPr>
              <a:t>watt</a:t>
            </a:r>
            <a:r>
              <a:rPr lang="hu-H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/amper². </a:t>
            </a:r>
            <a:r>
              <a:rPr lang="hu-H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z ellenállás áramköri jele Európában">
            <a:hlinkClick r:id="rId9" tooltip="Az ellenállás áramköri jele Európában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-136525"/>
            <a:ext cx="2857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z ellenállás áramköri jele az USA-ban">
            <a:hlinkClick r:id="rId11" tooltip="Az ellenállás áramköri jele az USA-ban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138113"/>
            <a:ext cx="2857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60" y="2860247"/>
            <a:ext cx="2871213" cy="242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4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02955" y="462261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Színkódok</a:t>
            </a:r>
            <a:br>
              <a:rPr lang="hu-HU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hu-H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Négysávos színjel</a:t>
            </a:r>
            <a:r>
              <a:rPr lang="hu-HU" dirty="0"/>
              <a:t/>
            </a:r>
            <a:br>
              <a:rPr lang="hu-HU" dirty="0"/>
            </a:b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436" y="1602305"/>
            <a:ext cx="4406106" cy="3251706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49" y="1602305"/>
            <a:ext cx="5297443" cy="397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96531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159</Words>
  <Application>Microsoft Office PowerPoint</Application>
  <PresentationFormat>Szélesvásznú</PresentationFormat>
  <Paragraphs>17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Century Gothic</vt:lpstr>
      <vt:lpstr>Times New Roman</vt:lpstr>
      <vt:lpstr>Wingdings 3</vt:lpstr>
      <vt:lpstr>Szelet</vt:lpstr>
      <vt:lpstr>P-n átmenet</vt:lpstr>
      <vt:lpstr>PowerPoint-bemutató</vt:lpstr>
      <vt:lpstr>N-típus esetén a félvezető anyagát a gyártás során elektrontöbblettel rendelkező anyaggal dópolják, ezért ott negatív töltéstöbblet alakul ki (ezért hívjuk n típusúnak).    P-típus esetén a félvezetőt elektronhiánnyal rendelkező anyaggal dópolják, ezért ott a negatív töltések hiánya, illetve a szilárdtestfizikai interpretáció szerint elektronlyuk típusú töltéshordozók túlsúlya alakul ki</vt:lpstr>
      <vt:lpstr>Előfeszítés</vt:lpstr>
      <vt:lpstr>Ellenállás</vt:lpstr>
      <vt:lpstr>Színkódok Négysávos színjel  </vt:lpstr>
    </vt:vector>
  </TitlesOfParts>
  <Company>Kandó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P-n átmenet</dc:title>
  <dc:creator>User</dc:creator>
  <cp:lastModifiedBy>User</cp:lastModifiedBy>
  <cp:revision>4</cp:revision>
  <dcterms:created xsi:type="dcterms:W3CDTF">2020-02-24T09:31:03Z</dcterms:created>
  <dcterms:modified xsi:type="dcterms:W3CDTF">2020-02-24T09:49:10Z</dcterms:modified>
</cp:coreProperties>
</file>