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325" r:id="rId4"/>
    <p:sldId id="346" r:id="rId5"/>
    <p:sldId id="265" r:id="rId6"/>
    <p:sldId id="342" r:id="rId7"/>
    <p:sldId id="341" r:id="rId8"/>
    <p:sldId id="344" r:id="rId9"/>
    <p:sldId id="257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UltraLight"/>
        <a:ea typeface="Helvetica Neue UltraLight"/>
        <a:cs typeface="Helvetica Neue UltraLight"/>
        <a:sym typeface="Helvetica Neue Ultra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7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809E35">
              <a:alpha val="1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381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619E5C">
              <a:alpha val="1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hueOff val="-1122706"/>
              <a:satOff val="6504"/>
              <a:lumOff val="15871"/>
              <a:alpha val="12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/>
    <p:restoredTop sz="80098"/>
  </p:normalViewPr>
  <p:slideViewPr>
    <p:cSldViewPr snapToGrid="0" snapToObjects="1">
      <p:cViewPr>
        <p:scale>
          <a:sx n="38" d="100"/>
          <a:sy n="38" d="100"/>
        </p:scale>
        <p:origin x="16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 b="0" i="0">
        <a:latin typeface="Arial Regular"/>
        <a:ea typeface="Arial Regular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6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= </a:t>
            </a:r>
            <a:r>
              <a:rPr lang="en-US" dirty="0" err="1" smtClean="0"/>
              <a:t>flexibilty</a:t>
            </a:r>
            <a:r>
              <a:rPr lang="en-US" dirty="0" smtClean="0"/>
              <a:t> t connect certain layers to others. Some layers may</a:t>
            </a:r>
            <a:r>
              <a:rPr lang="en-US" baseline="0" dirty="0" smtClean="0"/>
              <a:t> have multiple inputs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 pooling = max value finds harder line feature s    </a:t>
            </a:r>
          </a:p>
          <a:p>
            <a:r>
              <a:rPr lang="en-US" baseline="0" dirty="0" err="1" smtClean="0"/>
              <a:t>Avg</a:t>
            </a:r>
            <a:r>
              <a:rPr lang="en-US" baseline="0" dirty="0" smtClean="0"/>
              <a:t> poling than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value smoother features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Stochastic gradient decent but it was not good at all compared to the </a:t>
            </a:r>
            <a:r>
              <a:rPr lang="en-US" baseline="0" dirty="0" err="1" smtClean="0"/>
              <a:t>adam</a:t>
            </a:r>
            <a:r>
              <a:rPr lang="en-US" baseline="0" dirty="0" smtClean="0"/>
              <a:t>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2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 smtClean="0"/>
              <a:t>reduce_lr</a:t>
            </a:r>
            <a:r>
              <a:rPr lang="mr-IN" dirty="0" smtClean="0"/>
              <a:t> = </a:t>
            </a:r>
            <a:r>
              <a:rPr lang="mr-IN" dirty="0" err="1" smtClean="0"/>
              <a:t>ReduceLROnPlateau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Slow learning rate</a:t>
            </a:r>
          </a:p>
          <a:p>
            <a:r>
              <a:rPr lang="en-US" dirty="0" smtClean="0"/>
              <a:t>Speed</a:t>
            </a:r>
            <a:r>
              <a:rPr lang="en-US" baseline="0" dirty="0" smtClean="0"/>
              <a:t> up learning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input rate rate given was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e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656526" cy="13716000"/>
          </a:xfrm>
          <a:prstGeom prst="rect">
            <a:avLst/>
          </a:prstGeom>
          <a:blipFill>
            <a:blip r:embed="rId2"/>
            <a:srcRect/>
            <a:stretch>
              <a:fillRect l="-9270" r="-9270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240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27474" y="-63500"/>
            <a:ext cx="11656526" cy="13817600"/>
          </a:xfrm>
          <a:prstGeom prst="rect">
            <a:avLst/>
          </a:prstGeom>
          <a:blipFill>
            <a:blip r:embed="rId2"/>
            <a:srcRect/>
            <a:stretch>
              <a:fillRect l="-9270" r="-9270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4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287" y="4761399"/>
            <a:ext cx="4508502" cy="457310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EE4D94AD-7B07-3045-B384-8F833635C2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4686" y="4761399"/>
            <a:ext cx="4508502" cy="457310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224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Perso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4587" y="2451102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A84796AA-DC75-3D46-A2F5-48009603D0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7821" y="2451102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27C15BA8-55E6-8242-9A35-47E60BEB27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700813" y="2451102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0398D12B-8DF3-D447-8C32-5F61FD9696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545021" y="2451102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C9BD893F-0F89-D747-B585-A221D5034A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54587" y="7798354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855D4F04-5619-574B-A6C4-865420EACD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97578" y="7798354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75FBF1C8-79A7-F147-9BFC-EF8D1FAFB3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00813" y="7798354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4876AD44-EBAA-274A-AB62-94E0B23B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45021" y="7798354"/>
            <a:ext cx="3208455" cy="3254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02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77E8A0C4-F0B5-DD4B-95DB-462E588B48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59526"/>
            <a:ext cx="24409400" cy="8775699"/>
          </a:xfrm>
          <a:prstGeom prst="rect">
            <a:avLst/>
          </a:prstGeom>
          <a:blipFill dpi="0" rotWithShape="1">
            <a:blip r:embed="rId2"/>
            <a:srcRect/>
            <a:stretch>
              <a:fillRect t="-89074" b="-89074"/>
            </a:stretch>
          </a:blipFill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71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49">
            <a:extLst>
              <a:ext uri="{FF2B5EF4-FFF2-40B4-BE49-F238E27FC236}">
                <a16:creationId xmlns:a16="http://schemas.microsoft.com/office/drawing/2014/main" xmlns="" id="{35A7F3D7-2A22-7D48-8F9E-93298C00DB20}"/>
              </a:ext>
            </a:extLst>
          </p:cNvPr>
          <p:cNvSpPr/>
          <p:nvPr userDrawn="1"/>
        </p:nvSpPr>
        <p:spPr>
          <a:xfrm flipH="1">
            <a:off x="12191999" y="4255107"/>
            <a:ext cx="0" cy="9460893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5" name="Shape 756">
            <a:extLst>
              <a:ext uri="{FF2B5EF4-FFF2-40B4-BE49-F238E27FC236}">
                <a16:creationId xmlns:a16="http://schemas.microsoft.com/office/drawing/2014/main" xmlns="" id="{AF5AFFC7-91B5-A744-8B86-061DB5DA55FD}"/>
              </a:ext>
            </a:extLst>
          </p:cNvPr>
          <p:cNvSpPr/>
          <p:nvPr userDrawn="1"/>
        </p:nvSpPr>
        <p:spPr>
          <a:xfrm>
            <a:off x="12014200" y="40005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7" name="Shape 757">
            <a:extLst>
              <a:ext uri="{FF2B5EF4-FFF2-40B4-BE49-F238E27FC236}">
                <a16:creationId xmlns:a16="http://schemas.microsoft.com/office/drawing/2014/main" xmlns="" id="{66A24ABC-F01B-DC4C-B54B-3168BA412E1C}"/>
              </a:ext>
            </a:extLst>
          </p:cNvPr>
          <p:cNvSpPr/>
          <p:nvPr userDrawn="1"/>
        </p:nvSpPr>
        <p:spPr>
          <a:xfrm>
            <a:off x="12014200" y="785495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Shape 758">
            <a:extLst>
              <a:ext uri="{FF2B5EF4-FFF2-40B4-BE49-F238E27FC236}">
                <a16:creationId xmlns:a16="http://schemas.microsoft.com/office/drawing/2014/main" xmlns="" id="{C47DD373-68D4-BD42-95CE-D05B775310F5}"/>
              </a:ext>
            </a:extLst>
          </p:cNvPr>
          <p:cNvSpPr/>
          <p:nvPr userDrawn="1"/>
        </p:nvSpPr>
        <p:spPr>
          <a:xfrm>
            <a:off x="12014200" y="117094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695365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6">
            <a:extLst>
              <a:ext uri="{FF2B5EF4-FFF2-40B4-BE49-F238E27FC236}">
                <a16:creationId xmlns:a16="http://schemas.microsoft.com/office/drawing/2014/main" xmlns="" id="{87EAB2BB-206C-8942-A6BB-D60D73B23593}"/>
              </a:ext>
            </a:extLst>
          </p:cNvPr>
          <p:cNvSpPr/>
          <p:nvPr userDrawn="1"/>
        </p:nvSpPr>
        <p:spPr>
          <a:xfrm flipH="1">
            <a:off x="12191998" y="35487"/>
            <a:ext cx="0" cy="13680513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9" name="Shape 772">
            <a:extLst>
              <a:ext uri="{FF2B5EF4-FFF2-40B4-BE49-F238E27FC236}">
                <a16:creationId xmlns:a16="http://schemas.microsoft.com/office/drawing/2014/main" xmlns="" id="{7A7CB37A-89C4-8B4F-82A5-CC94F57C70C2}"/>
              </a:ext>
            </a:extLst>
          </p:cNvPr>
          <p:cNvSpPr/>
          <p:nvPr userDrawn="1"/>
        </p:nvSpPr>
        <p:spPr>
          <a:xfrm>
            <a:off x="12007022" y="27305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0" name="Shape 773">
            <a:extLst>
              <a:ext uri="{FF2B5EF4-FFF2-40B4-BE49-F238E27FC236}">
                <a16:creationId xmlns:a16="http://schemas.microsoft.com/office/drawing/2014/main" xmlns="" id="{0A6E39DA-47C8-044D-98AD-FE14E441AE08}"/>
              </a:ext>
            </a:extLst>
          </p:cNvPr>
          <p:cNvSpPr/>
          <p:nvPr userDrawn="1"/>
        </p:nvSpPr>
        <p:spPr>
          <a:xfrm>
            <a:off x="12007022" y="68072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1" name="Shape 774">
            <a:extLst>
              <a:ext uri="{FF2B5EF4-FFF2-40B4-BE49-F238E27FC236}">
                <a16:creationId xmlns:a16="http://schemas.microsoft.com/office/drawing/2014/main" xmlns="" id="{0D8EEE44-0313-2946-869C-68B289BDF5E8}"/>
              </a:ext>
            </a:extLst>
          </p:cNvPr>
          <p:cNvSpPr/>
          <p:nvPr userDrawn="1"/>
        </p:nvSpPr>
        <p:spPr>
          <a:xfrm>
            <a:off x="12007022" y="108839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40415457-B231-C14A-9010-5FA623DB83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91728" y="5703128"/>
            <a:ext cx="2420456" cy="24551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114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r 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84">
            <a:extLst>
              <a:ext uri="{FF2B5EF4-FFF2-40B4-BE49-F238E27FC236}">
                <a16:creationId xmlns:a16="http://schemas.microsoft.com/office/drawing/2014/main" xmlns="" id="{C74FD350-8A16-BD41-B748-6CEF91EDA001}"/>
              </a:ext>
            </a:extLst>
          </p:cNvPr>
          <p:cNvSpPr/>
          <p:nvPr userDrawn="1"/>
        </p:nvSpPr>
        <p:spPr>
          <a:xfrm flipH="1">
            <a:off x="12191998" y="1"/>
            <a:ext cx="0" cy="10454676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8" name="Shape 788">
            <a:extLst>
              <a:ext uri="{FF2B5EF4-FFF2-40B4-BE49-F238E27FC236}">
                <a16:creationId xmlns:a16="http://schemas.microsoft.com/office/drawing/2014/main" xmlns="" id="{BE669829-3086-C846-9FD1-61E13176F652}"/>
              </a:ext>
            </a:extLst>
          </p:cNvPr>
          <p:cNvSpPr/>
          <p:nvPr userDrawn="1"/>
        </p:nvSpPr>
        <p:spPr>
          <a:xfrm>
            <a:off x="12007022" y="27305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2" name="Shape 789">
            <a:extLst>
              <a:ext uri="{FF2B5EF4-FFF2-40B4-BE49-F238E27FC236}">
                <a16:creationId xmlns:a16="http://schemas.microsoft.com/office/drawing/2014/main" xmlns="" id="{4EF79011-CBE9-8145-B39E-ED68EE128D68}"/>
              </a:ext>
            </a:extLst>
          </p:cNvPr>
          <p:cNvSpPr/>
          <p:nvPr userDrawn="1"/>
        </p:nvSpPr>
        <p:spPr>
          <a:xfrm>
            <a:off x="12007022" y="649605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4" name="Shape 791">
            <a:extLst>
              <a:ext uri="{FF2B5EF4-FFF2-40B4-BE49-F238E27FC236}">
                <a16:creationId xmlns:a16="http://schemas.microsoft.com/office/drawing/2014/main" xmlns="" id="{15BF0CAB-2B12-9147-A683-249A7511E2E4}"/>
              </a:ext>
            </a:extLst>
          </p:cNvPr>
          <p:cNvSpPr/>
          <p:nvPr userDrawn="1"/>
        </p:nvSpPr>
        <p:spPr>
          <a:xfrm>
            <a:off x="12007022" y="10261600"/>
            <a:ext cx="355600" cy="355600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7164800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Clients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26906" y="2552701"/>
            <a:ext cx="3201860" cy="32477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C35E9992-5753-D642-8184-5519E20DB5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98698" y="2552701"/>
            <a:ext cx="3201860" cy="32477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A2FA5706-772F-B247-99D3-7E912DED2B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470489" y="2552701"/>
            <a:ext cx="3201860" cy="32477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393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Projec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A2FA5706-772F-B247-99D3-7E912DED2B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973845" y="2521238"/>
            <a:ext cx="7019142" cy="9867901"/>
          </a:xfrm>
          <a:prstGeom prst="rect">
            <a:avLst/>
          </a:prstGeom>
          <a:blipFill>
            <a:blip r:embed="rId2"/>
            <a:srcRect/>
            <a:stretch>
              <a:fillRect l="-20293" r="-20293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52F64936-B00E-4C40-BA71-74C534F0FF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67386" y="2521239"/>
            <a:ext cx="7027060" cy="4800602"/>
          </a:xfrm>
          <a:prstGeom prst="rect">
            <a:avLst/>
          </a:prstGeom>
          <a:blipFill>
            <a:blip r:embed="rId2"/>
            <a:srcRect/>
            <a:stretch>
              <a:fillRect t="-23189" b="-23189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C6C04984-CCF1-084B-88FF-7995A78E07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7386" y="7610074"/>
            <a:ext cx="7027060" cy="4800602"/>
          </a:xfrm>
          <a:prstGeom prst="rect">
            <a:avLst/>
          </a:prstGeom>
          <a:blipFill>
            <a:blip r:embed="rId2"/>
            <a:srcRect/>
            <a:stretch>
              <a:fillRect t="-23189" b="-23189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3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816962-4F21-EC49-A2E2-DFC003515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3738" y="218704"/>
            <a:ext cx="12603162" cy="1183900"/>
          </a:xfrm>
          <a:prstGeom prst="rect">
            <a:avLst/>
          </a:prstGeom>
        </p:spPr>
        <p:txBody>
          <a:bodyPr/>
          <a:lstStyle>
            <a:lvl1pPr>
              <a:defRPr sz="7200" b="1" i="0" cap="all" baseline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Place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09790118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Pro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52F64936-B00E-4C40-BA71-74C534F0FF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7" y="2603861"/>
            <a:ext cx="6093616" cy="4700048"/>
          </a:xfrm>
          <a:prstGeom prst="rect">
            <a:avLst/>
          </a:prstGeom>
          <a:blipFill>
            <a:blip r:embed="rId2"/>
            <a:srcRect/>
            <a:stretch>
              <a:fillRect t="-14825" b="-148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95763BBB-7E7E-DD42-911D-C325D1E7E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4212" y="7334887"/>
            <a:ext cx="6093616" cy="4700048"/>
          </a:xfrm>
          <a:prstGeom prst="rect">
            <a:avLst/>
          </a:prstGeom>
          <a:blipFill>
            <a:blip r:embed="rId2"/>
            <a:srcRect/>
            <a:stretch>
              <a:fillRect t="-14825" b="-148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9F4561CD-E8BE-854B-9486-C6D9FD4915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26717" y="2583982"/>
            <a:ext cx="6093616" cy="4700048"/>
          </a:xfrm>
          <a:prstGeom prst="rect">
            <a:avLst/>
          </a:prstGeom>
          <a:blipFill>
            <a:blip r:embed="rId2"/>
            <a:srcRect/>
            <a:stretch>
              <a:fillRect t="-14825" b="-148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796CA0D2-71B1-BA47-A3F5-71C7B4F07C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349221" y="7334887"/>
            <a:ext cx="6093616" cy="4700048"/>
          </a:xfrm>
          <a:prstGeom prst="rect">
            <a:avLst/>
          </a:prstGeom>
          <a:blipFill>
            <a:blip r:embed="rId2"/>
            <a:srcRect/>
            <a:stretch>
              <a:fillRect t="-14825" b="-148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276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Proje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CD01499E-D944-3A48-9AD0-1520B90D9D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77199" y="6998061"/>
            <a:ext cx="8674101" cy="6717939"/>
          </a:xfrm>
          <a:prstGeom prst="rect">
            <a:avLst/>
          </a:prstGeom>
          <a:blipFill>
            <a:blip r:embed="rId2"/>
            <a:srcRect/>
            <a:stretch>
              <a:fillRect t="-14559" b="-14559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3D154EFA-5DC2-D344-9C1B-7D50C9B8D7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9300" y="361"/>
            <a:ext cx="7327900" cy="6959601"/>
          </a:xfrm>
          <a:prstGeom prst="rect">
            <a:avLst/>
          </a:prstGeom>
          <a:blipFill>
            <a:blip r:embed="rId2"/>
            <a:srcRect/>
            <a:stretch>
              <a:fillRect t="-2646" b="-2646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456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3D154EFA-5DC2-D344-9C1B-7D50C9B8D7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7199" y="1"/>
            <a:ext cx="8696194" cy="6714170"/>
          </a:xfrm>
          <a:prstGeom prst="rect">
            <a:avLst/>
          </a:prstGeom>
          <a:blipFill>
            <a:blip r:embed="rId2"/>
            <a:srcRect/>
            <a:stretch>
              <a:fillRect t="-14760" b="-14760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39665B0-EFFD-6048-B4DB-8C7B6A59A0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14330" y="6751442"/>
            <a:ext cx="6044323" cy="5131077"/>
          </a:xfrm>
          <a:prstGeom prst="rect">
            <a:avLst/>
          </a:prstGeom>
          <a:blipFill>
            <a:blip r:embed="rId2"/>
            <a:srcRect/>
            <a:stretch>
              <a:fillRect t="-8899" b="-8899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58ED42DE-4903-C548-85B9-CAAD521C39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803756" y="6751442"/>
            <a:ext cx="6789538" cy="6944680"/>
          </a:xfrm>
          <a:prstGeom prst="rect">
            <a:avLst/>
          </a:prstGeom>
          <a:blipFill>
            <a:blip r:embed="rId2"/>
            <a:srcRect/>
            <a:stretch>
              <a:fillRect l="-1143" r="-1143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04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Projec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39665B0-EFFD-6048-B4DB-8C7B6A59A0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2897" y="2338817"/>
            <a:ext cx="6708227" cy="6805545"/>
          </a:xfrm>
          <a:prstGeom prst="rect">
            <a:avLst/>
          </a:prstGeom>
          <a:blipFill>
            <a:blip r:embed="rId2"/>
            <a:srcRect/>
            <a:stretch>
              <a:fillRect l="-725" r="-7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B6A7828-5089-674B-A3E5-B9494FC3F7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28706" y="2338817"/>
            <a:ext cx="6708227" cy="6805545"/>
          </a:xfrm>
          <a:prstGeom prst="rect">
            <a:avLst/>
          </a:prstGeom>
          <a:blipFill>
            <a:blip r:embed="rId2"/>
            <a:srcRect/>
            <a:stretch>
              <a:fillRect l="-725" r="-7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70C85319-BCCA-D04D-BA4D-3669B31347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044515" y="2338817"/>
            <a:ext cx="6708227" cy="6805545"/>
          </a:xfrm>
          <a:prstGeom prst="rect">
            <a:avLst/>
          </a:prstGeom>
          <a:blipFill>
            <a:blip r:embed="rId2"/>
            <a:srcRect/>
            <a:stretch>
              <a:fillRect l="-725" r="-725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12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816962-4F21-EC49-A2E2-DFC003515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3738" y="218704"/>
            <a:ext cx="12603162" cy="1183900"/>
          </a:xfrm>
          <a:prstGeom prst="rect">
            <a:avLst/>
          </a:prstGeom>
        </p:spPr>
        <p:txBody>
          <a:bodyPr/>
          <a:lstStyle>
            <a:lvl1pPr>
              <a:defRPr sz="7200" b="1" i="0" cap="all" baseline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Place your title here</a:t>
            </a:r>
          </a:p>
        </p:txBody>
      </p:sp>
      <p:sp>
        <p:nvSpPr>
          <p:cNvPr id="6" name="Shape 285">
            <a:extLst>
              <a:ext uri="{FF2B5EF4-FFF2-40B4-BE49-F238E27FC236}">
                <a16:creationId xmlns:a16="http://schemas.microsoft.com/office/drawing/2014/main" xmlns="" id="{4A917C41-6FBA-6F4A-B60C-E9A65DA373F3}"/>
              </a:ext>
            </a:extLst>
          </p:cNvPr>
          <p:cNvSpPr/>
          <p:nvPr userDrawn="1"/>
        </p:nvSpPr>
        <p:spPr>
          <a:xfrm>
            <a:off x="22540290" y="6055472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6EB5922B-B1C1-C745-95A7-016DC5E34A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39796" y="3584323"/>
            <a:ext cx="9729622" cy="1779333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7200" b="0" i="0" cap="none" baseline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Write Your</a:t>
            </a:r>
          </a:p>
          <a:p>
            <a:r>
              <a:rPr lang="en-US" dirty="0">
                <a:solidFill>
                  <a:schemeClr val="tx1"/>
                </a:solidFill>
              </a:rPr>
              <a:t>Headline Here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88D1CE9-12D9-9B4D-A310-7489B4F75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9796" y="6687655"/>
            <a:ext cx="9729622" cy="5454650"/>
          </a:xfrm>
          <a:prstGeom prst="rect">
            <a:avLst/>
          </a:prstGeom>
        </p:spPr>
        <p:txBody>
          <a:bodyPr/>
          <a:lstStyle>
            <a:lvl1pPr algn="r">
              <a:lnSpc>
                <a:spcPct val="130000"/>
              </a:lnSpc>
              <a:defRPr sz="3000">
                <a:solidFill>
                  <a:schemeClr val="tx1"/>
                </a:solidFill>
              </a:defRPr>
            </a:lvl1pPr>
            <a:lvl2pPr>
              <a:lnSpc>
                <a:spcPct val="130000"/>
              </a:lnSpc>
              <a:defRPr sz="30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defRPr sz="3000">
                <a:solidFill>
                  <a:schemeClr val="tx1"/>
                </a:solidFill>
              </a:defRPr>
            </a:lvl3pPr>
            <a:lvl4pPr>
              <a:lnSpc>
                <a:spcPct val="130000"/>
              </a:lnSpc>
              <a:defRPr sz="3000">
                <a:solidFill>
                  <a:schemeClr val="tx1"/>
                </a:solidFill>
              </a:defRPr>
            </a:lvl4pPr>
            <a:lvl5pPr>
              <a:lnSpc>
                <a:spcPct val="130000"/>
              </a:lnSpc>
              <a:defRPr sz="3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4573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816962-4F21-EC49-A2E2-DFC003515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3738" y="218704"/>
            <a:ext cx="12603162" cy="1183900"/>
          </a:xfrm>
          <a:prstGeom prst="rect">
            <a:avLst/>
          </a:prstGeom>
        </p:spPr>
        <p:txBody>
          <a:bodyPr/>
          <a:lstStyle>
            <a:lvl1pPr>
              <a:defRPr sz="7200" b="1" i="0" cap="all" baseline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Place your title here</a:t>
            </a:r>
          </a:p>
        </p:txBody>
      </p:sp>
      <p:sp>
        <p:nvSpPr>
          <p:cNvPr id="6" name="Shape 285">
            <a:extLst>
              <a:ext uri="{FF2B5EF4-FFF2-40B4-BE49-F238E27FC236}">
                <a16:creationId xmlns:a16="http://schemas.microsoft.com/office/drawing/2014/main" xmlns="" id="{4A917C41-6FBA-6F4A-B60C-E9A65DA373F3}"/>
              </a:ext>
            </a:extLst>
          </p:cNvPr>
          <p:cNvSpPr/>
          <p:nvPr userDrawn="1"/>
        </p:nvSpPr>
        <p:spPr>
          <a:xfrm>
            <a:off x="1194788" y="6055472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6EB5922B-B1C1-C745-95A7-016DC5E34A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4788" y="3584323"/>
            <a:ext cx="9729622" cy="1779333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200" b="0" i="0" cap="none" baseline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Write Your</a:t>
            </a:r>
          </a:p>
          <a:p>
            <a:r>
              <a:rPr lang="en-US" dirty="0">
                <a:solidFill>
                  <a:schemeClr val="tx1"/>
                </a:solidFill>
              </a:rPr>
              <a:t>Headline Here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88D1CE9-12D9-9B4D-A310-7489B4F75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4788" y="6687655"/>
            <a:ext cx="9729622" cy="5454650"/>
          </a:xfrm>
          <a:prstGeom prst="rect">
            <a:avLst/>
          </a:prstGeom>
        </p:spPr>
        <p:txBody>
          <a:bodyPr/>
          <a:lstStyle>
            <a:lvl1pPr algn="l">
              <a:lnSpc>
                <a:spcPct val="130000"/>
              </a:lnSpc>
              <a:defRPr sz="3000">
                <a:solidFill>
                  <a:schemeClr val="tx1"/>
                </a:solidFill>
              </a:defRPr>
            </a:lvl1pPr>
            <a:lvl2pPr>
              <a:lnSpc>
                <a:spcPct val="130000"/>
              </a:lnSpc>
              <a:defRPr sz="30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defRPr sz="3000">
                <a:solidFill>
                  <a:schemeClr val="tx1"/>
                </a:solidFill>
              </a:defRPr>
            </a:lvl3pPr>
            <a:lvl4pPr>
              <a:lnSpc>
                <a:spcPct val="130000"/>
              </a:lnSpc>
              <a:defRPr sz="3000">
                <a:solidFill>
                  <a:schemeClr val="tx1"/>
                </a:solidFill>
              </a:defRPr>
            </a:lvl4pPr>
            <a:lvl5pPr>
              <a:lnSpc>
                <a:spcPct val="130000"/>
              </a:lnSpc>
              <a:defRPr sz="3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9197751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49400" y="2997200"/>
            <a:ext cx="8153400" cy="8153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283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878" y="-39755"/>
            <a:ext cx="24376824" cy="13792367"/>
          </a:xfrm>
          <a:custGeom>
            <a:avLst/>
            <a:gdLst>
              <a:gd name="connsiteX0" fmla="*/ 0 w 8153400"/>
              <a:gd name="connsiteY0" fmla="*/ 0 h 8153400"/>
              <a:gd name="connsiteX1" fmla="*/ 8153400 w 8153400"/>
              <a:gd name="connsiteY1" fmla="*/ 0 h 8153400"/>
              <a:gd name="connsiteX2" fmla="*/ 8153400 w 8153400"/>
              <a:gd name="connsiteY2" fmla="*/ 8153400 h 8153400"/>
              <a:gd name="connsiteX3" fmla="*/ 0 w 8153400"/>
              <a:gd name="connsiteY3" fmla="*/ 8153400 h 8153400"/>
              <a:gd name="connsiteX4" fmla="*/ 0 w 8153400"/>
              <a:gd name="connsiteY4" fmla="*/ 0 h 8153400"/>
              <a:gd name="connsiteX0" fmla="*/ 0 w 8153400"/>
              <a:gd name="connsiteY0" fmla="*/ 0 h 8153400"/>
              <a:gd name="connsiteX1" fmla="*/ 8153400 w 8153400"/>
              <a:gd name="connsiteY1" fmla="*/ 0 h 8153400"/>
              <a:gd name="connsiteX2" fmla="*/ 8153400 w 8153400"/>
              <a:gd name="connsiteY2" fmla="*/ 8153400 h 8153400"/>
              <a:gd name="connsiteX3" fmla="*/ 39756 w 8153400"/>
              <a:gd name="connsiteY3" fmla="*/ 3044687 h 8153400"/>
              <a:gd name="connsiteX4" fmla="*/ 0 w 8153400"/>
              <a:gd name="connsiteY4" fmla="*/ 0 h 8153400"/>
              <a:gd name="connsiteX0" fmla="*/ 0 w 8153400"/>
              <a:gd name="connsiteY0" fmla="*/ 0 h 8153400"/>
              <a:gd name="connsiteX1" fmla="*/ 8153400 w 8153400"/>
              <a:gd name="connsiteY1" fmla="*/ 0 h 8153400"/>
              <a:gd name="connsiteX2" fmla="*/ 8153400 w 8153400"/>
              <a:gd name="connsiteY2" fmla="*/ 8153400 h 8153400"/>
              <a:gd name="connsiteX3" fmla="*/ 19878 w 8153400"/>
              <a:gd name="connsiteY3" fmla="*/ 3760304 h 8153400"/>
              <a:gd name="connsiteX4" fmla="*/ 0 w 8153400"/>
              <a:gd name="connsiteY4" fmla="*/ 0 h 8153400"/>
              <a:gd name="connsiteX0" fmla="*/ 0 w 8153400"/>
              <a:gd name="connsiteY0" fmla="*/ 0 h 8153400"/>
              <a:gd name="connsiteX1" fmla="*/ 8153400 w 8153400"/>
              <a:gd name="connsiteY1" fmla="*/ 0 h 8153400"/>
              <a:gd name="connsiteX2" fmla="*/ 8153400 w 8153400"/>
              <a:gd name="connsiteY2" fmla="*/ 8153400 h 8153400"/>
              <a:gd name="connsiteX3" fmla="*/ 3975652 w 8153400"/>
              <a:gd name="connsiteY3" fmla="*/ 5883965 h 8153400"/>
              <a:gd name="connsiteX4" fmla="*/ 19878 w 8153400"/>
              <a:gd name="connsiteY4" fmla="*/ 3760304 h 8153400"/>
              <a:gd name="connsiteX5" fmla="*/ 0 w 8153400"/>
              <a:gd name="connsiteY5" fmla="*/ 0 h 8153400"/>
              <a:gd name="connsiteX0" fmla="*/ 0 w 8153400"/>
              <a:gd name="connsiteY0" fmla="*/ 0 h 8153400"/>
              <a:gd name="connsiteX1" fmla="*/ 8153400 w 8153400"/>
              <a:gd name="connsiteY1" fmla="*/ 0 h 8153400"/>
              <a:gd name="connsiteX2" fmla="*/ 8153400 w 8153400"/>
              <a:gd name="connsiteY2" fmla="*/ 8153400 h 8153400"/>
              <a:gd name="connsiteX3" fmla="*/ 4353339 w 8153400"/>
              <a:gd name="connsiteY3" fmla="*/ 1908313 h 8153400"/>
              <a:gd name="connsiteX4" fmla="*/ 19878 w 8153400"/>
              <a:gd name="connsiteY4" fmla="*/ 3760304 h 8153400"/>
              <a:gd name="connsiteX5" fmla="*/ 0 w 8153400"/>
              <a:gd name="connsiteY5" fmla="*/ 0 h 8153400"/>
              <a:gd name="connsiteX0" fmla="*/ 0 w 8153400"/>
              <a:gd name="connsiteY0" fmla="*/ 0 h 8153400"/>
              <a:gd name="connsiteX1" fmla="*/ 8153400 w 8153400"/>
              <a:gd name="connsiteY1" fmla="*/ 0 h 8153400"/>
              <a:gd name="connsiteX2" fmla="*/ 8153400 w 8153400"/>
              <a:gd name="connsiteY2" fmla="*/ 8153400 h 8153400"/>
              <a:gd name="connsiteX3" fmla="*/ 5824330 w 8153400"/>
              <a:gd name="connsiteY3" fmla="*/ 1828800 h 8153400"/>
              <a:gd name="connsiteX4" fmla="*/ 19878 w 8153400"/>
              <a:gd name="connsiteY4" fmla="*/ 3760304 h 8153400"/>
              <a:gd name="connsiteX5" fmla="*/ 0 w 8153400"/>
              <a:gd name="connsiteY5" fmla="*/ 0 h 8153400"/>
              <a:gd name="connsiteX0" fmla="*/ 0 w 24473452"/>
              <a:gd name="connsiteY0" fmla="*/ 0 h 13719313"/>
              <a:gd name="connsiteX1" fmla="*/ 8153400 w 24473452"/>
              <a:gd name="connsiteY1" fmla="*/ 0 h 13719313"/>
              <a:gd name="connsiteX2" fmla="*/ 24473452 w 24473452"/>
              <a:gd name="connsiteY2" fmla="*/ 13719313 h 13719313"/>
              <a:gd name="connsiteX3" fmla="*/ 5824330 w 24473452"/>
              <a:gd name="connsiteY3" fmla="*/ 1828800 h 13719313"/>
              <a:gd name="connsiteX4" fmla="*/ 19878 w 24473452"/>
              <a:gd name="connsiteY4" fmla="*/ 3760304 h 13719313"/>
              <a:gd name="connsiteX5" fmla="*/ 0 w 24473452"/>
              <a:gd name="connsiteY5" fmla="*/ 0 h 13719313"/>
              <a:gd name="connsiteX0" fmla="*/ 0 w 24473452"/>
              <a:gd name="connsiteY0" fmla="*/ 59635 h 13778948"/>
              <a:gd name="connsiteX1" fmla="*/ 24453574 w 24473452"/>
              <a:gd name="connsiteY1" fmla="*/ 0 h 13778948"/>
              <a:gd name="connsiteX2" fmla="*/ 24473452 w 24473452"/>
              <a:gd name="connsiteY2" fmla="*/ 13778948 h 13778948"/>
              <a:gd name="connsiteX3" fmla="*/ 5824330 w 24473452"/>
              <a:gd name="connsiteY3" fmla="*/ 1888435 h 13778948"/>
              <a:gd name="connsiteX4" fmla="*/ 19878 w 24473452"/>
              <a:gd name="connsiteY4" fmla="*/ 3819939 h 13778948"/>
              <a:gd name="connsiteX5" fmla="*/ 0 w 24473452"/>
              <a:gd name="connsiteY5" fmla="*/ 59635 h 13778948"/>
              <a:gd name="connsiteX0" fmla="*/ 0 w 24493330"/>
              <a:gd name="connsiteY0" fmla="*/ 59635 h 13778948"/>
              <a:gd name="connsiteX1" fmla="*/ 24473452 w 24493330"/>
              <a:gd name="connsiteY1" fmla="*/ 0 h 13778948"/>
              <a:gd name="connsiteX2" fmla="*/ 24493330 w 24493330"/>
              <a:gd name="connsiteY2" fmla="*/ 13778948 h 13778948"/>
              <a:gd name="connsiteX3" fmla="*/ 5844208 w 24493330"/>
              <a:gd name="connsiteY3" fmla="*/ 1888435 h 13778948"/>
              <a:gd name="connsiteX4" fmla="*/ 39756 w 24493330"/>
              <a:gd name="connsiteY4" fmla="*/ 3819939 h 13778948"/>
              <a:gd name="connsiteX5" fmla="*/ 0 w 24493330"/>
              <a:gd name="connsiteY5" fmla="*/ 59635 h 13778948"/>
              <a:gd name="connsiteX0" fmla="*/ 0 w 24493330"/>
              <a:gd name="connsiteY0" fmla="*/ 59635 h 13778948"/>
              <a:gd name="connsiteX1" fmla="*/ 24473452 w 24493330"/>
              <a:gd name="connsiteY1" fmla="*/ 0 h 13778948"/>
              <a:gd name="connsiteX2" fmla="*/ 24493330 w 24493330"/>
              <a:gd name="connsiteY2" fmla="*/ 13778948 h 13778948"/>
              <a:gd name="connsiteX3" fmla="*/ 5844208 w 24493330"/>
              <a:gd name="connsiteY3" fmla="*/ 1888435 h 13778948"/>
              <a:gd name="connsiteX4" fmla="*/ 39756 w 24493330"/>
              <a:gd name="connsiteY4" fmla="*/ 3839818 h 13778948"/>
              <a:gd name="connsiteX5" fmla="*/ 0 w 24493330"/>
              <a:gd name="connsiteY5" fmla="*/ 59635 h 13778948"/>
              <a:gd name="connsiteX0" fmla="*/ 1 w 24453574"/>
              <a:gd name="connsiteY0" fmla="*/ 79513 h 13778948"/>
              <a:gd name="connsiteX1" fmla="*/ 24433696 w 24453574"/>
              <a:gd name="connsiteY1" fmla="*/ 0 h 13778948"/>
              <a:gd name="connsiteX2" fmla="*/ 24453574 w 24453574"/>
              <a:gd name="connsiteY2" fmla="*/ 13778948 h 13778948"/>
              <a:gd name="connsiteX3" fmla="*/ 5804452 w 24453574"/>
              <a:gd name="connsiteY3" fmla="*/ 1888435 h 13778948"/>
              <a:gd name="connsiteX4" fmla="*/ 0 w 24453574"/>
              <a:gd name="connsiteY4" fmla="*/ 3839818 h 13778948"/>
              <a:gd name="connsiteX5" fmla="*/ 1 w 24453574"/>
              <a:gd name="connsiteY5" fmla="*/ 79513 h 13778948"/>
              <a:gd name="connsiteX0" fmla="*/ 1 w 24453574"/>
              <a:gd name="connsiteY0" fmla="*/ 0 h 13699435"/>
              <a:gd name="connsiteX1" fmla="*/ 24433696 w 24453574"/>
              <a:gd name="connsiteY1" fmla="*/ 0 h 13699435"/>
              <a:gd name="connsiteX2" fmla="*/ 24453574 w 24453574"/>
              <a:gd name="connsiteY2" fmla="*/ 13699435 h 13699435"/>
              <a:gd name="connsiteX3" fmla="*/ 5804452 w 24453574"/>
              <a:gd name="connsiteY3" fmla="*/ 1808922 h 13699435"/>
              <a:gd name="connsiteX4" fmla="*/ 0 w 24453574"/>
              <a:gd name="connsiteY4" fmla="*/ 3760305 h 13699435"/>
              <a:gd name="connsiteX5" fmla="*/ 1 w 24453574"/>
              <a:gd name="connsiteY5" fmla="*/ 0 h 13699435"/>
              <a:gd name="connsiteX0" fmla="*/ 1 w 24433696"/>
              <a:gd name="connsiteY0" fmla="*/ 0 h 13798826"/>
              <a:gd name="connsiteX1" fmla="*/ 24433696 w 24433696"/>
              <a:gd name="connsiteY1" fmla="*/ 0 h 13798826"/>
              <a:gd name="connsiteX2" fmla="*/ 24433696 w 24433696"/>
              <a:gd name="connsiteY2" fmla="*/ 13798826 h 13798826"/>
              <a:gd name="connsiteX3" fmla="*/ 5804452 w 24433696"/>
              <a:gd name="connsiteY3" fmla="*/ 1808922 h 13798826"/>
              <a:gd name="connsiteX4" fmla="*/ 0 w 24433696"/>
              <a:gd name="connsiteY4" fmla="*/ 3760305 h 13798826"/>
              <a:gd name="connsiteX5" fmla="*/ 1 w 24433696"/>
              <a:gd name="connsiteY5" fmla="*/ 0 h 13798826"/>
              <a:gd name="connsiteX0" fmla="*/ 1 w 24433696"/>
              <a:gd name="connsiteY0" fmla="*/ 0 h 13798826"/>
              <a:gd name="connsiteX1" fmla="*/ 24433696 w 24433696"/>
              <a:gd name="connsiteY1" fmla="*/ 0 h 13798826"/>
              <a:gd name="connsiteX2" fmla="*/ 24433696 w 24433696"/>
              <a:gd name="connsiteY2" fmla="*/ 13798826 h 13798826"/>
              <a:gd name="connsiteX3" fmla="*/ 6122505 w 24433696"/>
              <a:gd name="connsiteY3" fmla="*/ 1709531 h 13798826"/>
              <a:gd name="connsiteX4" fmla="*/ 0 w 24433696"/>
              <a:gd name="connsiteY4" fmla="*/ 3760305 h 13798826"/>
              <a:gd name="connsiteX5" fmla="*/ 1 w 24433696"/>
              <a:gd name="connsiteY5" fmla="*/ 0 h 13798826"/>
              <a:gd name="connsiteX0" fmla="*/ 1 w 24433696"/>
              <a:gd name="connsiteY0" fmla="*/ 0 h 13798826"/>
              <a:gd name="connsiteX1" fmla="*/ 24433696 w 24433696"/>
              <a:gd name="connsiteY1" fmla="*/ 0 h 13798826"/>
              <a:gd name="connsiteX2" fmla="*/ 24433696 w 24433696"/>
              <a:gd name="connsiteY2" fmla="*/ 13798826 h 13798826"/>
              <a:gd name="connsiteX3" fmla="*/ 6042992 w 24433696"/>
              <a:gd name="connsiteY3" fmla="*/ 1848679 h 13798826"/>
              <a:gd name="connsiteX4" fmla="*/ 0 w 24433696"/>
              <a:gd name="connsiteY4" fmla="*/ 3760305 h 13798826"/>
              <a:gd name="connsiteX5" fmla="*/ 1 w 24433696"/>
              <a:gd name="connsiteY5" fmla="*/ 0 h 137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33696" h="13798826">
                <a:moveTo>
                  <a:pt x="1" y="0"/>
                </a:moveTo>
                <a:lnTo>
                  <a:pt x="24433696" y="0"/>
                </a:lnTo>
                <a:lnTo>
                  <a:pt x="24433696" y="13798826"/>
                </a:lnTo>
                <a:lnTo>
                  <a:pt x="6042992" y="1848679"/>
                </a:lnTo>
                <a:lnTo>
                  <a:pt x="0" y="3760305"/>
                </a:lnTo>
                <a:cubicBezTo>
                  <a:pt x="0" y="2506870"/>
                  <a:pt x="1" y="1253435"/>
                  <a:pt x="1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t="-38000" b="-38000"/>
            </a:stretch>
          </a:blipFill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3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59526"/>
            <a:ext cx="24409400" cy="8775699"/>
          </a:xfrm>
          <a:prstGeom prst="rect">
            <a:avLst/>
          </a:prstGeom>
          <a:blipFill dpi="0" rotWithShape="1">
            <a:blip r:embed="rId2"/>
            <a:srcRect/>
            <a:stretch>
              <a:fillRect t="-89074" b="-89074"/>
            </a:stretch>
          </a:blipFill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305C249-9CEB-0F48-844C-997ABF3F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440610" y="2448147"/>
            <a:ext cx="5159962" cy="9025177"/>
          </a:xfrm>
          <a:prstGeom prst="rect">
            <a:avLst/>
          </a:prstGeom>
          <a:blipFill>
            <a:blip r:embed="rId2"/>
            <a:srcRect/>
            <a:stretch>
              <a:fillRect l="-37454" r="-37454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01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lu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305C249-9CEB-0F48-844C-997ABF3F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0892" y="2903232"/>
            <a:ext cx="4737101" cy="8432800"/>
          </a:xfrm>
          <a:prstGeom prst="rect">
            <a:avLst/>
          </a:prstGeom>
          <a:blipFill>
            <a:blip r:embed="rId2"/>
            <a:srcRect/>
            <a:stretch>
              <a:fillRect l="-37454" r="-37454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83103009-7046-F940-8390-296175581D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3290" y="3228392"/>
            <a:ext cx="4554443" cy="7876838"/>
          </a:xfrm>
          <a:prstGeom prst="rect">
            <a:avLst/>
          </a:prstGeom>
          <a:blipFill>
            <a:blip r:embed="rId2"/>
            <a:srcRect/>
            <a:stretch>
              <a:fillRect l="-36474" r="-36474"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088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2A674-A70C-0140-9FA6-8963004AC1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7200" y="3644900"/>
            <a:ext cx="8153400" cy="7924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3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50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/>
          <a:ea typeface="Helvetica Neue UltraLight"/>
          <a:cs typeface="Arial Regular"/>
          <a:sym typeface="Helvetica Neue Ultra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/>
          <a:ea typeface="Helvetica Neue UltraLight"/>
          <a:cs typeface="Arial Regular"/>
          <a:sym typeface="Helvetica Neue Ultra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/>
          <a:ea typeface="Helvetica Neue UltraLight"/>
          <a:cs typeface="Arial Regular"/>
          <a:sym typeface="Helvetica Neue Ultra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/>
          <a:ea typeface="Helvetica Neue UltraLight"/>
          <a:cs typeface="Arial Regular"/>
          <a:sym typeface="Helvetica Neue Ultra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/>
          <a:ea typeface="Helvetica Neue UltraLight"/>
          <a:cs typeface="Arial Regular"/>
          <a:sym typeface="Helvetica Neue Ultra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Regular"/>
          <a:ea typeface="Helvetica Neue UltraLight"/>
          <a:cs typeface="Arial Regular"/>
          <a:sym typeface="Helvetica Neue UltraLight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UltraLight"/>
          <a:ea typeface="Helvetica Neue UltraLight"/>
          <a:cs typeface="Helvetica Neue UltraLight"/>
          <a:sym typeface="Helvetica Neue Ultra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274518" y="3396522"/>
            <a:ext cx="9423400" cy="94234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5855950" y="8686800"/>
            <a:ext cx="5067300" cy="4699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52500">
              <a:buClr>
                <a:srgbClr val="E9F6FA"/>
              </a:buClr>
              <a:buFont typeface="Helvetica Neue UltraLight"/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Ryan Leyba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b="232"/>
          <a:stretch>
            <a:fillRect/>
          </a:stretch>
        </p:blipFill>
        <p:spPr>
          <a:xfrm>
            <a:off x="451569" y="4689960"/>
            <a:ext cx="8764965" cy="8764965"/>
          </a:xfrm>
          <a:prstGeom prst="rect">
            <a:avLst/>
          </a:prstGeom>
        </p:spPr>
      </p:pic>
      <p:sp>
        <p:nvSpPr>
          <p:cNvPr id="31" name="Shape 31"/>
          <p:cNvSpPr/>
          <p:nvPr/>
        </p:nvSpPr>
        <p:spPr>
          <a:xfrm>
            <a:off x="3397250" y="3960438"/>
            <a:ext cx="17526000" cy="236220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3949699" y="4144342"/>
            <a:ext cx="16421101" cy="1994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90000"/>
              </a:lnSpc>
              <a:defRPr sz="7200" cap="all" spc="288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Clothing Classification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5855950" y="9156700"/>
            <a:ext cx="6451600" cy="46166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52500">
              <a:lnSpc>
                <a:spcPct val="14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imesnewryan.com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2700" y="2235200"/>
            <a:ext cx="9004300" cy="106553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3645208" y="486981"/>
            <a:ext cx="17081501" cy="89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Project Details</a:t>
            </a:r>
          </a:p>
        </p:txBody>
      </p:sp>
      <p:graphicFrame>
        <p:nvGraphicFramePr>
          <p:cNvPr id="6" name="Table 52"/>
          <p:cNvGraphicFramePr/>
          <p:nvPr>
            <p:extLst>
              <p:ext uri="{D42A27DB-BD31-4B8C-83A1-F6EECF244321}">
                <p14:modId xmlns:p14="http://schemas.microsoft.com/office/powerpoint/2010/main" val="92668872"/>
              </p:ext>
            </p:extLst>
          </p:nvPr>
        </p:nvGraphicFramePr>
        <p:xfrm>
          <a:off x="1975094" y="3877885"/>
          <a:ext cx="18249901" cy="986789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439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10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0780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Data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The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Data Dictionary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780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Model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spcBef>
                          <a:spcPts val="2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Parameters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Chosen and Why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3490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Accuracy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spcBef>
                          <a:spcPts val="2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Results / ROC Curve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0780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Local Computing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spcBef>
                          <a:spcPts val="2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Issues With Image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Classification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60507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Future of CNN’s in Fashion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spcBef>
                          <a:spcPts val="2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Potential</a:t>
                      </a:r>
                      <a:r>
                        <a:rPr lang="en-US" sz="3000" baseline="0" dirty="0" smtClean="0">
                          <a:solidFill>
                            <a:schemeClr val="tx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Uses</a:t>
                      </a: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0780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spcBef>
                          <a:spcPts val="2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70780">
                <a:tc>
                  <a:txBody>
                    <a:bodyPr/>
                    <a:lstStyle/>
                    <a:p>
                      <a:pPr algn="l" defTabSz="1828342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1828342">
                        <a:spcBef>
                          <a:spcPts val="2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3000" dirty="0">
                        <a:solidFill>
                          <a:schemeClr val="tx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368300" marR="368300" marT="368300" marB="3683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5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/>
          <a:stretch>
            <a:fillRect/>
          </a:stretch>
        </p:blipFill>
        <p:spPr>
          <a:xfrm>
            <a:off x="10413114" y="7738754"/>
            <a:ext cx="3208338" cy="3254375"/>
          </a:xfrm>
        </p:spPr>
      </p:pic>
      <p:pic>
        <p:nvPicPr>
          <p:cNvPr id="54" name="Picture Placeholder 53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>
          <a:xfrm>
            <a:off x="1085052" y="2506345"/>
            <a:ext cx="3208337" cy="3254375"/>
          </a:xfrm>
        </p:spPr>
      </p:pic>
      <p:pic>
        <p:nvPicPr>
          <p:cNvPr id="55" name="Picture Placeholder 54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>
          <a:xfrm>
            <a:off x="5637323" y="2451097"/>
            <a:ext cx="3208338" cy="3254375"/>
          </a:xfrm>
        </p:spPr>
      </p:pic>
      <p:pic>
        <p:nvPicPr>
          <p:cNvPr id="56" name="Picture Placeholder 5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56" r="847" b="-1696"/>
          <a:stretch/>
        </p:blipFill>
        <p:spPr>
          <a:xfrm>
            <a:off x="15361920" y="2560320"/>
            <a:ext cx="3108960" cy="3200400"/>
          </a:xfrm>
        </p:spPr>
      </p:pic>
      <p:pic>
        <p:nvPicPr>
          <p:cNvPr id="57" name="Picture Placeholder 56"/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r="477"/>
          <a:stretch>
            <a:fillRect/>
          </a:stretch>
        </p:blipFill>
        <p:spPr>
          <a:xfrm>
            <a:off x="10413114" y="2451097"/>
            <a:ext cx="3208338" cy="3254375"/>
          </a:xfrm>
        </p:spPr>
      </p:pic>
      <p:pic>
        <p:nvPicPr>
          <p:cNvPr id="58" name="Picture Placeholder 57"/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" b="446"/>
          <a:stretch>
            <a:fillRect/>
          </a:stretch>
        </p:blipFill>
        <p:spPr>
          <a:xfrm>
            <a:off x="19743432" y="2451098"/>
            <a:ext cx="3208338" cy="3254375"/>
          </a:xfrm>
        </p:spPr>
      </p:pic>
      <p:pic>
        <p:nvPicPr>
          <p:cNvPr id="59" name="Picture Placeholder 58"/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r="1166"/>
          <a:stretch>
            <a:fillRect/>
          </a:stretch>
        </p:blipFill>
        <p:spPr>
          <a:xfrm>
            <a:off x="1123240" y="7738754"/>
            <a:ext cx="3208337" cy="3254375"/>
          </a:xfrm>
        </p:spPr>
      </p:pic>
      <p:sp>
        <p:nvSpPr>
          <p:cNvPr id="10" name="Shape 674">
            <a:extLst>
              <a:ext uri="{FF2B5EF4-FFF2-40B4-BE49-F238E27FC236}">
                <a16:creationId xmlns:a16="http://schemas.microsoft.com/office/drawing/2014/main" xmlns="" id="{3E692662-A6D7-3D4B-87C8-38E7D100ED76}"/>
              </a:ext>
            </a:extLst>
          </p:cNvPr>
          <p:cNvSpPr/>
          <p:nvPr/>
        </p:nvSpPr>
        <p:spPr>
          <a:xfrm>
            <a:off x="3477698" y="417507"/>
            <a:ext cx="17081501" cy="89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Data 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Shape 676">
            <a:extLst>
              <a:ext uri="{FF2B5EF4-FFF2-40B4-BE49-F238E27FC236}">
                <a16:creationId xmlns:a16="http://schemas.microsoft.com/office/drawing/2014/main" xmlns="" id="{29C140B7-D15F-3C4E-BFE1-23651A2D3111}"/>
              </a:ext>
            </a:extLst>
          </p:cNvPr>
          <p:cNvSpPr/>
          <p:nvPr/>
        </p:nvSpPr>
        <p:spPr>
          <a:xfrm>
            <a:off x="1167532" y="5993884"/>
            <a:ext cx="31258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0: T-shirts/ Tops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Shape 679">
            <a:extLst>
              <a:ext uri="{FF2B5EF4-FFF2-40B4-BE49-F238E27FC236}">
                <a16:creationId xmlns:a16="http://schemas.microsoft.com/office/drawing/2014/main" xmlns="" id="{9C69497A-B182-B14B-BF21-2FD1BE719357}"/>
              </a:ext>
            </a:extLst>
          </p:cNvPr>
          <p:cNvSpPr/>
          <p:nvPr/>
        </p:nvSpPr>
        <p:spPr>
          <a:xfrm>
            <a:off x="6489494" y="5993884"/>
            <a:ext cx="148438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1: Pants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Shape 682">
            <a:extLst>
              <a:ext uri="{FF2B5EF4-FFF2-40B4-BE49-F238E27FC236}">
                <a16:creationId xmlns:a16="http://schemas.microsoft.com/office/drawing/2014/main" xmlns="" id="{09752C2C-D542-F247-A60B-05B7CD5D35E9}"/>
              </a:ext>
            </a:extLst>
          </p:cNvPr>
          <p:cNvSpPr/>
          <p:nvPr/>
        </p:nvSpPr>
        <p:spPr>
          <a:xfrm>
            <a:off x="10778221" y="5993884"/>
            <a:ext cx="22570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2: Pullovers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Shape 685">
            <a:extLst>
              <a:ext uri="{FF2B5EF4-FFF2-40B4-BE49-F238E27FC236}">
                <a16:creationId xmlns:a16="http://schemas.microsoft.com/office/drawing/2014/main" xmlns="" id="{77BB5948-5262-5D44-8CDF-718AD6981C00}"/>
              </a:ext>
            </a:extLst>
          </p:cNvPr>
          <p:cNvSpPr/>
          <p:nvPr/>
        </p:nvSpPr>
        <p:spPr>
          <a:xfrm>
            <a:off x="15872123" y="5993884"/>
            <a:ext cx="19781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3: Dresses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" name="Shape 688">
            <a:extLst>
              <a:ext uri="{FF2B5EF4-FFF2-40B4-BE49-F238E27FC236}">
                <a16:creationId xmlns:a16="http://schemas.microsoft.com/office/drawing/2014/main" xmlns="" id="{618504FA-1A22-214D-8408-9F6232BEAD51}"/>
              </a:ext>
            </a:extLst>
          </p:cNvPr>
          <p:cNvSpPr/>
          <p:nvPr/>
        </p:nvSpPr>
        <p:spPr>
          <a:xfrm>
            <a:off x="1078082" y="11378684"/>
            <a:ext cx="33182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5: Sandals/ Heels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" name="Shape 691">
            <a:extLst>
              <a:ext uri="{FF2B5EF4-FFF2-40B4-BE49-F238E27FC236}">
                <a16:creationId xmlns:a16="http://schemas.microsoft.com/office/drawing/2014/main" xmlns="" id="{E41240FB-16BD-EE49-95A5-D96C6136BB69}"/>
              </a:ext>
            </a:extLst>
          </p:cNvPr>
          <p:cNvSpPr/>
          <p:nvPr/>
        </p:nvSpPr>
        <p:spPr>
          <a:xfrm>
            <a:off x="6451212" y="11378684"/>
            <a:ext cx="15805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6: Shirts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" name="Shape 694">
            <a:extLst>
              <a:ext uri="{FF2B5EF4-FFF2-40B4-BE49-F238E27FC236}">
                <a16:creationId xmlns:a16="http://schemas.microsoft.com/office/drawing/2014/main" xmlns="" id="{08A85B6E-7CCC-4243-A379-0407E1C6E0E5}"/>
              </a:ext>
            </a:extLst>
          </p:cNvPr>
          <p:cNvSpPr/>
          <p:nvPr/>
        </p:nvSpPr>
        <p:spPr>
          <a:xfrm>
            <a:off x="10773954" y="11378684"/>
            <a:ext cx="22570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7: Sneakers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" name="Shape 697">
            <a:extLst>
              <a:ext uri="{FF2B5EF4-FFF2-40B4-BE49-F238E27FC236}">
                <a16:creationId xmlns:a16="http://schemas.microsoft.com/office/drawing/2014/main" xmlns="" id="{C30B8D53-2516-1D4F-9E94-46160EC0817B}"/>
              </a:ext>
            </a:extLst>
          </p:cNvPr>
          <p:cNvSpPr/>
          <p:nvPr/>
        </p:nvSpPr>
        <p:spPr>
          <a:xfrm>
            <a:off x="16133258" y="11378684"/>
            <a:ext cx="14443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8: Bags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699">
            <a:extLst>
              <a:ext uri="{FF2B5EF4-FFF2-40B4-BE49-F238E27FC236}">
                <a16:creationId xmlns:a16="http://schemas.microsoft.com/office/drawing/2014/main" xmlns="" id="{C73CEA00-914A-7648-8A99-B51389BF3ECF}"/>
              </a:ext>
            </a:extLst>
          </p:cNvPr>
          <p:cNvSpPr/>
          <p:nvPr/>
        </p:nvSpPr>
        <p:spPr>
          <a:xfrm>
            <a:off x="2424967" y="66294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28" name="Shape 700">
            <a:extLst>
              <a:ext uri="{FF2B5EF4-FFF2-40B4-BE49-F238E27FC236}">
                <a16:creationId xmlns:a16="http://schemas.microsoft.com/office/drawing/2014/main" xmlns="" id="{38623402-20C0-024D-B9EB-BF7A04C8C9DB}"/>
              </a:ext>
            </a:extLst>
          </p:cNvPr>
          <p:cNvSpPr/>
          <p:nvPr/>
        </p:nvSpPr>
        <p:spPr>
          <a:xfrm>
            <a:off x="6916645" y="66294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29" name="Shape 701">
            <a:extLst>
              <a:ext uri="{FF2B5EF4-FFF2-40B4-BE49-F238E27FC236}">
                <a16:creationId xmlns:a16="http://schemas.microsoft.com/office/drawing/2014/main" xmlns="" id="{1DC5D684-2B50-9D48-936B-36F454B13722}"/>
              </a:ext>
            </a:extLst>
          </p:cNvPr>
          <p:cNvSpPr/>
          <p:nvPr/>
        </p:nvSpPr>
        <p:spPr>
          <a:xfrm>
            <a:off x="11582245" y="66294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0" name="Shape 702">
            <a:extLst>
              <a:ext uri="{FF2B5EF4-FFF2-40B4-BE49-F238E27FC236}">
                <a16:creationId xmlns:a16="http://schemas.microsoft.com/office/drawing/2014/main" xmlns="" id="{E2282511-21A7-D249-B96C-603AAF1162CD}"/>
              </a:ext>
            </a:extLst>
          </p:cNvPr>
          <p:cNvSpPr/>
          <p:nvPr/>
        </p:nvSpPr>
        <p:spPr>
          <a:xfrm>
            <a:off x="16546974" y="66294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1" name="Shape 703">
            <a:extLst>
              <a:ext uri="{FF2B5EF4-FFF2-40B4-BE49-F238E27FC236}">
                <a16:creationId xmlns:a16="http://schemas.microsoft.com/office/drawing/2014/main" xmlns="" id="{AC201B45-9124-D747-8974-22B6D0689424}"/>
              </a:ext>
            </a:extLst>
          </p:cNvPr>
          <p:cNvSpPr/>
          <p:nvPr/>
        </p:nvSpPr>
        <p:spPr>
          <a:xfrm>
            <a:off x="2424967" y="120269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2" name="Shape 704">
            <a:extLst>
              <a:ext uri="{FF2B5EF4-FFF2-40B4-BE49-F238E27FC236}">
                <a16:creationId xmlns:a16="http://schemas.microsoft.com/office/drawing/2014/main" xmlns="" id="{08A975F3-8F39-E64E-80E5-9AABDF71FFF5}"/>
              </a:ext>
            </a:extLst>
          </p:cNvPr>
          <p:cNvSpPr/>
          <p:nvPr/>
        </p:nvSpPr>
        <p:spPr>
          <a:xfrm>
            <a:off x="6916645" y="120269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3" name="Shape 705">
            <a:extLst>
              <a:ext uri="{FF2B5EF4-FFF2-40B4-BE49-F238E27FC236}">
                <a16:creationId xmlns:a16="http://schemas.microsoft.com/office/drawing/2014/main" xmlns="" id="{D5735910-0A7F-9F4B-B4EF-46045EDBEF2A}"/>
              </a:ext>
            </a:extLst>
          </p:cNvPr>
          <p:cNvSpPr/>
          <p:nvPr/>
        </p:nvSpPr>
        <p:spPr>
          <a:xfrm>
            <a:off x="11582245" y="120269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34" name="Shape 706">
            <a:extLst>
              <a:ext uri="{FF2B5EF4-FFF2-40B4-BE49-F238E27FC236}">
                <a16:creationId xmlns:a16="http://schemas.microsoft.com/office/drawing/2014/main" xmlns="" id="{58DAB0B0-AEB1-8B41-8697-2A89BAF7280E}"/>
              </a:ext>
            </a:extLst>
          </p:cNvPr>
          <p:cNvSpPr/>
          <p:nvPr/>
        </p:nvSpPr>
        <p:spPr>
          <a:xfrm>
            <a:off x="16546974" y="120269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47" name="Shape 685">
            <a:extLst>
              <a:ext uri="{FF2B5EF4-FFF2-40B4-BE49-F238E27FC236}">
                <a16:creationId xmlns:a16="http://schemas.microsoft.com/office/drawing/2014/main" xmlns="" id="{77BB5948-5262-5D44-8CDF-718AD6981C00}"/>
              </a:ext>
            </a:extLst>
          </p:cNvPr>
          <p:cNvSpPr/>
          <p:nvPr/>
        </p:nvSpPr>
        <p:spPr>
          <a:xfrm>
            <a:off x="20432074" y="5993884"/>
            <a:ext cx="15853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Coats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" name="Shape 697">
            <a:extLst>
              <a:ext uri="{FF2B5EF4-FFF2-40B4-BE49-F238E27FC236}">
                <a16:creationId xmlns:a16="http://schemas.microsoft.com/office/drawing/2014/main" xmlns="" id="{C30B8D53-2516-1D4F-9E94-46160EC0817B}"/>
              </a:ext>
            </a:extLst>
          </p:cNvPr>
          <p:cNvSpPr/>
          <p:nvPr/>
        </p:nvSpPr>
        <p:spPr>
          <a:xfrm>
            <a:off x="19743432" y="11378684"/>
            <a:ext cx="29511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9:  Ankle Boots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" name="Shape 702">
            <a:extLst>
              <a:ext uri="{FF2B5EF4-FFF2-40B4-BE49-F238E27FC236}">
                <a16:creationId xmlns:a16="http://schemas.microsoft.com/office/drawing/2014/main" xmlns="" id="{E2282511-21A7-D249-B96C-603AAF1162CD}"/>
              </a:ext>
            </a:extLst>
          </p:cNvPr>
          <p:cNvSpPr/>
          <p:nvPr/>
        </p:nvSpPr>
        <p:spPr>
          <a:xfrm>
            <a:off x="20910557" y="66294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52" name="Shape 706">
            <a:extLst>
              <a:ext uri="{FF2B5EF4-FFF2-40B4-BE49-F238E27FC236}">
                <a16:creationId xmlns:a16="http://schemas.microsoft.com/office/drawing/2014/main" xmlns="" id="{58DAB0B0-AEB1-8B41-8697-2A89BAF7280E}"/>
              </a:ext>
            </a:extLst>
          </p:cNvPr>
          <p:cNvSpPr/>
          <p:nvPr/>
        </p:nvSpPr>
        <p:spPr>
          <a:xfrm>
            <a:off x="20910557" y="12026900"/>
            <a:ext cx="629128" cy="0"/>
          </a:xfrm>
          <a:prstGeom prst="line">
            <a:avLst/>
          </a:prstGeom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31" y="7738754"/>
            <a:ext cx="3224242" cy="3373745"/>
          </a:xfrm>
          <a:prstGeom prst="rect">
            <a:avLst/>
          </a:prstGeom>
        </p:spPr>
      </p:pic>
      <p:pic>
        <p:nvPicPr>
          <p:cNvPr id="64" name="Picture Placeholder 63"/>
          <p:cNvPicPr>
            <a:picLocks noGrp="1" noChangeAspect="1"/>
          </p:cNvPicPr>
          <p:nvPr>
            <p:ph type="pic" sz="quarter" idx="10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/>
          <a:stretch>
            <a:fillRect/>
          </a:stretch>
        </p:blipFill>
        <p:spPr>
          <a:xfrm>
            <a:off x="15289213" y="7739063"/>
            <a:ext cx="3208337" cy="3254375"/>
          </a:xfrm>
        </p:spPr>
      </p:pic>
      <p:pic>
        <p:nvPicPr>
          <p:cNvPr id="67" name="Picture Placeholder 66"/>
          <p:cNvPicPr>
            <a:picLocks noGrp="1" noChangeAspect="1"/>
          </p:cNvPicPr>
          <p:nvPr>
            <p:ph type="pic" sz="quarter" idx="10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937"/>
          <a:stretch>
            <a:fillRect/>
          </a:stretch>
        </p:blipFill>
        <p:spPr>
          <a:xfrm>
            <a:off x="19743738" y="7739063"/>
            <a:ext cx="3208337" cy="3254375"/>
          </a:xfrm>
        </p:spPr>
      </p:pic>
      <p:sp>
        <p:nvSpPr>
          <p:cNvPr id="69" name="Rectangle 68"/>
          <p:cNvSpPr/>
          <p:nvPr/>
        </p:nvSpPr>
        <p:spPr>
          <a:xfrm>
            <a:off x="6916645" y="971550"/>
            <a:ext cx="2341655" cy="158877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9056218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47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b="232"/>
          <a:stretch>
            <a:fillRect/>
          </a:stretch>
        </p:blipFill>
        <p:spPr>
          <a:xfrm>
            <a:off x="16402050" y="255628"/>
            <a:ext cx="7426777" cy="7426777"/>
          </a:xfrm>
          <a:prstGeom prst="rect">
            <a:avLst/>
          </a:prstGeom>
        </p:spPr>
      </p:pic>
      <p:sp>
        <p:nvSpPr>
          <p:cNvPr id="9" name="Shape 153"/>
          <p:cNvSpPr/>
          <p:nvPr/>
        </p:nvSpPr>
        <p:spPr>
          <a:xfrm>
            <a:off x="2734226" y="652992"/>
            <a:ext cx="17081501" cy="89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Goal</a:t>
            </a:r>
          </a:p>
        </p:txBody>
      </p:sp>
      <p:pic>
        <p:nvPicPr>
          <p:cNvPr id="10" name="Picture Placeholder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r="1166"/>
          <a:stretch>
            <a:fillRect/>
          </a:stretch>
        </p:blipFill>
        <p:spPr>
          <a:xfrm>
            <a:off x="10045117" y="7682405"/>
            <a:ext cx="5939637" cy="6024868"/>
          </a:xfrm>
          <a:prstGeom prst="rect">
            <a:avLst/>
          </a:prstGeom>
        </p:spPr>
      </p:pic>
      <p:pic>
        <p:nvPicPr>
          <p:cNvPr id="11" name="Picture Placeholder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>
          <a:xfrm>
            <a:off x="17902372" y="8383290"/>
            <a:ext cx="3826711" cy="3881621"/>
          </a:xfrm>
          <a:prstGeom prst="rect">
            <a:avLst/>
          </a:prstGeom>
        </p:spPr>
      </p:pic>
      <p:sp>
        <p:nvSpPr>
          <p:cNvPr id="28" name="Shape 28"/>
          <p:cNvSpPr/>
          <p:nvPr/>
        </p:nvSpPr>
        <p:spPr>
          <a:xfrm>
            <a:off x="15226939" y="1998231"/>
            <a:ext cx="5350866" cy="5279758"/>
          </a:xfrm>
          <a:prstGeom prst="rect">
            <a:avLst/>
          </a:prstGeom>
          <a:noFill/>
          <a:ln w="127000" cmpd="sng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4" name="Shape 28"/>
          <p:cNvSpPr/>
          <p:nvPr/>
        </p:nvSpPr>
        <p:spPr>
          <a:xfrm>
            <a:off x="19705232" y="10125477"/>
            <a:ext cx="1547409" cy="1706516"/>
          </a:xfrm>
          <a:prstGeom prst="rect">
            <a:avLst/>
          </a:prstGeom>
          <a:noFill/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2" name="Shape 28"/>
          <p:cNvSpPr/>
          <p:nvPr/>
        </p:nvSpPr>
        <p:spPr>
          <a:xfrm>
            <a:off x="12280767" y="8903941"/>
            <a:ext cx="2588708" cy="2443072"/>
          </a:xfrm>
          <a:prstGeom prst="rect">
            <a:avLst/>
          </a:prstGeom>
          <a:noFill/>
          <a:ln w="1270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5" name="Shape 37"/>
          <p:cNvSpPr/>
          <p:nvPr/>
        </p:nvSpPr>
        <p:spPr>
          <a:xfrm>
            <a:off x="747824" y="2061758"/>
            <a:ext cx="10056962" cy="66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smtClean="0">
                <a:solidFill>
                  <a:schemeClr val="tx1"/>
                </a:solidFill>
              </a:rPr>
              <a:t>10 categories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6" name="Shape 37"/>
          <p:cNvSpPr/>
          <p:nvPr/>
        </p:nvSpPr>
        <p:spPr>
          <a:xfrm>
            <a:off x="799250" y="8518542"/>
            <a:ext cx="8171012" cy="1994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Predict the category the item of clothing belongs to</a:t>
            </a:r>
          </a:p>
        </p:txBody>
      </p:sp>
      <p:sp>
        <p:nvSpPr>
          <p:cNvPr id="19" name="Shape 37"/>
          <p:cNvSpPr/>
          <p:nvPr/>
        </p:nvSpPr>
        <p:spPr>
          <a:xfrm>
            <a:off x="747824" y="5885369"/>
            <a:ext cx="10056962" cy="1334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60,000 images, 6000 per category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0" name="Shape 37"/>
          <p:cNvSpPr/>
          <p:nvPr/>
        </p:nvSpPr>
        <p:spPr>
          <a:xfrm>
            <a:off x="729052" y="3916994"/>
            <a:ext cx="10056962" cy="66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Image Size: 28 x 28</a:t>
            </a:r>
            <a:endParaRPr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8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698267" y="957661"/>
            <a:ext cx="17081501" cy="89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Cnn</a:t>
            </a:r>
            <a:r>
              <a:rPr lang="en-US" dirty="0" smtClean="0">
                <a:solidFill>
                  <a:schemeClr val="tx1"/>
                </a:solidFill>
              </a:rPr>
              <a:t> Model Highlights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553007" y="3246506"/>
            <a:ext cx="736601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1000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Shape 155"/>
          <p:cNvSpPr/>
          <p:nvPr/>
        </p:nvSpPr>
        <p:spPr>
          <a:xfrm>
            <a:off x="2553007" y="7190684"/>
            <a:ext cx="736601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1000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lnSpc>
                <a:spcPct val="100000"/>
              </a:lnSpc>
            </a:pPr>
            <a:r>
              <a:rPr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Shape 156"/>
          <p:cNvSpPr/>
          <p:nvPr/>
        </p:nvSpPr>
        <p:spPr>
          <a:xfrm>
            <a:off x="2553007" y="10866506"/>
            <a:ext cx="736601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1000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lnSpc>
                <a:spcPct val="100000"/>
              </a:lnSpc>
            </a:pPr>
            <a:r>
              <a:rPr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7" name="Shape 157"/>
          <p:cNvSpPr/>
          <p:nvPr/>
        </p:nvSpPr>
        <p:spPr>
          <a:xfrm>
            <a:off x="4995406" y="3246506"/>
            <a:ext cx="6105839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Model Selected: 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Sequential | </a:t>
            </a:r>
            <a:r>
              <a:rPr lang="en-US" sz="4000" dirty="0" smtClean="0">
                <a:solidFill>
                  <a:schemeClr val="accent2">
                    <a:lumMod val="65000"/>
                  </a:schemeClr>
                </a:solidFill>
              </a:rPr>
              <a:t>Functiona</a:t>
            </a:r>
            <a:r>
              <a:rPr lang="en-US" sz="4000" dirty="0">
                <a:solidFill>
                  <a:schemeClr val="accent2">
                    <a:lumMod val="65000"/>
                  </a:schemeClr>
                </a:solidFill>
              </a:rPr>
              <a:t>l</a:t>
            </a:r>
            <a:endParaRPr sz="4000" dirty="0">
              <a:solidFill>
                <a:schemeClr val="accent2">
                  <a:lumMod val="65000"/>
                </a:schemeClr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1652495" y="6036617"/>
            <a:ext cx="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133623" y="11338688"/>
            <a:ext cx="750828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Three Convolutional Layers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787900" y="3009900"/>
            <a:ext cx="6946900" cy="23241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952500">
              <a:lnSpc>
                <a:spcPct val="13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645208" y="14914418"/>
            <a:ext cx="6946900" cy="23241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952500">
              <a:lnSpc>
                <a:spcPct val="130000"/>
              </a:lnSpc>
              <a:buClr>
                <a:srgbClr val="E9F6FA"/>
              </a:buClr>
              <a:buFont typeface="Helvetica Neue UltraLight"/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Arial Regular"/>
              </a:rPr>
              <a:t>This patent is lorem ipsum dolor sit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amet</a:t>
            </a:r>
            <a:r>
              <a:rPr dirty="0">
                <a:solidFill>
                  <a:schemeClr val="tx1"/>
                </a:solidFill>
                <a:latin typeface="Arial Regular"/>
              </a:rPr>
              <a:t>,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consectetuer</a:t>
            </a:r>
            <a:r>
              <a:rPr dirty="0">
                <a:solidFill>
                  <a:schemeClr val="tx1"/>
                </a:solidFill>
                <a:latin typeface="Arial Regular"/>
              </a:rPr>
              <a:t>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adipiscing</a:t>
            </a:r>
            <a:r>
              <a:rPr dirty="0">
                <a:solidFill>
                  <a:schemeClr val="tx1"/>
                </a:solidFill>
                <a:latin typeface="Arial Regular"/>
              </a:rPr>
              <a:t>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elit</a:t>
            </a:r>
            <a:r>
              <a:rPr dirty="0">
                <a:solidFill>
                  <a:schemeClr val="tx1"/>
                </a:solidFill>
                <a:latin typeface="Arial Regular"/>
              </a:rPr>
              <a:t>.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Aenean</a:t>
            </a:r>
            <a:r>
              <a:rPr dirty="0">
                <a:solidFill>
                  <a:schemeClr val="tx1"/>
                </a:solidFill>
                <a:latin typeface="Arial Regular"/>
              </a:rPr>
              <a:t>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commodo</a:t>
            </a:r>
            <a:r>
              <a:rPr dirty="0">
                <a:solidFill>
                  <a:schemeClr val="tx1"/>
                </a:solidFill>
                <a:latin typeface="Arial Regular"/>
              </a:rPr>
              <a:t> ligula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eget</a:t>
            </a:r>
            <a:r>
              <a:rPr dirty="0">
                <a:solidFill>
                  <a:schemeClr val="tx1"/>
                </a:solidFill>
                <a:latin typeface="Arial Regular"/>
              </a:rPr>
              <a:t> dolor. Cum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sociis</a:t>
            </a:r>
            <a:r>
              <a:rPr dirty="0">
                <a:solidFill>
                  <a:schemeClr val="tx1"/>
                </a:solidFill>
                <a:latin typeface="Arial Regular"/>
              </a:rPr>
              <a:t>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natoque</a:t>
            </a:r>
            <a:r>
              <a:rPr dirty="0">
                <a:solidFill>
                  <a:schemeClr val="tx1"/>
                </a:solidFill>
                <a:latin typeface="Arial Regular"/>
              </a:rPr>
              <a:t>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penatibus</a:t>
            </a:r>
            <a:r>
              <a:rPr dirty="0">
                <a:solidFill>
                  <a:schemeClr val="tx1"/>
                </a:solidFill>
                <a:latin typeface="Arial Regular"/>
              </a:rPr>
              <a:t> et </a:t>
            </a:r>
            <a:r>
              <a:rPr dirty="0" err="1">
                <a:solidFill>
                  <a:schemeClr val="tx1"/>
                </a:solidFill>
                <a:latin typeface="Arial Regular"/>
              </a:rPr>
              <a:t>magnis</a:t>
            </a:r>
            <a:r>
              <a:rPr dirty="0">
                <a:solidFill>
                  <a:schemeClr val="tx1"/>
                </a:solidFill>
                <a:latin typeface="Arial Regular"/>
              </a:rPr>
              <a:t>.</a:t>
            </a:r>
          </a:p>
        </p:txBody>
      </p:sp>
      <p:sp>
        <p:nvSpPr>
          <p:cNvPr id="163" name="Shape 163"/>
          <p:cNvSpPr/>
          <p:nvPr/>
        </p:nvSpPr>
        <p:spPr>
          <a:xfrm>
            <a:off x="13104842" y="3541399"/>
            <a:ext cx="670536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000" dirty="0" smtClean="0">
                <a:solidFill>
                  <a:schemeClr val="tx1"/>
                </a:solidFill>
              </a:rPr>
              <a:t>3 Dropout Layers: </a:t>
            </a:r>
            <a:r>
              <a:rPr lang="en-US" sz="4000" dirty="0" smtClean="0">
                <a:solidFill>
                  <a:schemeClr val="tx1"/>
                </a:solidFill>
              </a:rPr>
              <a:t>.25 </a:t>
            </a:r>
            <a:r>
              <a:rPr lang="en-US" sz="4000" dirty="0" smtClean="0">
                <a:solidFill>
                  <a:schemeClr val="tx1"/>
                </a:solidFill>
              </a:rPr>
              <a:t>rate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4996386" y="7385447"/>
            <a:ext cx="316753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Optimizer: 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Adam | </a:t>
            </a:r>
            <a:r>
              <a:rPr lang="en-US" sz="4000" dirty="0" smtClean="0">
                <a:solidFill>
                  <a:schemeClr val="accent2">
                    <a:lumMod val="65000"/>
                  </a:schemeClr>
                </a:solidFill>
              </a:rPr>
              <a:t>SGD</a:t>
            </a:r>
            <a:endParaRPr sz="4000" dirty="0">
              <a:solidFill>
                <a:schemeClr val="accent2">
                  <a:lumMod val="65000"/>
                </a:schemeClr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4501858" y="11068447"/>
            <a:ext cx="395781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Batch Size: 256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Epochs: 50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 flipH="1">
            <a:off x="12239018" y="2303014"/>
            <a:ext cx="0" cy="10492236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809750" y="2927350"/>
            <a:ext cx="2222500" cy="2222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809750" y="6889750"/>
            <a:ext cx="2222500" cy="2222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809750" y="10572750"/>
            <a:ext cx="2222500" cy="2222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1196606" y="3246506"/>
            <a:ext cx="736601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1000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4" name="Shape 174"/>
          <p:cNvSpPr/>
          <p:nvPr/>
        </p:nvSpPr>
        <p:spPr>
          <a:xfrm>
            <a:off x="21196606" y="7190684"/>
            <a:ext cx="736601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1000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5" name="Shape 175"/>
          <p:cNvSpPr/>
          <p:nvPr/>
        </p:nvSpPr>
        <p:spPr>
          <a:xfrm>
            <a:off x="21107706" y="10866506"/>
            <a:ext cx="901701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10000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lnSpc>
                <a:spcPct val="100000"/>
              </a:lnSpc>
            </a:pPr>
            <a:r>
              <a:rPr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6" name="Shape 176"/>
          <p:cNvSpPr/>
          <p:nvPr/>
        </p:nvSpPr>
        <p:spPr>
          <a:xfrm>
            <a:off x="20453350" y="2927350"/>
            <a:ext cx="2222500" cy="2222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0453350" y="6889750"/>
            <a:ext cx="2222500" cy="2222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0453350" y="10572750"/>
            <a:ext cx="2222500" cy="2222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28" name="Shape 157"/>
          <p:cNvSpPr/>
          <p:nvPr/>
        </p:nvSpPr>
        <p:spPr>
          <a:xfrm>
            <a:off x="4453423" y="7349831"/>
            <a:ext cx="6779100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1155700">
              <a:defRPr sz="3000">
                <a:solidFill>
                  <a:srgbClr val="323C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Pooling Operations (2x2):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65000"/>
                  </a:schemeClr>
                </a:solidFill>
              </a:rPr>
              <a:t>AvgPooling</a:t>
            </a:r>
            <a:r>
              <a:rPr lang="en-US" sz="4000" dirty="0" smtClean="0">
                <a:solidFill>
                  <a:schemeClr val="accent2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| </a:t>
            </a:r>
            <a:r>
              <a:rPr lang="en-US" sz="4000" dirty="0" err="1" smtClean="0">
                <a:solidFill>
                  <a:schemeClr val="tx1"/>
                </a:solidFill>
              </a:rPr>
              <a:t>MaxPooling</a:t>
            </a:r>
            <a:endParaRPr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9" grpId="0" animBg="1"/>
      <p:bldP spid="163" grpId="0" animBg="1"/>
      <p:bldP spid="164" grpId="0" animBg="1"/>
      <p:bldP spid="165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80" y="1402604"/>
            <a:ext cx="14730278" cy="120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99" y="2628900"/>
            <a:ext cx="16340017" cy="1108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02" y="1666627"/>
            <a:ext cx="17784234" cy="9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19800" y="2425700"/>
            <a:ext cx="18364200" cy="106553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 Regular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3645208" y="486981"/>
            <a:ext cx="17081501" cy="89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Misclassifications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37"/>
          <p:cNvSpPr/>
          <p:nvPr/>
        </p:nvSpPr>
        <p:spPr>
          <a:xfrm>
            <a:off x="495301" y="3329082"/>
            <a:ext cx="10056962" cy="66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Image size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7" name="Shape 37"/>
          <p:cNvSpPr/>
          <p:nvPr/>
        </p:nvSpPr>
        <p:spPr>
          <a:xfrm>
            <a:off x="495301" y="6552094"/>
            <a:ext cx="5257799" cy="132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Lack of resolution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8" name="Shape 37"/>
          <p:cNvSpPr/>
          <p:nvPr/>
        </p:nvSpPr>
        <p:spPr>
          <a:xfrm>
            <a:off x="495300" y="10062502"/>
            <a:ext cx="5257799" cy="132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Clothes just look similar</a:t>
            </a:r>
            <a:endParaRPr sz="5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b="-3977"/>
          <a:stretch/>
        </p:blipFill>
        <p:spPr>
          <a:xfrm>
            <a:off x="6456511" y="3324477"/>
            <a:ext cx="9030419" cy="9035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292" y="3324477"/>
            <a:ext cx="9030419" cy="8677023"/>
          </a:xfrm>
          <a:prstGeom prst="rect">
            <a:avLst/>
          </a:prstGeom>
        </p:spPr>
      </p:pic>
      <p:sp>
        <p:nvSpPr>
          <p:cNvPr id="10" name="Shape 37"/>
          <p:cNvSpPr/>
          <p:nvPr/>
        </p:nvSpPr>
        <p:spPr>
          <a:xfrm>
            <a:off x="9450238" y="2534430"/>
            <a:ext cx="100569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5400" dirty="0" smtClean="0">
                <a:solidFill>
                  <a:schemeClr val="tx1"/>
                </a:solidFill>
              </a:rPr>
              <a:t>Pullover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1" name="Shape 37"/>
          <p:cNvSpPr/>
          <p:nvPr/>
        </p:nvSpPr>
        <p:spPr>
          <a:xfrm>
            <a:off x="19658881" y="2493480"/>
            <a:ext cx="100569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5400" dirty="0" smtClean="0">
                <a:solidFill>
                  <a:schemeClr val="tx1"/>
                </a:solidFill>
              </a:rPr>
              <a:t>Shirt</a:t>
            </a:r>
            <a:endParaRPr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1666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b="232"/>
          <a:stretch>
            <a:fillRect/>
          </a:stretch>
        </p:blipFill>
        <p:spPr/>
      </p:pic>
      <p:sp>
        <p:nvSpPr>
          <p:cNvPr id="35" name="Shape 35"/>
          <p:cNvSpPr/>
          <p:nvPr/>
        </p:nvSpPr>
        <p:spPr>
          <a:xfrm>
            <a:off x="6439207" y="436181"/>
            <a:ext cx="11493501" cy="89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55700">
              <a:lnSpc>
                <a:spcPct val="80000"/>
              </a:lnSpc>
              <a:defRPr sz="7200" cap="all">
                <a:solidFill>
                  <a:srgbClr val="323C4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cNN’s</a:t>
            </a:r>
            <a:r>
              <a:rPr lang="en-US" dirty="0" smtClean="0">
                <a:solidFill>
                  <a:schemeClr val="tx1"/>
                </a:solidFill>
              </a:rPr>
              <a:t> in fashion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838201" y="3692985"/>
            <a:ext cx="10056962" cy="199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Recommendation systems for consumers and businesses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3627100" y="2501900"/>
            <a:ext cx="8229600" cy="80010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20218400" y="9029700"/>
            <a:ext cx="2679700" cy="2603500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/>
              </a:solidFill>
              <a:latin typeface="Arial Regular"/>
            </a:endParaRPr>
          </a:p>
        </p:txBody>
      </p:sp>
      <p:sp>
        <p:nvSpPr>
          <p:cNvPr id="11" name="Shape 37"/>
          <p:cNvSpPr/>
          <p:nvPr/>
        </p:nvSpPr>
        <p:spPr>
          <a:xfrm>
            <a:off x="1893020" y="6479540"/>
            <a:ext cx="10056962" cy="2659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Assist buyers on current trends</a:t>
            </a:r>
          </a:p>
          <a:p>
            <a:pPr marL="685800" indent="-685800">
              <a:buFont typeface="Arial" charset="0"/>
              <a:buChar char="•"/>
            </a:pPr>
            <a:endParaRPr lang="en-US" sz="5400" dirty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2" name="Shape 37"/>
          <p:cNvSpPr/>
          <p:nvPr/>
        </p:nvSpPr>
        <p:spPr>
          <a:xfrm>
            <a:off x="1893020" y="8623490"/>
            <a:ext cx="10056962" cy="2659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1155700">
              <a:lnSpc>
                <a:spcPct val="80000"/>
              </a:lnSpc>
              <a:defRPr sz="7200">
                <a:solidFill>
                  <a:srgbClr val="323C4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685800" indent="-685800">
              <a:buFont typeface="Arial" charset="0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Help create styling algorithms for companies</a:t>
            </a:r>
          </a:p>
          <a:p>
            <a:pPr marL="685800" indent="-685800">
              <a:buFont typeface="Arial" charset="0"/>
              <a:buChar char="•"/>
            </a:pPr>
            <a:endParaRPr lang="en-US" sz="5400" dirty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8">
  <a:themeElements>
    <a:clrScheme name="Custom 40">
      <a:dk1>
        <a:srgbClr val="323C40"/>
      </a:dk1>
      <a:lt1>
        <a:srgbClr val="FFFFFF"/>
      </a:lt1>
      <a:dk2>
        <a:srgbClr val="323C4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ECECEC"/>
      </a:accent4>
      <a:accent5>
        <a:srgbClr val="323C40"/>
      </a:accent5>
      <a:accent6>
        <a:srgbClr val="B5E6DA"/>
      </a:accent6>
      <a:hlink>
        <a:srgbClr val="323C40"/>
      </a:hlink>
      <a:folHlink>
        <a:srgbClr val="323C4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UltraLight"/>
            <a:ea typeface="Helvetica Neue UltraLight"/>
            <a:cs typeface="Helvetica Neue UltraLight"/>
            <a:sym typeface="Helvetica Neue Ul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268</Words>
  <Application>Microsoft Macintosh PowerPoint</Application>
  <PresentationFormat>Custom</PresentationFormat>
  <Paragraphs>72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Regular</vt:lpstr>
      <vt:lpstr>Helvetica</vt:lpstr>
      <vt:lpstr>Helvetica Neue</vt:lpstr>
      <vt:lpstr>Helvetica Neue UltraLight</vt:lpstr>
      <vt:lpstr>Lucida Grande</vt:lpstr>
      <vt:lpstr>Montserrat</vt:lpstr>
      <vt:lpstr>Montserrat Bold</vt:lpstr>
      <vt:lpstr>Montserrat Regular</vt:lpstr>
      <vt:lpstr>Montserrat SemiBold</vt:lpstr>
      <vt:lpstr>Arial</vt:lpstr>
      <vt:lpstr>New_Template8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Leyba</cp:lastModifiedBy>
  <cp:revision>175</cp:revision>
  <dcterms:modified xsi:type="dcterms:W3CDTF">2019-09-04T04:44:58Z</dcterms:modified>
</cp:coreProperties>
</file>