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ike.baidu.com/view/612026.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66538-9945-4CB0-A60E-D9F034814606}"/>
              </a:ext>
            </a:extLst>
          </p:cNvPr>
          <p:cNvSpPr>
            <a:spLocks noGrp="1"/>
          </p:cNvSpPr>
          <p:nvPr>
            <p:ph type="ctrTitle"/>
          </p:nvPr>
        </p:nvSpPr>
        <p:spPr/>
        <p:txBody>
          <a:bodyPr/>
          <a:lstStyle/>
          <a:p>
            <a:pPr algn="ctr"/>
            <a:r>
              <a:rPr lang="zh-CN" altLang="en-US" dirty="0"/>
              <a:t>进程相关理解</a:t>
            </a:r>
          </a:p>
        </p:txBody>
      </p:sp>
      <p:sp>
        <p:nvSpPr>
          <p:cNvPr id="3" name="副标题 2">
            <a:extLst>
              <a:ext uri="{FF2B5EF4-FFF2-40B4-BE49-F238E27FC236}">
                <a16:creationId xmlns:a16="http://schemas.microsoft.com/office/drawing/2014/main" id="{72459D67-C946-4A15-81B7-A7C2E45F078E}"/>
              </a:ext>
            </a:extLst>
          </p:cNvPr>
          <p:cNvSpPr>
            <a:spLocks noGrp="1"/>
          </p:cNvSpPr>
          <p:nvPr>
            <p:ph type="subTitle" idx="1"/>
          </p:nvPr>
        </p:nvSpPr>
        <p:spPr/>
        <p:txBody>
          <a:bodyPr/>
          <a:lstStyle/>
          <a:p>
            <a:pPr algn="ctr"/>
            <a:r>
              <a:rPr lang="en-US" altLang="zh-CN" dirty="0"/>
              <a:t>--2019</a:t>
            </a:r>
            <a:r>
              <a:rPr lang="zh-CN" altLang="en-US" dirty="0"/>
              <a:t>年</a:t>
            </a:r>
            <a:r>
              <a:rPr lang="en-US" altLang="zh-CN" dirty="0"/>
              <a:t>12</a:t>
            </a:r>
            <a:r>
              <a:rPr lang="zh-CN" altLang="en-US" dirty="0"/>
              <a:t>月</a:t>
            </a:r>
            <a:r>
              <a:rPr lang="en-US" altLang="zh-CN" dirty="0"/>
              <a:t>1</a:t>
            </a:r>
            <a:r>
              <a:rPr lang="zh-CN" altLang="en-US" dirty="0"/>
              <a:t>日 </a:t>
            </a:r>
            <a:r>
              <a:rPr lang="en-US" altLang="zh-CN" dirty="0"/>
              <a:t>KEVIN LIU</a:t>
            </a:r>
          </a:p>
        </p:txBody>
      </p:sp>
    </p:spTree>
    <p:extLst>
      <p:ext uri="{BB962C8B-B14F-4D97-AF65-F5344CB8AC3E}">
        <p14:creationId xmlns:p14="http://schemas.microsoft.com/office/powerpoint/2010/main" val="166357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0D13D-6A6E-40AD-8CCE-6A46D11BD6D2}"/>
              </a:ext>
            </a:extLst>
          </p:cNvPr>
          <p:cNvSpPr>
            <a:spLocks noGrp="1"/>
          </p:cNvSpPr>
          <p:nvPr>
            <p:ph type="title"/>
          </p:nvPr>
        </p:nvSpPr>
        <p:spPr>
          <a:xfrm>
            <a:off x="315722" y="1098087"/>
            <a:ext cx="7463821" cy="587136"/>
          </a:xfrm>
        </p:spPr>
        <p:txBody>
          <a:bodyPr/>
          <a:lstStyle/>
          <a:p>
            <a:r>
              <a:rPr lang="zh-CN" altLang="en-US" dirty="0"/>
              <a:t>所以我们可以从这几个方面着手去解决：</a:t>
            </a:r>
          </a:p>
        </p:txBody>
      </p:sp>
      <p:sp>
        <p:nvSpPr>
          <p:cNvPr id="3" name="内容占位符 2">
            <a:extLst>
              <a:ext uri="{FF2B5EF4-FFF2-40B4-BE49-F238E27FC236}">
                <a16:creationId xmlns:a16="http://schemas.microsoft.com/office/drawing/2014/main" id="{BB042A7A-EF69-419D-A394-BCDD7CF1912A}"/>
              </a:ext>
            </a:extLst>
          </p:cNvPr>
          <p:cNvSpPr>
            <a:spLocks noGrp="1"/>
          </p:cNvSpPr>
          <p:nvPr>
            <p:ph idx="1"/>
          </p:nvPr>
        </p:nvSpPr>
        <p:spPr/>
        <p:txBody>
          <a:bodyPr>
            <a:normAutofit/>
          </a:bodyPr>
          <a:lstStyle/>
          <a:p>
            <a:r>
              <a:rPr lang="zh-CN" altLang="en-US" dirty="0"/>
              <a:t>根据互斥条件和请求和保持条件，我们可以采用资源</a:t>
            </a:r>
            <a:r>
              <a:rPr lang="zh-CN" altLang="en-US" dirty="0">
                <a:hlinkClick r:id="rId2"/>
              </a:rPr>
              <a:t>静态</a:t>
            </a:r>
            <a:r>
              <a:rPr lang="zh-CN" altLang="en-US" dirty="0"/>
              <a:t>分配策略，破坏</a:t>
            </a:r>
            <a:r>
              <a:rPr lang="en-US" altLang="zh-CN" dirty="0"/>
              <a:t>"</a:t>
            </a:r>
            <a:r>
              <a:rPr lang="zh-CN" altLang="en-US" dirty="0"/>
              <a:t>部分分配</a:t>
            </a:r>
            <a:r>
              <a:rPr lang="en-US" altLang="zh-CN" dirty="0"/>
              <a:t>"</a:t>
            </a:r>
            <a:r>
              <a:rPr lang="zh-CN" altLang="en-US" dirty="0"/>
              <a:t>条件；</a:t>
            </a:r>
          </a:p>
          <a:p>
            <a:r>
              <a:rPr lang="zh-CN" altLang="en-US" dirty="0"/>
              <a:t>允许进程剥夺使用其他进程占有的资源，从而破坏</a:t>
            </a:r>
            <a:r>
              <a:rPr lang="en-US" altLang="zh-CN" dirty="0"/>
              <a:t>"</a:t>
            </a:r>
            <a:r>
              <a:rPr lang="zh-CN" altLang="en-US" dirty="0"/>
              <a:t>不可剥夺</a:t>
            </a:r>
            <a:r>
              <a:rPr lang="en-US" altLang="zh-CN" dirty="0"/>
              <a:t>"</a:t>
            </a:r>
            <a:r>
              <a:rPr lang="zh-CN" altLang="en-US" dirty="0"/>
              <a:t>条件；</a:t>
            </a:r>
          </a:p>
          <a:p>
            <a:r>
              <a:rPr lang="zh-CN" altLang="en-US"/>
              <a:t>采用</a:t>
            </a:r>
            <a:r>
              <a:rPr lang="zh-CN" altLang="en-US" dirty="0"/>
              <a:t>资源有序分配法，破坏</a:t>
            </a:r>
            <a:r>
              <a:rPr lang="en-US" altLang="zh-CN" dirty="0"/>
              <a:t>"</a:t>
            </a:r>
            <a:r>
              <a:rPr lang="zh-CN" altLang="en-US" dirty="0"/>
              <a:t>环路</a:t>
            </a:r>
            <a:r>
              <a:rPr lang="en-US" altLang="zh-CN" dirty="0"/>
              <a:t>"</a:t>
            </a:r>
            <a:r>
              <a:rPr lang="zh-CN" altLang="en-US" dirty="0"/>
              <a:t>条件。当然我们也不是必须严格遵循这几个必要条件去使用相对的侧列，我们也可以使用死锁检测方法，对资源的分配不加限制，即允许死锁的发生。但系统定时地运行一个</a:t>
            </a:r>
            <a:r>
              <a:rPr lang="en-US" altLang="zh-CN" dirty="0"/>
              <a:t>"</a:t>
            </a:r>
            <a:r>
              <a:rPr lang="zh-CN" altLang="en-US" dirty="0"/>
              <a:t>死锁检测</a:t>
            </a:r>
            <a:r>
              <a:rPr lang="en-US" altLang="zh-CN" dirty="0"/>
              <a:t>"</a:t>
            </a:r>
            <a:r>
              <a:rPr lang="zh-CN" altLang="en-US" dirty="0"/>
              <a:t>程序，判断系统是否已发生死锁，若检测到死锁发生则设法加以解除，可以使用资源剥夺法和撤销进程法来解除死锁。</a:t>
            </a:r>
          </a:p>
          <a:p>
            <a:endParaRPr lang="zh-CN" altLang="en-US" dirty="0"/>
          </a:p>
        </p:txBody>
      </p:sp>
    </p:spTree>
    <p:extLst>
      <p:ext uri="{BB962C8B-B14F-4D97-AF65-F5344CB8AC3E}">
        <p14:creationId xmlns:p14="http://schemas.microsoft.com/office/powerpoint/2010/main" val="177476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6B931-BF35-4DFA-9F3A-FDFE7310D7BE}"/>
              </a:ext>
            </a:extLst>
          </p:cNvPr>
          <p:cNvSpPr>
            <a:spLocks noGrp="1"/>
          </p:cNvSpPr>
          <p:nvPr>
            <p:ph type="title"/>
          </p:nvPr>
        </p:nvSpPr>
        <p:spPr>
          <a:xfrm>
            <a:off x="664369" y="742950"/>
            <a:ext cx="1864520" cy="492919"/>
          </a:xfrm>
        </p:spPr>
        <p:txBody>
          <a:bodyPr>
            <a:normAutofit fontScale="90000"/>
          </a:bodyPr>
          <a:lstStyle/>
          <a:p>
            <a:r>
              <a:rPr lang="zh-CN" altLang="en-US" b="1" dirty="0"/>
              <a:t>进程概念</a:t>
            </a:r>
            <a:endParaRPr lang="zh-CN" altLang="en-US" dirty="0"/>
          </a:p>
        </p:txBody>
      </p:sp>
      <p:sp>
        <p:nvSpPr>
          <p:cNvPr id="3" name="内容占位符 2">
            <a:extLst>
              <a:ext uri="{FF2B5EF4-FFF2-40B4-BE49-F238E27FC236}">
                <a16:creationId xmlns:a16="http://schemas.microsoft.com/office/drawing/2014/main" id="{16F52518-446C-4175-A2A3-3569F29114E4}"/>
              </a:ext>
            </a:extLst>
          </p:cNvPr>
          <p:cNvSpPr>
            <a:spLocks noGrp="1"/>
          </p:cNvSpPr>
          <p:nvPr>
            <p:ph idx="1"/>
          </p:nvPr>
        </p:nvSpPr>
        <p:spPr>
          <a:xfrm>
            <a:off x="664369" y="2015732"/>
            <a:ext cx="10390485" cy="4099318"/>
          </a:xfrm>
        </p:spPr>
        <p:txBody>
          <a:bodyPr>
            <a:normAutofit lnSpcReduction="10000"/>
          </a:bodyPr>
          <a:lstStyle/>
          <a:p>
            <a:r>
              <a:rPr lang="zh-CN" altLang="en-US" b="1" dirty="0"/>
              <a:t>什么是进程</a:t>
            </a:r>
            <a:endParaRPr lang="en-US" altLang="zh-CN" b="1" dirty="0"/>
          </a:p>
          <a:p>
            <a:pPr lvl="1"/>
            <a:r>
              <a:rPr lang="zh-CN" altLang="en-US" dirty="0"/>
              <a:t>狭义定义</a:t>
            </a:r>
            <a:r>
              <a:rPr lang="en-US" altLang="zh-CN" dirty="0"/>
              <a:t>: </a:t>
            </a:r>
            <a:r>
              <a:rPr lang="zh-CN" altLang="en-US" dirty="0"/>
              <a:t>进程就是一段程序的执行过程</a:t>
            </a:r>
            <a:r>
              <a:rPr lang="en-US" altLang="zh-CN" dirty="0"/>
              <a:t>(</a:t>
            </a:r>
            <a:r>
              <a:rPr lang="zh-CN" altLang="en-US" dirty="0"/>
              <a:t>或者我们可以简单的理解为进行中的程序</a:t>
            </a:r>
            <a:r>
              <a:rPr lang="en-US" altLang="zh-CN" dirty="0"/>
              <a:t>)</a:t>
            </a:r>
            <a:br>
              <a:rPr lang="zh-CN" altLang="en-US" dirty="0"/>
            </a:br>
            <a:r>
              <a:rPr lang="zh-CN" altLang="en-US" dirty="0"/>
              <a:t>广义定义</a:t>
            </a:r>
            <a:r>
              <a:rPr lang="en-US" altLang="zh-CN" dirty="0"/>
              <a:t>: </a:t>
            </a:r>
            <a:r>
              <a:rPr lang="zh-CN" altLang="en-US" dirty="0"/>
              <a:t>进程是一个具有一定独立性功能的程序关于某个数据集合的一次运行活动</a:t>
            </a:r>
            <a:r>
              <a:rPr lang="en-US" altLang="zh-CN" dirty="0"/>
              <a:t>. </a:t>
            </a:r>
            <a:r>
              <a:rPr lang="zh-CN" altLang="en-US" dirty="0"/>
              <a:t>它是操作系统动态执行的基本单元</a:t>
            </a:r>
            <a:r>
              <a:rPr lang="en-US" altLang="zh-CN" dirty="0"/>
              <a:t>, </a:t>
            </a:r>
            <a:r>
              <a:rPr lang="zh-CN" altLang="en-US" dirty="0"/>
              <a:t>在传统的操作系统中</a:t>
            </a:r>
            <a:r>
              <a:rPr lang="en-US" altLang="zh-CN" dirty="0"/>
              <a:t>, </a:t>
            </a:r>
            <a:r>
              <a:rPr lang="zh-CN" altLang="en-US" dirty="0"/>
              <a:t>进程是基本的分配单元</a:t>
            </a:r>
            <a:r>
              <a:rPr lang="en-US" altLang="zh-CN" dirty="0"/>
              <a:t>, </a:t>
            </a:r>
            <a:r>
              <a:rPr lang="zh-CN" altLang="en-US" dirty="0"/>
              <a:t>也是基本的执行单元 </a:t>
            </a:r>
            <a:r>
              <a:rPr lang="en-US" altLang="zh-CN" dirty="0"/>
              <a:t>(</a:t>
            </a:r>
            <a:r>
              <a:rPr lang="zh-CN" altLang="en-US" dirty="0"/>
              <a:t>后续的内容会帮助理解</a:t>
            </a:r>
            <a:r>
              <a:rPr lang="en-US" altLang="zh-CN" dirty="0"/>
              <a:t>)</a:t>
            </a:r>
          </a:p>
          <a:p>
            <a:pPr lvl="1"/>
            <a:r>
              <a:rPr lang="zh-CN" altLang="en-US" b="1" dirty="0"/>
              <a:t>进程结构</a:t>
            </a:r>
            <a:endParaRPr lang="en-US" altLang="zh-CN" b="1" dirty="0"/>
          </a:p>
          <a:p>
            <a:pPr lvl="1"/>
            <a:r>
              <a:rPr lang="zh-CN" altLang="en-US" dirty="0"/>
              <a:t>进程的结构由 </a:t>
            </a:r>
            <a:r>
              <a:rPr lang="en-US" altLang="zh-CN" dirty="0"/>
              <a:t>3 </a:t>
            </a:r>
            <a:r>
              <a:rPr lang="zh-CN" altLang="en-US" dirty="0"/>
              <a:t>部分组成</a:t>
            </a:r>
            <a:r>
              <a:rPr lang="en-US" altLang="zh-CN" dirty="0"/>
              <a:t>:</a:t>
            </a:r>
            <a:br>
              <a:rPr lang="zh-CN" altLang="en-US" dirty="0"/>
            </a:br>
            <a:r>
              <a:rPr lang="zh-CN" altLang="en-US" dirty="0"/>
              <a:t>代码段</a:t>
            </a:r>
            <a:r>
              <a:rPr lang="en-US" altLang="zh-CN" dirty="0"/>
              <a:t>(</a:t>
            </a:r>
            <a:r>
              <a:rPr lang="zh-CN" altLang="en-US" dirty="0"/>
              <a:t>程序</a:t>
            </a:r>
            <a:r>
              <a:rPr lang="en-US" altLang="zh-CN" dirty="0"/>
              <a:t>)</a:t>
            </a:r>
            <a:br>
              <a:rPr lang="zh-CN" altLang="en-US" dirty="0"/>
            </a:br>
            <a:r>
              <a:rPr lang="zh-CN" altLang="en-US" dirty="0"/>
              <a:t>数据段</a:t>
            </a:r>
            <a:r>
              <a:rPr lang="en-US" altLang="zh-CN" dirty="0"/>
              <a:t>(</a:t>
            </a:r>
            <a:r>
              <a:rPr lang="zh-CN" altLang="en-US" dirty="0"/>
              <a:t>数据</a:t>
            </a:r>
            <a:r>
              <a:rPr lang="en-US" altLang="zh-CN" dirty="0"/>
              <a:t>)</a:t>
            </a:r>
            <a:br>
              <a:rPr lang="zh-CN" altLang="en-US" dirty="0"/>
            </a:br>
            <a:r>
              <a:rPr lang="zh-CN" altLang="en-US" dirty="0"/>
              <a:t>堆栈段</a:t>
            </a:r>
            <a:r>
              <a:rPr lang="en-US" altLang="zh-CN" dirty="0"/>
              <a:t>(</a:t>
            </a:r>
            <a:r>
              <a:rPr lang="zh-CN" altLang="en-US" dirty="0"/>
              <a:t>进程控制块 </a:t>
            </a:r>
            <a:r>
              <a:rPr lang="en-US" altLang="zh-CN" dirty="0"/>
              <a:t>PCB)</a:t>
            </a:r>
            <a:br>
              <a:rPr lang="zh-CN" altLang="en-US" dirty="0"/>
            </a:br>
            <a:r>
              <a:rPr lang="en-US" altLang="zh-CN" dirty="0"/>
              <a:t>—PCB: PCB </a:t>
            </a:r>
            <a:r>
              <a:rPr lang="zh-CN" altLang="en-US" dirty="0"/>
              <a:t>是进程存在的唯一标识</a:t>
            </a:r>
            <a:r>
              <a:rPr lang="en-US" altLang="zh-CN" dirty="0"/>
              <a:t>, </a:t>
            </a:r>
            <a:r>
              <a:rPr lang="zh-CN" altLang="en-US" dirty="0"/>
              <a:t>因为系统是通过 </a:t>
            </a:r>
            <a:r>
              <a:rPr lang="en-US" altLang="zh-CN" dirty="0"/>
              <a:t>PCB </a:t>
            </a:r>
            <a:r>
              <a:rPr lang="zh-CN" altLang="en-US" dirty="0"/>
              <a:t>的存在来感知进程的存在 </a:t>
            </a:r>
            <a:r>
              <a:rPr lang="en-US" altLang="zh-CN" dirty="0"/>
              <a:t>(</a:t>
            </a:r>
            <a:r>
              <a:rPr lang="zh-CN" altLang="en-US" dirty="0"/>
              <a:t>后续会对 </a:t>
            </a:r>
            <a:r>
              <a:rPr lang="en-US" altLang="zh-CN" dirty="0"/>
              <a:t>PCB </a:t>
            </a:r>
            <a:r>
              <a:rPr lang="zh-CN" altLang="en-US" dirty="0"/>
              <a:t>进行一个详细的总结</a:t>
            </a:r>
            <a:r>
              <a:rPr lang="en-US" altLang="zh-CN" dirty="0"/>
              <a:t>)—</a:t>
            </a:r>
          </a:p>
        </p:txBody>
      </p:sp>
    </p:spTree>
    <p:extLst>
      <p:ext uri="{BB962C8B-B14F-4D97-AF65-F5344CB8AC3E}">
        <p14:creationId xmlns:p14="http://schemas.microsoft.com/office/powerpoint/2010/main" val="251137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E19CB-BB8C-48EB-B50B-DBE0E394EF2A}"/>
              </a:ext>
            </a:extLst>
          </p:cNvPr>
          <p:cNvSpPr>
            <a:spLocks noGrp="1"/>
          </p:cNvSpPr>
          <p:nvPr>
            <p:ph type="title"/>
          </p:nvPr>
        </p:nvSpPr>
        <p:spPr>
          <a:xfrm>
            <a:off x="408591" y="810869"/>
            <a:ext cx="1863121" cy="509931"/>
          </a:xfrm>
        </p:spPr>
        <p:txBody>
          <a:bodyPr>
            <a:normAutofit fontScale="90000"/>
          </a:bodyPr>
          <a:lstStyle/>
          <a:p>
            <a:r>
              <a:rPr lang="zh-CN" altLang="en-US" dirty="0"/>
              <a:t>进程状态</a:t>
            </a:r>
          </a:p>
        </p:txBody>
      </p:sp>
      <p:pic>
        <p:nvPicPr>
          <p:cNvPr id="1026" name="Picture 2" descr="在这里插入图片描述">
            <a:extLst>
              <a:ext uri="{FF2B5EF4-FFF2-40B4-BE49-F238E27FC236}">
                <a16:creationId xmlns:a16="http://schemas.microsoft.com/office/drawing/2014/main" id="{BA2731B0-BCA6-4284-8DEC-9342D02AE3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591" y="2087562"/>
            <a:ext cx="5835695" cy="34496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F65A36A-640B-4F18-B3EE-A32FA14736B2}"/>
              </a:ext>
            </a:extLst>
          </p:cNvPr>
          <p:cNvSpPr txBox="1"/>
          <p:nvPr/>
        </p:nvSpPr>
        <p:spPr>
          <a:xfrm>
            <a:off x="6436519" y="1843087"/>
            <a:ext cx="5346890" cy="4247317"/>
          </a:xfrm>
          <a:prstGeom prst="rect">
            <a:avLst/>
          </a:prstGeom>
          <a:noFill/>
        </p:spPr>
        <p:txBody>
          <a:bodyPr wrap="square" rtlCol="0">
            <a:spAutoFit/>
          </a:bodyPr>
          <a:lstStyle/>
          <a:p>
            <a:r>
              <a:rPr lang="zh-CN" altLang="en-US" dirty="0"/>
              <a:t>就绪状态</a:t>
            </a:r>
            <a:r>
              <a:rPr lang="en-US" altLang="zh-CN" dirty="0"/>
              <a:t>(Reading): </a:t>
            </a:r>
            <a:r>
              <a:rPr lang="zh-CN" altLang="en-US" dirty="0"/>
              <a:t>进程已经获得了除了处理器以外的所有资源</a:t>
            </a:r>
            <a:r>
              <a:rPr lang="en-US" altLang="zh-CN" dirty="0"/>
              <a:t>, </a:t>
            </a:r>
            <a:r>
              <a:rPr lang="zh-CN" altLang="en-US" dirty="0"/>
              <a:t>等待分配处理器资源</a:t>
            </a:r>
            <a:r>
              <a:rPr lang="en-US" altLang="zh-CN" dirty="0"/>
              <a:t>, </a:t>
            </a:r>
            <a:r>
              <a:rPr lang="zh-CN" altLang="en-US" dirty="0"/>
              <a:t>只要分配好了处理器资源</a:t>
            </a:r>
            <a:r>
              <a:rPr lang="en-US" altLang="zh-CN" dirty="0"/>
              <a:t>, </a:t>
            </a:r>
            <a:r>
              <a:rPr lang="zh-CN" altLang="en-US" dirty="0"/>
              <a:t>进程就进入了运行状态</a:t>
            </a:r>
            <a:r>
              <a:rPr lang="en-US" altLang="zh-CN" dirty="0"/>
              <a:t>. </a:t>
            </a:r>
            <a:r>
              <a:rPr lang="zh-CN" altLang="en-US" dirty="0"/>
              <a:t>就绪进程可以按照不同的优先级来划分队列</a:t>
            </a:r>
            <a:r>
              <a:rPr lang="en-US" altLang="zh-CN" dirty="0"/>
              <a:t>, </a:t>
            </a:r>
            <a:r>
              <a:rPr lang="zh-CN" altLang="en-US" dirty="0"/>
              <a:t>比如时间片用完排入低优先队列</a:t>
            </a:r>
            <a:r>
              <a:rPr lang="en-US" altLang="zh-CN" dirty="0"/>
              <a:t>, </a:t>
            </a:r>
            <a:r>
              <a:rPr lang="zh-CN" altLang="en-US" dirty="0"/>
              <a:t>由 </a:t>
            </a:r>
            <a:r>
              <a:rPr lang="en-US" altLang="zh-CN" dirty="0"/>
              <a:t>I/O </a:t>
            </a:r>
            <a:r>
              <a:rPr lang="zh-CN" altLang="en-US" dirty="0"/>
              <a:t>操作完成排入高优先级队列</a:t>
            </a:r>
            <a:r>
              <a:rPr lang="en-US" altLang="zh-CN" dirty="0"/>
              <a:t>.</a:t>
            </a:r>
          </a:p>
          <a:p>
            <a:br>
              <a:rPr lang="zh-CN" altLang="en-US" dirty="0"/>
            </a:br>
            <a:r>
              <a:rPr lang="zh-CN" altLang="en-US" dirty="0"/>
              <a:t>时间片</a:t>
            </a:r>
            <a:r>
              <a:rPr lang="en-US" altLang="zh-CN" dirty="0"/>
              <a:t>:</a:t>
            </a:r>
            <a:r>
              <a:rPr lang="zh-CN" altLang="en-US" dirty="0"/>
              <a:t>分时操作系统为进程分配的一段运行时间</a:t>
            </a:r>
            <a:endParaRPr lang="en-US" altLang="zh-CN" dirty="0"/>
          </a:p>
          <a:p>
            <a:br>
              <a:rPr lang="zh-CN" altLang="en-US" dirty="0"/>
            </a:br>
            <a:r>
              <a:rPr lang="zh-CN" altLang="en-US" dirty="0"/>
              <a:t>运行状态</a:t>
            </a:r>
            <a:r>
              <a:rPr lang="en-US" altLang="zh-CN" dirty="0"/>
              <a:t>(Running): </a:t>
            </a:r>
            <a:r>
              <a:rPr lang="zh-CN" altLang="en-US" dirty="0"/>
              <a:t>进程占用处理器资源进行运行</a:t>
            </a:r>
            <a:r>
              <a:rPr lang="en-US" altLang="zh-CN" dirty="0"/>
              <a:t>, </a:t>
            </a:r>
            <a:r>
              <a:rPr lang="zh-CN" altLang="en-US" dirty="0"/>
              <a:t>在没有其他进程运行时</a:t>
            </a:r>
            <a:r>
              <a:rPr lang="en-US" altLang="zh-CN" dirty="0"/>
              <a:t>(</a:t>
            </a:r>
            <a:r>
              <a:rPr lang="zh-CN" altLang="en-US" dirty="0"/>
              <a:t>或进程都处于阻塞状态</a:t>
            </a:r>
            <a:r>
              <a:rPr lang="en-US" altLang="zh-CN" dirty="0"/>
              <a:t>), </a:t>
            </a:r>
            <a:r>
              <a:rPr lang="zh-CN" altLang="en-US" dirty="0"/>
              <a:t>通常会自动执行系统的空闲进程</a:t>
            </a:r>
            <a:r>
              <a:rPr lang="en-US" altLang="zh-CN" dirty="0"/>
              <a:t>.</a:t>
            </a:r>
          </a:p>
          <a:p>
            <a:br>
              <a:rPr lang="zh-CN" altLang="en-US" dirty="0"/>
            </a:br>
            <a:r>
              <a:rPr lang="zh-CN" altLang="en-US" dirty="0"/>
              <a:t>阻塞状态</a:t>
            </a:r>
            <a:r>
              <a:rPr lang="en-US" altLang="zh-CN" dirty="0"/>
              <a:t>(Blocked): </a:t>
            </a:r>
            <a:r>
              <a:rPr lang="zh-CN" altLang="en-US" dirty="0"/>
              <a:t>进程等待某种条件</a:t>
            </a:r>
            <a:r>
              <a:rPr lang="en-US" altLang="zh-CN" dirty="0"/>
              <a:t>, </a:t>
            </a:r>
            <a:r>
              <a:rPr lang="zh-CN" altLang="en-US" dirty="0"/>
              <a:t>比如说 </a:t>
            </a:r>
            <a:r>
              <a:rPr lang="en-US" altLang="zh-CN" dirty="0"/>
              <a:t>I/O </a:t>
            </a:r>
            <a:r>
              <a:rPr lang="zh-CN" altLang="en-US" dirty="0"/>
              <a:t>操作和进程同步</a:t>
            </a:r>
            <a:r>
              <a:rPr lang="en-US" altLang="zh-CN" dirty="0"/>
              <a:t>, </a:t>
            </a:r>
            <a:r>
              <a:rPr lang="zh-CN" altLang="en-US" dirty="0"/>
              <a:t>在条件满足之前</a:t>
            </a:r>
            <a:r>
              <a:rPr lang="en-US" altLang="zh-CN" dirty="0"/>
              <a:t>, </a:t>
            </a:r>
            <a:r>
              <a:rPr lang="zh-CN" altLang="en-US" dirty="0"/>
              <a:t>进程无法执行</a:t>
            </a:r>
            <a:r>
              <a:rPr lang="en-US" altLang="zh-CN" dirty="0"/>
              <a:t>, </a:t>
            </a:r>
            <a:r>
              <a:rPr lang="zh-CN" altLang="en-US" dirty="0"/>
              <a:t>即时为其分配处理器资源</a:t>
            </a:r>
          </a:p>
        </p:txBody>
      </p:sp>
    </p:spTree>
    <p:extLst>
      <p:ext uri="{BB962C8B-B14F-4D97-AF65-F5344CB8AC3E}">
        <p14:creationId xmlns:p14="http://schemas.microsoft.com/office/powerpoint/2010/main" val="287443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F962-9386-48BE-9450-03185F7F164F}"/>
              </a:ext>
            </a:extLst>
          </p:cNvPr>
          <p:cNvSpPr>
            <a:spLocks noGrp="1"/>
          </p:cNvSpPr>
          <p:nvPr>
            <p:ph type="title"/>
          </p:nvPr>
        </p:nvSpPr>
        <p:spPr>
          <a:xfrm>
            <a:off x="251429" y="497337"/>
            <a:ext cx="2270315" cy="502787"/>
          </a:xfrm>
        </p:spPr>
        <p:txBody>
          <a:bodyPr>
            <a:normAutofit fontScale="90000"/>
          </a:bodyPr>
          <a:lstStyle/>
          <a:p>
            <a:r>
              <a:rPr lang="zh-CN" altLang="en-US" b="1" dirty="0"/>
              <a:t>进程与程序</a:t>
            </a:r>
            <a:endParaRPr lang="zh-CN" altLang="en-US" dirty="0"/>
          </a:p>
        </p:txBody>
      </p:sp>
      <p:sp>
        <p:nvSpPr>
          <p:cNvPr id="3" name="内容占位符 2">
            <a:extLst>
              <a:ext uri="{FF2B5EF4-FFF2-40B4-BE49-F238E27FC236}">
                <a16:creationId xmlns:a16="http://schemas.microsoft.com/office/drawing/2014/main" id="{7B867B4A-AF5A-4EA2-9DDA-D5D82710D09D}"/>
              </a:ext>
            </a:extLst>
          </p:cNvPr>
          <p:cNvSpPr>
            <a:spLocks noGrp="1"/>
          </p:cNvSpPr>
          <p:nvPr>
            <p:ph idx="1"/>
          </p:nvPr>
        </p:nvSpPr>
        <p:spPr>
          <a:xfrm>
            <a:off x="1451580" y="2015732"/>
            <a:ext cx="4449158" cy="4106462"/>
          </a:xfrm>
        </p:spPr>
        <p:txBody>
          <a:bodyPr>
            <a:normAutofit fontScale="92500" lnSpcReduction="10000"/>
          </a:bodyPr>
          <a:lstStyle/>
          <a:p>
            <a:r>
              <a:rPr lang="zh-CN" altLang="en-US" b="1" dirty="0"/>
              <a:t>区别</a:t>
            </a:r>
            <a:endParaRPr lang="en-US" altLang="zh-CN" b="1" dirty="0"/>
          </a:p>
          <a:p>
            <a:r>
              <a:rPr lang="zh-CN" altLang="en-US" dirty="0"/>
              <a:t>状态</a:t>
            </a:r>
            <a:r>
              <a:rPr lang="en-US" altLang="zh-CN" dirty="0"/>
              <a:t>: </a:t>
            </a:r>
            <a:r>
              <a:rPr lang="zh-CN" altLang="en-US" dirty="0"/>
              <a:t>进程是程序在处理机上的一次执行过程</a:t>
            </a:r>
            <a:r>
              <a:rPr lang="en-US" altLang="zh-CN" dirty="0"/>
              <a:t>, </a:t>
            </a:r>
            <a:r>
              <a:rPr lang="zh-CN" altLang="en-US" dirty="0"/>
              <a:t>是动态的概念</a:t>
            </a:r>
            <a:r>
              <a:rPr lang="en-US" altLang="zh-CN" dirty="0"/>
              <a:t>; </a:t>
            </a:r>
            <a:r>
              <a:rPr lang="zh-CN" altLang="en-US" dirty="0"/>
              <a:t>程序是指令和数据的有序集合</a:t>
            </a:r>
            <a:r>
              <a:rPr lang="en-US" altLang="zh-CN" dirty="0"/>
              <a:t>, </a:t>
            </a:r>
            <a:r>
              <a:rPr lang="zh-CN" altLang="en-US" dirty="0"/>
              <a:t>是静态的概念</a:t>
            </a:r>
            <a:r>
              <a:rPr lang="en-US" altLang="zh-CN" dirty="0"/>
              <a:t>.</a:t>
            </a:r>
          </a:p>
          <a:p>
            <a:r>
              <a:rPr lang="zh-CN" altLang="en-US" dirty="0"/>
              <a:t>生命周期</a:t>
            </a:r>
            <a:r>
              <a:rPr lang="en-US" altLang="zh-CN" dirty="0"/>
              <a:t>: </a:t>
            </a:r>
            <a:r>
              <a:rPr lang="zh-CN" altLang="en-US" dirty="0"/>
              <a:t>进程是动态的</a:t>
            </a:r>
            <a:r>
              <a:rPr lang="en-US" altLang="zh-CN" dirty="0"/>
              <a:t>, </a:t>
            </a:r>
            <a:r>
              <a:rPr lang="zh-CN" altLang="en-US" dirty="0"/>
              <a:t>因此有一定的生命周期</a:t>
            </a:r>
            <a:r>
              <a:rPr lang="en-US" altLang="zh-CN" dirty="0"/>
              <a:t>; </a:t>
            </a:r>
            <a:r>
              <a:rPr lang="zh-CN" altLang="en-US" dirty="0"/>
              <a:t>程序是静态的</a:t>
            </a:r>
            <a:r>
              <a:rPr lang="en-US" altLang="zh-CN" dirty="0"/>
              <a:t>, </a:t>
            </a:r>
            <a:r>
              <a:rPr lang="zh-CN" altLang="en-US" dirty="0"/>
              <a:t>因此它没有生命周期</a:t>
            </a:r>
            <a:endParaRPr lang="en-US" altLang="zh-CN" dirty="0"/>
          </a:p>
          <a:p>
            <a:r>
              <a:rPr lang="zh-CN" altLang="en-US" dirty="0"/>
              <a:t>功能</a:t>
            </a:r>
            <a:r>
              <a:rPr lang="en-US" altLang="zh-CN" dirty="0"/>
              <a:t>: </a:t>
            </a:r>
            <a:r>
              <a:rPr lang="zh-CN" altLang="en-US" dirty="0"/>
              <a:t>进程可以创建其他进程</a:t>
            </a:r>
            <a:r>
              <a:rPr lang="en-US" altLang="zh-CN" dirty="0"/>
              <a:t>(</a:t>
            </a:r>
            <a:r>
              <a:rPr lang="zh-CN" altLang="en-US" dirty="0"/>
              <a:t>子进程</a:t>
            </a:r>
            <a:r>
              <a:rPr lang="en-US" altLang="zh-CN" dirty="0"/>
              <a:t>); </a:t>
            </a:r>
            <a:r>
              <a:rPr lang="zh-CN" altLang="en-US" dirty="0"/>
              <a:t>程序没有类似的功能</a:t>
            </a:r>
            <a:r>
              <a:rPr lang="en-US" altLang="zh-CN" dirty="0"/>
              <a:t>.</a:t>
            </a:r>
            <a:br>
              <a:rPr lang="zh-CN" altLang="en-US" dirty="0"/>
            </a:br>
            <a:r>
              <a:rPr lang="zh-CN" altLang="en-US" dirty="0"/>
              <a:t>进程是资源分配和独立运行的基本单元</a:t>
            </a:r>
            <a:r>
              <a:rPr lang="en-US" altLang="zh-CN" dirty="0"/>
              <a:t>; </a:t>
            </a:r>
            <a:r>
              <a:rPr lang="zh-CN" altLang="en-US" dirty="0"/>
              <a:t>程序则不能独立运行</a:t>
            </a:r>
            <a:r>
              <a:rPr lang="en-US" altLang="zh-CN" dirty="0"/>
              <a:t>.</a:t>
            </a:r>
            <a:endParaRPr lang="en-US" altLang="zh-CN" b="1" dirty="0"/>
          </a:p>
          <a:p>
            <a:endParaRPr lang="zh-CN" altLang="en-US" dirty="0"/>
          </a:p>
        </p:txBody>
      </p:sp>
      <p:sp>
        <p:nvSpPr>
          <p:cNvPr id="4" name="文本框 3">
            <a:extLst>
              <a:ext uri="{FF2B5EF4-FFF2-40B4-BE49-F238E27FC236}">
                <a16:creationId xmlns:a16="http://schemas.microsoft.com/office/drawing/2014/main" id="{6C164185-9A13-4297-8C11-9A1F5FA25B19}"/>
              </a:ext>
            </a:extLst>
          </p:cNvPr>
          <p:cNvSpPr txBox="1"/>
          <p:nvPr/>
        </p:nvSpPr>
        <p:spPr>
          <a:xfrm>
            <a:off x="6858000" y="2171700"/>
            <a:ext cx="4171950" cy="1200329"/>
          </a:xfrm>
          <a:prstGeom prst="rect">
            <a:avLst/>
          </a:prstGeom>
          <a:noFill/>
        </p:spPr>
        <p:txBody>
          <a:bodyPr wrap="square" rtlCol="0">
            <a:spAutoFit/>
          </a:bodyPr>
          <a:lstStyle/>
          <a:p>
            <a:r>
              <a:rPr lang="zh-CN" altLang="en-US" b="1" dirty="0"/>
              <a:t>联系</a:t>
            </a:r>
            <a:endParaRPr lang="en-US" altLang="zh-CN" b="1" dirty="0"/>
          </a:p>
          <a:p>
            <a:r>
              <a:rPr lang="en-US" altLang="zh-CN" dirty="0"/>
              <a:t>	</a:t>
            </a:r>
            <a:r>
              <a:rPr lang="zh-CN" altLang="en-US" dirty="0"/>
              <a:t>程序是进程的一部分</a:t>
            </a:r>
            <a:r>
              <a:rPr lang="en-US" altLang="zh-CN" dirty="0"/>
              <a:t>, </a:t>
            </a:r>
            <a:r>
              <a:rPr lang="zh-CN" altLang="en-US" dirty="0"/>
              <a:t>并且同一个运行的程序可以属于多个进程</a:t>
            </a:r>
            <a:r>
              <a:rPr lang="en-US" altLang="zh-CN" dirty="0"/>
              <a:t>, </a:t>
            </a:r>
            <a:r>
              <a:rPr lang="zh-CN" altLang="en-US" dirty="0"/>
              <a:t>即同一程序可以对应多个进程</a:t>
            </a:r>
            <a:r>
              <a:rPr lang="en-US" altLang="zh-CN" dirty="0"/>
              <a:t>.</a:t>
            </a:r>
            <a:endParaRPr lang="zh-CN" altLang="en-US" dirty="0"/>
          </a:p>
        </p:txBody>
      </p:sp>
    </p:spTree>
    <p:extLst>
      <p:ext uri="{BB962C8B-B14F-4D97-AF65-F5344CB8AC3E}">
        <p14:creationId xmlns:p14="http://schemas.microsoft.com/office/powerpoint/2010/main" val="323941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BD2F3-92B6-4429-B669-0670ED94DF1F}"/>
              </a:ext>
            </a:extLst>
          </p:cNvPr>
          <p:cNvSpPr>
            <a:spLocks noGrp="1"/>
          </p:cNvSpPr>
          <p:nvPr>
            <p:ph type="title"/>
          </p:nvPr>
        </p:nvSpPr>
        <p:spPr>
          <a:xfrm>
            <a:off x="358586" y="547344"/>
            <a:ext cx="1848834" cy="524219"/>
          </a:xfrm>
        </p:spPr>
        <p:txBody>
          <a:bodyPr>
            <a:normAutofit fontScale="90000"/>
          </a:bodyPr>
          <a:lstStyle/>
          <a:p>
            <a:r>
              <a:rPr lang="zh-CN" altLang="en-US" b="1" dirty="0"/>
              <a:t>进程创建</a:t>
            </a:r>
            <a:endParaRPr lang="zh-CN" altLang="en-US" dirty="0"/>
          </a:p>
        </p:txBody>
      </p:sp>
      <p:sp>
        <p:nvSpPr>
          <p:cNvPr id="3" name="内容占位符 2">
            <a:extLst>
              <a:ext uri="{FF2B5EF4-FFF2-40B4-BE49-F238E27FC236}">
                <a16:creationId xmlns:a16="http://schemas.microsoft.com/office/drawing/2014/main" id="{40C0B259-10C3-41A1-BA8C-5F4157CBF653}"/>
              </a:ext>
            </a:extLst>
          </p:cNvPr>
          <p:cNvSpPr>
            <a:spLocks noGrp="1"/>
          </p:cNvSpPr>
          <p:nvPr>
            <p:ph idx="1"/>
          </p:nvPr>
        </p:nvSpPr>
        <p:spPr>
          <a:xfrm>
            <a:off x="1451580" y="2015732"/>
            <a:ext cx="3699064" cy="4049312"/>
          </a:xfrm>
        </p:spPr>
        <p:txBody>
          <a:bodyPr>
            <a:normAutofit fontScale="92500" lnSpcReduction="10000"/>
          </a:bodyPr>
          <a:lstStyle/>
          <a:p>
            <a:r>
              <a:rPr lang="zh-CN" altLang="en-US" dirty="0"/>
              <a:t>当操作系统发现了引起进程创建的事件之后</a:t>
            </a:r>
            <a:r>
              <a:rPr lang="en-US" altLang="zh-CN" dirty="0"/>
              <a:t>, </a:t>
            </a:r>
            <a:r>
              <a:rPr lang="zh-CN" altLang="en-US" dirty="0"/>
              <a:t>便调用进程创建原语 </a:t>
            </a:r>
            <a:r>
              <a:rPr lang="en-US" altLang="zh-CN" dirty="0" err="1"/>
              <a:t>Creat</a:t>
            </a:r>
            <a:r>
              <a:rPr lang="en-US" altLang="zh-CN" dirty="0"/>
              <a:t>() </a:t>
            </a:r>
            <a:r>
              <a:rPr lang="zh-CN" altLang="en-US" dirty="0"/>
              <a:t>进行一系列步骤创建进程</a:t>
            </a:r>
            <a:r>
              <a:rPr lang="en-US" altLang="zh-CN" dirty="0"/>
              <a:t>:</a:t>
            </a:r>
            <a:br>
              <a:rPr lang="zh-CN" altLang="en-US" dirty="0"/>
            </a:br>
            <a:r>
              <a:rPr lang="zh-CN" altLang="en-US" dirty="0"/>
              <a:t>申请空白 </a:t>
            </a:r>
            <a:r>
              <a:rPr lang="en-US" altLang="zh-CN" dirty="0"/>
              <a:t>PCB: PCB </a:t>
            </a:r>
            <a:r>
              <a:rPr lang="zh-CN" altLang="en-US" dirty="0"/>
              <a:t>作为进程的唯一标识符最先被创建</a:t>
            </a:r>
            <a:r>
              <a:rPr lang="en-US" altLang="zh-CN" dirty="0"/>
              <a:t>, </a:t>
            </a:r>
            <a:r>
              <a:rPr lang="zh-CN" altLang="en-US" dirty="0"/>
              <a:t>从 </a:t>
            </a:r>
            <a:r>
              <a:rPr lang="en-US" altLang="zh-CN" dirty="0"/>
              <a:t>PCB </a:t>
            </a:r>
            <a:r>
              <a:rPr lang="zh-CN" altLang="en-US" dirty="0"/>
              <a:t>集合</a:t>
            </a:r>
            <a:r>
              <a:rPr lang="en-US" altLang="zh-CN" dirty="0"/>
              <a:t>(RAM</a:t>
            </a:r>
            <a:r>
              <a:rPr lang="zh-CN" altLang="en-US" dirty="0"/>
              <a:t>内存</a:t>
            </a:r>
            <a:r>
              <a:rPr lang="en-US" altLang="zh-CN" dirty="0"/>
              <a:t>)</a:t>
            </a:r>
            <a:r>
              <a:rPr lang="zh-CN" altLang="en-US" dirty="0"/>
              <a:t>中索取一块空白 </a:t>
            </a:r>
            <a:r>
              <a:rPr lang="en-US" altLang="zh-CN" dirty="0"/>
              <a:t>PCB.</a:t>
            </a:r>
          </a:p>
          <a:p>
            <a:r>
              <a:rPr lang="zh-CN" altLang="en-US" dirty="0"/>
              <a:t>为进程分配资源</a:t>
            </a:r>
            <a:r>
              <a:rPr lang="en-US" altLang="zh-CN" dirty="0"/>
              <a:t>: </a:t>
            </a:r>
            <a:r>
              <a:rPr lang="zh-CN" altLang="en-US" dirty="0"/>
              <a:t>分配进程地址空间</a:t>
            </a:r>
            <a:endParaRPr lang="en-US" altLang="zh-CN" dirty="0"/>
          </a:p>
          <a:p>
            <a:pPr marL="0" indent="0">
              <a:buNone/>
            </a:pPr>
            <a:r>
              <a:rPr lang="en-US" altLang="zh-CN" dirty="0"/>
              <a:t>	</a:t>
            </a:r>
            <a:endParaRPr lang="zh-CN" altLang="en-US" dirty="0"/>
          </a:p>
        </p:txBody>
      </p:sp>
      <p:sp>
        <p:nvSpPr>
          <p:cNvPr id="4" name="文本框 3">
            <a:extLst>
              <a:ext uri="{FF2B5EF4-FFF2-40B4-BE49-F238E27FC236}">
                <a16:creationId xmlns:a16="http://schemas.microsoft.com/office/drawing/2014/main" id="{421FD716-9640-42FC-B18B-FD2128C62A45}"/>
              </a:ext>
            </a:extLst>
          </p:cNvPr>
          <p:cNvSpPr txBox="1"/>
          <p:nvPr/>
        </p:nvSpPr>
        <p:spPr>
          <a:xfrm>
            <a:off x="5860255" y="2015732"/>
            <a:ext cx="6105525" cy="4524315"/>
          </a:xfrm>
          <a:prstGeom prst="rect">
            <a:avLst/>
          </a:prstGeom>
          <a:noFill/>
        </p:spPr>
        <p:txBody>
          <a:bodyPr wrap="square" rtlCol="0">
            <a:spAutoFit/>
          </a:bodyPr>
          <a:lstStyle/>
          <a:p>
            <a:r>
              <a:rPr lang="zh-CN" altLang="en-US" dirty="0"/>
              <a:t>初始化</a:t>
            </a:r>
            <a:r>
              <a:rPr lang="en-US" altLang="zh-CN" dirty="0"/>
              <a:t>PCB:</a:t>
            </a:r>
          </a:p>
          <a:p>
            <a:r>
              <a:rPr lang="en-US" altLang="zh-CN" dirty="0"/>
              <a:t>	1.</a:t>
            </a:r>
            <a:r>
              <a:rPr lang="zh-CN" altLang="en-US" dirty="0"/>
              <a:t>进程标识符</a:t>
            </a:r>
            <a:r>
              <a:rPr lang="en-US" altLang="zh-CN" dirty="0"/>
              <a:t>(PID)</a:t>
            </a:r>
          </a:p>
          <a:p>
            <a:r>
              <a:rPr lang="en-US" altLang="zh-CN" dirty="0"/>
              <a:t>	2.</a:t>
            </a:r>
            <a:r>
              <a:rPr lang="zh-CN" altLang="en-US" dirty="0"/>
              <a:t>进程状态</a:t>
            </a:r>
            <a:r>
              <a:rPr lang="en-US" altLang="zh-CN" dirty="0"/>
              <a:t>: </a:t>
            </a:r>
            <a:r>
              <a:rPr lang="zh-CN" altLang="en-US" dirty="0"/>
              <a:t>进程不是一直在执行</a:t>
            </a:r>
          </a:p>
          <a:p>
            <a:r>
              <a:rPr lang="en-US" altLang="zh-CN" dirty="0"/>
              <a:t>	3.</a:t>
            </a:r>
            <a:r>
              <a:rPr lang="zh-CN" altLang="en-US" dirty="0"/>
              <a:t>优先级</a:t>
            </a:r>
            <a:r>
              <a:rPr lang="en-US" altLang="zh-CN" dirty="0"/>
              <a:t>: </a:t>
            </a:r>
            <a:r>
              <a:rPr lang="zh-CN" altLang="en-US" dirty="0"/>
              <a:t>获取系统资源分配的优先顺序  </a:t>
            </a:r>
            <a:r>
              <a:rPr lang="en-US" altLang="zh-CN" dirty="0" err="1"/>
              <a:t>ps</a:t>
            </a:r>
            <a:r>
              <a:rPr lang="en-US" altLang="zh-CN" dirty="0"/>
              <a:t> -</a:t>
            </a:r>
            <a:r>
              <a:rPr lang="en-US" altLang="zh-CN" dirty="0" err="1"/>
              <a:t>efl</a:t>
            </a:r>
            <a:endParaRPr lang="en-US" altLang="zh-CN" dirty="0"/>
          </a:p>
          <a:p>
            <a:r>
              <a:rPr lang="en-US" altLang="zh-CN" dirty="0"/>
              <a:t>	</a:t>
            </a:r>
            <a:r>
              <a:rPr lang="zh-CN" altLang="en-US" dirty="0"/>
              <a:t>意义</a:t>
            </a:r>
            <a:r>
              <a:rPr lang="en-US" altLang="zh-CN" dirty="0"/>
              <a:t>: </a:t>
            </a:r>
            <a:r>
              <a:rPr lang="zh-CN" altLang="en-US" dirty="0"/>
              <a:t>让操作系统运行的更加合理</a:t>
            </a:r>
          </a:p>
          <a:p>
            <a:r>
              <a:rPr lang="en-US" altLang="zh-CN" dirty="0"/>
              <a:t>	</a:t>
            </a:r>
            <a:r>
              <a:rPr lang="zh-CN" altLang="en-US" dirty="0"/>
              <a:t>交互式进程</a:t>
            </a:r>
            <a:r>
              <a:rPr lang="en-US" altLang="zh-CN" dirty="0"/>
              <a:t>: </a:t>
            </a:r>
            <a:r>
              <a:rPr lang="zh-CN" altLang="en-US" dirty="0"/>
              <a:t>一旦有操作要优先处理</a:t>
            </a:r>
          </a:p>
          <a:p>
            <a:r>
              <a:rPr lang="en-US" altLang="zh-CN" dirty="0"/>
              <a:t>	</a:t>
            </a:r>
            <a:r>
              <a:rPr lang="zh-CN" altLang="en-US" dirty="0"/>
              <a:t>批处理进程</a:t>
            </a:r>
            <a:r>
              <a:rPr lang="en-US" altLang="zh-CN" dirty="0"/>
              <a:t>: </a:t>
            </a:r>
            <a:r>
              <a:rPr lang="zh-CN" altLang="en-US" dirty="0"/>
              <a:t>一直处理数据</a:t>
            </a:r>
            <a:r>
              <a:rPr lang="en-US" altLang="zh-CN" dirty="0"/>
              <a:t>, </a:t>
            </a:r>
            <a:r>
              <a:rPr lang="zh-CN" altLang="en-US" dirty="0"/>
              <a:t>但对 </a:t>
            </a:r>
            <a:r>
              <a:rPr lang="en-US" altLang="zh-CN" dirty="0" err="1"/>
              <a:t>cpu</a:t>
            </a:r>
            <a:r>
              <a:rPr lang="en-US" altLang="zh-CN" dirty="0"/>
              <a:t> </a:t>
            </a:r>
            <a:r>
              <a:rPr lang="zh-CN" altLang="en-US" dirty="0"/>
              <a:t>的要求不高</a:t>
            </a:r>
          </a:p>
          <a:p>
            <a:r>
              <a:rPr lang="en-US" altLang="zh-CN" dirty="0"/>
              <a:t>	</a:t>
            </a:r>
            <a:r>
              <a:rPr lang="zh-CN" altLang="en-US" dirty="0"/>
              <a:t>调整优先级</a:t>
            </a:r>
            <a:r>
              <a:rPr lang="en-US" altLang="zh-CN" dirty="0"/>
              <a:t>: renice -n size -p </a:t>
            </a:r>
            <a:r>
              <a:rPr lang="en-US" altLang="zh-CN" dirty="0" err="1"/>
              <a:t>pid</a:t>
            </a:r>
            <a:r>
              <a:rPr lang="en-US" altLang="zh-CN" dirty="0"/>
              <a:t>   //  nice -n size </a:t>
            </a:r>
            <a:r>
              <a:rPr lang="zh-CN" altLang="en-US" dirty="0"/>
              <a:t>程序</a:t>
            </a:r>
          </a:p>
          <a:p>
            <a:r>
              <a:rPr lang="en-US" altLang="zh-CN" dirty="0"/>
              <a:t>	IO </a:t>
            </a:r>
            <a:r>
              <a:rPr lang="zh-CN" altLang="en-US" dirty="0"/>
              <a:t>密集型程序</a:t>
            </a:r>
            <a:r>
              <a:rPr lang="en-US" altLang="zh-CN" dirty="0"/>
              <a:t>: </a:t>
            </a:r>
            <a:r>
              <a:rPr lang="zh-CN" altLang="en-US" dirty="0"/>
              <a:t>优先级调整后效果不明显</a:t>
            </a:r>
          </a:p>
          <a:p>
            <a:r>
              <a:rPr lang="en-US" altLang="zh-CN" dirty="0"/>
              <a:t>	CPU </a:t>
            </a:r>
            <a:r>
              <a:rPr lang="zh-CN" altLang="en-US" dirty="0"/>
              <a:t>密集型程序 优先级调整后效果明显</a:t>
            </a:r>
          </a:p>
          <a:p>
            <a:r>
              <a:rPr lang="en-US" altLang="zh-CN" dirty="0"/>
              <a:t>	4.</a:t>
            </a:r>
            <a:r>
              <a:rPr lang="zh-CN" altLang="en-US" dirty="0"/>
              <a:t>程序计数器</a:t>
            </a:r>
            <a:r>
              <a:rPr lang="en-US" altLang="zh-CN" dirty="0"/>
              <a:t>: </a:t>
            </a:r>
            <a:r>
              <a:rPr lang="zh-CN" altLang="en-US" dirty="0"/>
              <a:t>记录程序即将执行的指令</a:t>
            </a:r>
          </a:p>
          <a:p>
            <a:r>
              <a:rPr lang="en-US" altLang="zh-CN" dirty="0"/>
              <a:t>	5.</a:t>
            </a:r>
            <a:r>
              <a:rPr lang="zh-CN" altLang="en-US" dirty="0"/>
              <a:t>上下文数据</a:t>
            </a:r>
            <a:r>
              <a:rPr lang="en-US" altLang="zh-CN" dirty="0"/>
              <a:t>: </a:t>
            </a:r>
            <a:r>
              <a:rPr lang="zh-CN" altLang="en-US" dirty="0"/>
              <a:t>保存正在处理的数据</a:t>
            </a:r>
          </a:p>
          <a:p>
            <a:r>
              <a:rPr lang="en-US" altLang="zh-CN" dirty="0"/>
              <a:t>	6.</a:t>
            </a:r>
            <a:r>
              <a:rPr lang="zh-CN" altLang="en-US" dirty="0"/>
              <a:t>记账信息</a:t>
            </a:r>
            <a:r>
              <a:rPr lang="en-US" altLang="zh-CN" dirty="0"/>
              <a:t>: </a:t>
            </a:r>
            <a:r>
              <a:rPr lang="zh-CN" altLang="en-US" dirty="0"/>
              <a:t>记录某个进程在</a:t>
            </a:r>
            <a:r>
              <a:rPr lang="en-US" altLang="zh-CN" dirty="0" err="1"/>
              <a:t>cpu</a:t>
            </a:r>
            <a:r>
              <a:rPr lang="zh-CN" altLang="en-US" dirty="0"/>
              <a:t>上运行了多长时间</a:t>
            </a:r>
          </a:p>
          <a:p>
            <a:r>
              <a:rPr lang="en-US" altLang="zh-CN" dirty="0"/>
              <a:t>	7.</a:t>
            </a:r>
            <a:r>
              <a:rPr lang="zh-CN" altLang="en-US" dirty="0"/>
              <a:t>内存指针</a:t>
            </a:r>
            <a:r>
              <a:rPr lang="en-US" altLang="zh-CN" dirty="0"/>
              <a:t>: </a:t>
            </a:r>
            <a:r>
              <a:rPr lang="zh-CN" altLang="en-US" dirty="0"/>
              <a:t>进程在内存中的位置</a:t>
            </a:r>
          </a:p>
          <a:p>
            <a:r>
              <a:rPr lang="en-US" altLang="zh-CN" dirty="0"/>
              <a:t>	8.IO </a:t>
            </a:r>
            <a:r>
              <a:rPr lang="zh-CN" altLang="en-US" dirty="0"/>
              <a:t>状态信息</a:t>
            </a:r>
            <a:r>
              <a:rPr lang="en-US" altLang="zh-CN" dirty="0"/>
              <a:t>: </a:t>
            </a:r>
            <a:r>
              <a:rPr lang="zh-CN" altLang="en-US" dirty="0"/>
              <a:t>文件的状态信息</a:t>
            </a:r>
          </a:p>
          <a:p>
            <a:endParaRPr lang="zh-CN" altLang="en-US" dirty="0"/>
          </a:p>
        </p:txBody>
      </p:sp>
    </p:spTree>
    <p:extLst>
      <p:ext uri="{BB962C8B-B14F-4D97-AF65-F5344CB8AC3E}">
        <p14:creationId xmlns:p14="http://schemas.microsoft.com/office/powerpoint/2010/main" val="116306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488C9-B8E4-4DD2-BFAB-2DF08D1E8F5A}"/>
              </a:ext>
            </a:extLst>
          </p:cNvPr>
          <p:cNvSpPr>
            <a:spLocks noGrp="1"/>
          </p:cNvSpPr>
          <p:nvPr>
            <p:ph type="title"/>
          </p:nvPr>
        </p:nvSpPr>
        <p:spPr>
          <a:xfrm>
            <a:off x="187137" y="340175"/>
            <a:ext cx="1898840" cy="502787"/>
          </a:xfrm>
        </p:spPr>
        <p:txBody>
          <a:bodyPr>
            <a:normAutofit fontScale="90000"/>
          </a:bodyPr>
          <a:lstStyle/>
          <a:p>
            <a:r>
              <a:rPr lang="zh-CN" altLang="en-US" b="1" dirty="0"/>
              <a:t>进程终止</a:t>
            </a:r>
            <a:endParaRPr lang="zh-CN" altLang="en-US" dirty="0"/>
          </a:p>
        </p:txBody>
      </p:sp>
      <p:sp>
        <p:nvSpPr>
          <p:cNvPr id="3" name="内容占位符 2">
            <a:extLst>
              <a:ext uri="{FF2B5EF4-FFF2-40B4-BE49-F238E27FC236}">
                <a16:creationId xmlns:a16="http://schemas.microsoft.com/office/drawing/2014/main" id="{BE37F610-2FE3-4605-82F7-1973E0C090D3}"/>
              </a:ext>
            </a:extLst>
          </p:cNvPr>
          <p:cNvSpPr>
            <a:spLocks noGrp="1"/>
          </p:cNvSpPr>
          <p:nvPr>
            <p:ph idx="1"/>
          </p:nvPr>
        </p:nvSpPr>
        <p:spPr/>
        <p:txBody>
          <a:bodyPr/>
          <a:lstStyle/>
          <a:p>
            <a:pPr marL="0" indent="0">
              <a:buNone/>
            </a:pPr>
            <a:r>
              <a:rPr lang="zh-CN" altLang="en-US" dirty="0"/>
              <a:t>当操作系统发现引起进程终止的事件之后</a:t>
            </a:r>
            <a:r>
              <a:rPr lang="en-US" altLang="zh-CN" dirty="0"/>
              <a:t>, </a:t>
            </a:r>
            <a:r>
              <a:rPr lang="zh-CN" altLang="en-US" dirty="0"/>
              <a:t>便调用进程终止的原语</a:t>
            </a:r>
            <a:r>
              <a:rPr lang="en-US" altLang="zh-CN" dirty="0"/>
              <a:t>, </a:t>
            </a:r>
            <a:r>
              <a:rPr lang="zh-CN" altLang="en-US" dirty="0"/>
              <a:t>进行一系列步骤终止进程</a:t>
            </a:r>
            <a:r>
              <a:rPr lang="en-US" altLang="zh-CN" dirty="0"/>
              <a:t>:</a:t>
            </a:r>
          </a:p>
          <a:p>
            <a:r>
              <a:rPr lang="en-US" altLang="zh-CN" dirty="0"/>
              <a:t>1</a:t>
            </a:r>
            <a:r>
              <a:rPr lang="zh-CN" altLang="en-US" dirty="0"/>
              <a:t>根据进程终止的标识符</a:t>
            </a:r>
            <a:r>
              <a:rPr lang="en-US" altLang="zh-CN" dirty="0"/>
              <a:t>, </a:t>
            </a:r>
            <a:r>
              <a:rPr lang="zh-CN" altLang="en-US" dirty="0"/>
              <a:t>从 </a:t>
            </a:r>
            <a:r>
              <a:rPr lang="en-US" altLang="zh-CN" dirty="0"/>
              <a:t>PCB </a:t>
            </a:r>
            <a:r>
              <a:rPr lang="zh-CN" altLang="en-US" dirty="0"/>
              <a:t>中读取进程状态</a:t>
            </a:r>
            <a:endParaRPr lang="en-US" altLang="zh-CN" dirty="0"/>
          </a:p>
          <a:p>
            <a:r>
              <a:rPr lang="zh-CN" altLang="en-US" dirty="0"/>
              <a:t>将进程以及进程的子孙进程终止</a:t>
            </a:r>
            <a:endParaRPr lang="en-US" altLang="zh-CN" dirty="0"/>
          </a:p>
          <a:p>
            <a:r>
              <a:rPr lang="zh-CN" altLang="en-US" dirty="0"/>
              <a:t>将终止进程的所有资源归还给父进程和操作系统</a:t>
            </a:r>
            <a:endParaRPr lang="en-US" altLang="zh-CN" dirty="0"/>
          </a:p>
          <a:p>
            <a:r>
              <a:rPr lang="zh-CN" altLang="en-US" dirty="0"/>
              <a:t>将 </a:t>
            </a:r>
            <a:r>
              <a:rPr lang="en-US" altLang="zh-CN" dirty="0"/>
              <a:t>PCB </a:t>
            </a:r>
            <a:r>
              <a:rPr lang="zh-CN" altLang="en-US" dirty="0"/>
              <a:t>从进程队列中移除</a:t>
            </a:r>
          </a:p>
        </p:txBody>
      </p:sp>
    </p:spTree>
    <p:extLst>
      <p:ext uri="{BB962C8B-B14F-4D97-AF65-F5344CB8AC3E}">
        <p14:creationId xmlns:p14="http://schemas.microsoft.com/office/powerpoint/2010/main" val="51320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CD3A6-316C-4011-824E-1851270E69E4}"/>
              </a:ext>
            </a:extLst>
          </p:cNvPr>
          <p:cNvSpPr>
            <a:spLocks noGrp="1"/>
          </p:cNvSpPr>
          <p:nvPr>
            <p:ph type="title"/>
          </p:nvPr>
        </p:nvSpPr>
        <p:spPr>
          <a:xfrm>
            <a:off x="265717" y="290170"/>
            <a:ext cx="1834546" cy="495644"/>
          </a:xfrm>
        </p:spPr>
        <p:txBody>
          <a:bodyPr>
            <a:normAutofit fontScale="90000"/>
          </a:bodyPr>
          <a:lstStyle/>
          <a:p>
            <a:r>
              <a:rPr lang="zh-CN" altLang="en-US" b="1" dirty="0"/>
              <a:t>阻塞唤醒</a:t>
            </a:r>
            <a:endParaRPr lang="zh-CN" altLang="en-US" dirty="0"/>
          </a:p>
        </p:txBody>
      </p:sp>
      <p:sp>
        <p:nvSpPr>
          <p:cNvPr id="3" name="内容占位符 2">
            <a:extLst>
              <a:ext uri="{FF2B5EF4-FFF2-40B4-BE49-F238E27FC236}">
                <a16:creationId xmlns:a16="http://schemas.microsoft.com/office/drawing/2014/main" id="{4A71856A-F339-440C-A3EB-ECE65A282E62}"/>
              </a:ext>
            </a:extLst>
          </p:cNvPr>
          <p:cNvSpPr>
            <a:spLocks noGrp="1"/>
          </p:cNvSpPr>
          <p:nvPr>
            <p:ph idx="1"/>
          </p:nvPr>
        </p:nvSpPr>
        <p:spPr/>
        <p:txBody>
          <a:bodyPr>
            <a:normAutofit lnSpcReduction="10000"/>
          </a:bodyPr>
          <a:lstStyle/>
          <a:p>
            <a:r>
              <a:rPr lang="zh-CN" altLang="en-US" dirty="0"/>
              <a:t>当操作系统发现引起进程阻塞的事件后</a:t>
            </a:r>
            <a:r>
              <a:rPr lang="en-US" altLang="zh-CN" dirty="0"/>
              <a:t>, </a:t>
            </a:r>
            <a:r>
              <a:rPr lang="zh-CN" altLang="en-US" dirty="0"/>
              <a:t>便调用进程阻塞原语</a:t>
            </a:r>
            <a:r>
              <a:rPr lang="en-US" altLang="zh-CN" dirty="0"/>
              <a:t>block() </a:t>
            </a:r>
            <a:r>
              <a:rPr lang="zh-CN" altLang="en-US" dirty="0"/>
              <a:t>把自己阻塞</a:t>
            </a:r>
            <a:br>
              <a:rPr lang="zh-CN" altLang="en-US" dirty="0"/>
            </a:br>
            <a:r>
              <a:rPr lang="zh-CN" altLang="en-US" dirty="0"/>
              <a:t>将 </a:t>
            </a:r>
            <a:r>
              <a:rPr lang="en-US" altLang="zh-CN" dirty="0"/>
              <a:t>PCB </a:t>
            </a:r>
            <a:r>
              <a:rPr lang="zh-CN" altLang="en-US" dirty="0"/>
              <a:t>从进程队列移出</a:t>
            </a:r>
            <a:br>
              <a:rPr lang="zh-CN" altLang="en-US" dirty="0"/>
            </a:br>
            <a:r>
              <a:rPr lang="zh-CN" altLang="en-US" dirty="0"/>
              <a:t>将 </a:t>
            </a:r>
            <a:r>
              <a:rPr lang="en-US" altLang="zh-CN" dirty="0"/>
              <a:t>PCB </a:t>
            </a:r>
            <a:r>
              <a:rPr lang="zh-CN" altLang="en-US" dirty="0"/>
              <a:t>中进程状态改为阻塞</a:t>
            </a:r>
            <a:br>
              <a:rPr lang="zh-CN" altLang="en-US" dirty="0"/>
            </a:br>
            <a:r>
              <a:rPr lang="zh-CN" altLang="en-US" dirty="0"/>
              <a:t>将 </a:t>
            </a:r>
            <a:r>
              <a:rPr lang="en-US" altLang="zh-CN" dirty="0"/>
              <a:t>PCB </a:t>
            </a:r>
            <a:r>
              <a:rPr lang="zh-CN" altLang="en-US" dirty="0"/>
              <a:t>插入阻塞队列</a:t>
            </a:r>
            <a:endParaRPr lang="en-US" altLang="zh-CN" dirty="0"/>
          </a:p>
          <a:p>
            <a:r>
              <a:rPr lang="zh-CN" altLang="en-US" dirty="0"/>
              <a:t>当操作系统发现引起进程唤醒的事件后</a:t>
            </a:r>
            <a:r>
              <a:rPr lang="en-US" altLang="zh-CN" dirty="0"/>
              <a:t>, </a:t>
            </a:r>
            <a:r>
              <a:rPr lang="zh-CN" altLang="en-US" dirty="0"/>
              <a:t>便调用进程唤醒原语</a:t>
            </a:r>
            <a:r>
              <a:rPr lang="en-US" altLang="zh-CN" dirty="0"/>
              <a:t>wakeup() </a:t>
            </a:r>
            <a:r>
              <a:rPr lang="zh-CN" altLang="en-US" dirty="0"/>
              <a:t>将等待该事件的唤醒</a:t>
            </a:r>
            <a:br>
              <a:rPr lang="zh-CN" altLang="en-US" dirty="0"/>
            </a:br>
            <a:r>
              <a:rPr lang="zh-CN" altLang="en-US" dirty="0"/>
              <a:t>将 </a:t>
            </a:r>
            <a:r>
              <a:rPr lang="en-US" altLang="zh-CN" dirty="0"/>
              <a:t>PCB </a:t>
            </a:r>
            <a:r>
              <a:rPr lang="zh-CN" altLang="en-US" dirty="0"/>
              <a:t>从阻塞队列移出</a:t>
            </a:r>
            <a:br>
              <a:rPr lang="zh-CN" altLang="en-US" dirty="0"/>
            </a:br>
            <a:r>
              <a:rPr lang="zh-CN" altLang="en-US" dirty="0"/>
              <a:t>将 </a:t>
            </a:r>
            <a:r>
              <a:rPr lang="en-US" altLang="zh-CN" dirty="0"/>
              <a:t>PCB </a:t>
            </a:r>
            <a:r>
              <a:rPr lang="zh-CN" altLang="en-US" dirty="0"/>
              <a:t>中进程状态改为就绪</a:t>
            </a:r>
            <a:br>
              <a:rPr lang="zh-CN" altLang="en-US" dirty="0"/>
            </a:br>
            <a:r>
              <a:rPr lang="zh-CN" altLang="en-US" dirty="0"/>
              <a:t>将 </a:t>
            </a:r>
            <a:r>
              <a:rPr lang="en-US" altLang="zh-CN" dirty="0"/>
              <a:t>PCB </a:t>
            </a:r>
            <a:r>
              <a:rPr lang="zh-CN" altLang="en-US" dirty="0"/>
              <a:t>插入就绪队列</a:t>
            </a:r>
            <a:endParaRPr lang="en-US" altLang="zh-CN" dirty="0"/>
          </a:p>
        </p:txBody>
      </p:sp>
    </p:spTree>
    <p:extLst>
      <p:ext uri="{BB962C8B-B14F-4D97-AF65-F5344CB8AC3E}">
        <p14:creationId xmlns:p14="http://schemas.microsoft.com/office/powerpoint/2010/main" val="23630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0BA42-FB4C-499F-9D4E-2908AD8642C8}"/>
              </a:ext>
            </a:extLst>
          </p:cNvPr>
          <p:cNvSpPr>
            <a:spLocks noGrp="1"/>
          </p:cNvSpPr>
          <p:nvPr>
            <p:ph type="title"/>
          </p:nvPr>
        </p:nvSpPr>
        <p:spPr>
          <a:xfrm>
            <a:off x="98537" y="433045"/>
            <a:ext cx="2706084" cy="531362"/>
          </a:xfrm>
        </p:spPr>
        <p:txBody>
          <a:bodyPr/>
          <a:lstStyle/>
          <a:p>
            <a:r>
              <a:rPr lang="zh-CN" altLang="en-US" dirty="0"/>
              <a:t>进程死锁原因</a:t>
            </a:r>
          </a:p>
        </p:txBody>
      </p:sp>
      <p:sp>
        <p:nvSpPr>
          <p:cNvPr id="3" name="内容占位符 2">
            <a:extLst>
              <a:ext uri="{FF2B5EF4-FFF2-40B4-BE49-F238E27FC236}">
                <a16:creationId xmlns:a16="http://schemas.microsoft.com/office/drawing/2014/main" id="{29F3FA48-BC3F-428A-A260-6C26587A185D}"/>
              </a:ext>
            </a:extLst>
          </p:cNvPr>
          <p:cNvSpPr>
            <a:spLocks noGrp="1"/>
          </p:cNvSpPr>
          <p:nvPr>
            <p:ph idx="1"/>
          </p:nvPr>
        </p:nvSpPr>
        <p:spPr/>
        <p:txBody>
          <a:bodyPr/>
          <a:lstStyle/>
          <a:p>
            <a:r>
              <a:rPr lang="zh-CN" altLang="en-US" dirty="0"/>
              <a:t>进程有三态：执行状态，就绪状态，等待状态。。进程因等待资源的时候而睡眠进入等待状态，只有资源到来的时候才会唤醒进入就绪状态，进程死锁就会发生在这个阶段，如果多个进程同时占有对方需要的资源而同时请求对方的资源，而它们在得到请求之前不会释放所占有的资源，就会发生进程死锁，也就是进程不同步。</a:t>
            </a:r>
          </a:p>
          <a:p>
            <a:pPr marL="0" indent="0">
              <a:buNone/>
            </a:pPr>
            <a:r>
              <a:rPr lang="zh-CN" altLang="en-US" dirty="0"/>
              <a:t>原因有两方面：</a:t>
            </a:r>
            <a:endParaRPr lang="en-US" altLang="zh-CN" dirty="0"/>
          </a:p>
          <a:p>
            <a:r>
              <a:rPr lang="zh-CN" altLang="en-US" dirty="0"/>
              <a:t>系统能够提供的资源个数比要求该资源的进程少，即系统资源不足</a:t>
            </a:r>
          </a:p>
          <a:p>
            <a:r>
              <a:rPr lang="zh-CN" altLang="en-US" dirty="0"/>
              <a:t>进程推进顺序非法。</a:t>
            </a:r>
          </a:p>
        </p:txBody>
      </p:sp>
    </p:spTree>
    <p:extLst>
      <p:ext uri="{BB962C8B-B14F-4D97-AF65-F5344CB8AC3E}">
        <p14:creationId xmlns:p14="http://schemas.microsoft.com/office/powerpoint/2010/main" val="388712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7F5F-66E2-43C6-AD6D-D1513739A04D}"/>
              </a:ext>
            </a:extLst>
          </p:cNvPr>
          <p:cNvSpPr>
            <a:spLocks noGrp="1"/>
          </p:cNvSpPr>
          <p:nvPr>
            <p:ph type="title"/>
          </p:nvPr>
        </p:nvSpPr>
        <p:spPr>
          <a:xfrm>
            <a:off x="165704" y="254451"/>
            <a:ext cx="1863121" cy="587136"/>
          </a:xfrm>
        </p:spPr>
        <p:txBody>
          <a:bodyPr/>
          <a:lstStyle/>
          <a:p>
            <a:r>
              <a:rPr lang="zh-CN" altLang="en-US" dirty="0"/>
              <a:t>死锁处理</a:t>
            </a:r>
          </a:p>
        </p:txBody>
      </p:sp>
      <p:sp>
        <p:nvSpPr>
          <p:cNvPr id="3" name="内容占位符 2">
            <a:extLst>
              <a:ext uri="{FF2B5EF4-FFF2-40B4-BE49-F238E27FC236}">
                <a16:creationId xmlns:a16="http://schemas.microsoft.com/office/drawing/2014/main" id="{A8A2C27A-26FD-49AF-8C1B-752FA130D957}"/>
              </a:ext>
            </a:extLst>
          </p:cNvPr>
          <p:cNvSpPr>
            <a:spLocks noGrp="1"/>
          </p:cNvSpPr>
          <p:nvPr>
            <p:ph idx="1"/>
          </p:nvPr>
        </p:nvSpPr>
        <p:spPr/>
        <p:txBody>
          <a:bodyPr/>
          <a:lstStyle/>
          <a:p>
            <a:pPr marL="0" indent="0">
              <a:buNone/>
            </a:pPr>
            <a:r>
              <a:rPr lang="zh-CN" altLang="en-US" dirty="0"/>
              <a:t>因为进程死锁的发生有四个条件：</a:t>
            </a:r>
          </a:p>
          <a:p>
            <a:r>
              <a:rPr lang="zh-CN" altLang="en-US" dirty="0"/>
              <a:t>互斥条件：资源不能被共享，只能由一个进程使用。</a:t>
            </a:r>
          </a:p>
          <a:p>
            <a:r>
              <a:rPr lang="zh-CN" altLang="en-US" dirty="0"/>
              <a:t>请求与保持条件：已经得到资源的进程可以再次申请新的资源。</a:t>
            </a:r>
          </a:p>
          <a:p>
            <a:r>
              <a:rPr lang="zh-CN" altLang="en-US" dirty="0"/>
              <a:t>非剥夺条件：已经分配的资源不能从相应的进程中被强制地剥夺。</a:t>
            </a:r>
          </a:p>
          <a:p>
            <a:r>
              <a:rPr lang="zh-CN" altLang="en-US" dirty="0"/>
              <a:t>循环等待条件：系统中若干进程组成环路，该环路中每个进程都在等待相邻进程正占用的资源。</a:t>
            </a:r>
          </a:p>
        </p:txBody>
      </p:sp>
    </p:spTree>
    <p:extLst>
      <p:ext uri="{BB962C8B-B14F-4D97-AF65-F5344CB8AC3E}">
        <p14:creationId xmlns:p14="http://schemas.microsoft.com/office/powerpoint/2010/main" val="1298007575"/>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TM10001114[[fn=画廊]]</Template>
  <TotalTime>21</TotalTime>
  <Words>1168</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Gill Sans MT</vt:lpstr>
      <vt:lpstr>画廊</vt:lpstr>
      <vt:lpstr>进程相关理解</vt:lpstr>
      <vt:lpstr>进程概念</vt:lpstr>
      <vt:lpstr>进程状态</vt:lpstr>
      <vt:lpstr>进程与程序</vt:lpstr>
      <vt:lpstr>进程创建</vt:lpstr>
      <vt:lpstr>进程终止</vt:lpstr>
      <vt:lpstr>阻塞唤醒</vt:lpstr>
      <vt:lpstr>进程死锁原因</vt:lpstr>
      <vt:lpstr>死锁处理</vt:lpstr>
      <vt:lpstr>所以我们可以从这几个方面着手去解决：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进程相关理解</dc:title>
  <dc:creator>Liu Kevin</dc:creator>
  <cp:lastModifiedBy>Liu Kevin</cp:lastModifiedBy>
  <cp:revision>4</cp:revision>
  <dcterms:created xsi:type="dcterms:W3CDTF">2019-12-01T07:27:04Z</dcterms:created>
  <dcterms:modified xsi:type="dcterms:W3CDTF">2019-12-01T07:48:04Z</dcterms:modified>
</cp:coreProperties>
</file>