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6119-7673-4CB0-B61A-6B6A74B261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40F2-52D0-4780-BD4A-506B3DAD6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6119-7673-4CB0-B61A-6B6A74B261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40F2-52D0-4780-BD4A-506B3DAD6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6119-7673-4CB0-B61A-6B6A74B261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40F2-52D0-4780-BD4A-506B3DAD6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6119-7673-4CB0-B61A-6B6A74B261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40F2-52D0-4780-BD4A-506B3DAD6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6119-7673-4CB0-B61A-6B6A74B261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40F2-52D0-4780-BD4A-506B3DAD6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6119-7673-4CB0-B61A-6B6A74B261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40F2-52D0-4780-BD4A-506B3DAD6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6119-7673-4CB0-B61A-6B6A74B261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40F2-52D0-4780-BD4A-506B3DAD6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6119-7673-4CB0-B61A-6B6A74B261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40F2-52D0-4780-BD4A-506B3DAD6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6119-7673-4CB0-B61A-6B6A74B261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40F2-52D0-4780-BD4A-506B3DAD6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6119-7673-4CB0-B61A-6B6A74B261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40F2-52D0-4780-BD4A-506B3DAD6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6119-7673-4CB0-B61A-6B6A74B261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40F2-52D0-4780-BD4A-506B3DAD62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06119-7673-4CB0-B61A-6B6A74B261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540F2-52D0-4780-BD4A-506B3DAD627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865" y="145415"/>
            <a:ext cx="5283200" cy="40570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565" y="3429000"/>
            <a:ext cx="8582660" cy="33877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81140" y="145415"/>
            <a:ext cx="481012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i="0" dirty="0" smtClean="0">
                <a:solidFill>
                  <a:srgbClr val="00B0F0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机器人的运动方式</a:t>
            </a:r>
            <a:endParaRPr lang="zh-CN" altLang="en-US" sz="4000" b="1" i="0" dirty="0" smtClean="0">
              <a:solidFill>
                <a:srgbClr val="00B0F0"/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55920" y="1130300"/>
            <a:ext cx="6577965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i="0" dirty="0" smtClean="0">
                <a:solidFill>
                  <a:srgbClr val="EC6A0A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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按轴坐标的运动 （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PTP: Point-To-Point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，即点到点）</a:t>
            </a:r>
            <a:b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zh-CN" altLang="en-US" sz="2000" i="0" dirty="0" smtClean="0">
                <a:solidFill>
                  <a:srgbClr val="EC6A0A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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沿轨迹的运动：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LIN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（线性）和 </a:t>
            </a:r>
            <a:r>
              <a:rPr lang="en-US" altLang="zh-CN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CIRC </a:t>
            </a:r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（圆周形）</a:t>
            </a:r>
            <a:endParaRPr lang="en-US" altLang="zh-CN" sz="2000" i="0" dirty="0" smtClean="0">
              <a:solidFill>
                <a:srgbClr val="000000"/>
              </a:solidFill>
              <a:effectLst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en-US" altLang="zh-CN" sz="2000" i="0" dirty="0" smtClean="0">
              <a:solidFill>
                <a:srgbClr val="000000"/>
              </a:solidFill>
              <a:effectLst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 i="0" dirty="0" smtClean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可根据对机器人工作流程的要求来进行运动编程。</a:t>
            </a:r>
            <a:endParaRPr lang="zh-CN" altLang="en-US" sz="20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>
            <a:grpSpLocks noChangeAspect="1"/>
          </p:cNvGrpSpPr>
          <p:nvPr/>
        </p:nvGrpSpPr>
        <p:grpSpPr>
          <a:xfrm>
            <a:off x="1" y="1641309"/>
            <a:ext cx="6107721" cy="3616491"/>
            <a:chOff x="0" y="2520889"/>
            <a:chExt cx="6502400" cy="385018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183371"/>
              <a:ext cx="6306849" cy="3187701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495300" y="2520889"/>
              <a:ext cx="6007100" cy="424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黑体" panose="02010609060101010101" charset="-122"/>
                  <a:ea typeface="黑体" panose="02010609060101010101" charset="-122"/>
                </a:rPr>
                <a:t>点击此处出现如下所示选项窗口</a:t>
              </a:r>
              <a:endParaRPr lang="zh-CN" altLang="en-US" sz="200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040" y="2644761"/>
            <a:ext cx="6267960" cy="40989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t="53753"/>
          <a:stretch>
            <a:fillRect/>
          </a:stretch>
        </p:blipFill>
        <p:spPr>
          <a:xfrm>
            <a:off x="465238" y="660400"/>
            <a:ext cx="6980952" cy="568171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V="1">
            <a:off x="1504950" y="1025525"/>
            <a:ext cx="308610" cy="6400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/>
          <a:srcRect t="53753"/>
          <a:stretch>
            <a:fillRect/>
          </a:stretch>
        </p:blipFill>
        <p:spPr>
          <a:xfrm>
            <a:off x="236638" y="421174"/>
            <a:ext cx="6980952" cy="568171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4149090" y="840740"/>
            <a:ext cx="684530" cy="8369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6686"/>
            <a:ext cx="5757140" cy="275672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77938" y="1530860"/>
            <a:ext cx="564248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</a:rPr>
              <a:t>点击此处出现如下所示选项窗口</a:t>
            </a:r>
            <a:endParaRPr lang="zh-CN" altLang="en-US" sz="2000" dirty="0" smtClean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079" y="2991333"/>
            <a:ext cx="6961905" cy="38666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768600"/>
            <a:ext cx="7462911" cy="4089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955" y="157480"/>
            <a:ext cx="7875270" cy="32785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99" y="3386172"/>
            <a:ext cx="5251689" cy="34718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900" y="3233384"/>
            <a:ext cx="6673100" cy="33327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7362" y="270000"/>
            <a:ext cx="163500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轨迹逼近</a:t>
            </a:r>
            <a:endParaRPr lang="zh-CN" altLang="en-US" sz="2800" b="1" dirty="0" smtClean="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900" y="1378735"/>
            <a:ext cx="6673100" cy="185464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3348" y="1378735"/>
            <a:ext cx="5086589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如下所示</a:t>
            </a: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P1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到</a:t>
            </a: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P2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再到</a:t>
            </a: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P3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，无轨迹逼近时机器人由</a:t>
            </a: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P1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到</a:t>
            </a: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P2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，在经过停顿后再由</a:t>
            </a: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P2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到</a:t>
            </a: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P3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en-US" altLang="zh-CN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轨迹逼近后机器人不再经过</a:t>
            </a: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P2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，而是在</a:t>
            </a: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P2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一定距离时滑过。</a:t>
            </a:r>
            <a:endParaRPr lang="en-US" altLang="zh-CN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机器人在经过</a:t>
            </a:r>
            <a:r>
              <a:rPr lang="en-US" altLang="zh-CN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P2</a:t>
            </a:r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时由刹车到停止再到启动加速过程是需要一定的时间的，轨迹逼近少了这个过程，所以起到了优化节拍的作用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83925" y="676608"/>
            <a:ext cx="4543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charset="-122"/>
                <a:ea typeface="黑体" panose="02010609060101010101" charset="-122"/>
              </a:rPr>
              <a:t>以下为不同运行方式下轨迹逼近的特点</a:t>
            </a:r>
            <a:endParaRPr lang="zh-CN" altLang="en-US" dirty="0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54041" y="153388"/>
            <a:ext cx="2164859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0" dirty="0" smtClean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轨迹逼近的优点</a:t>
            </a:r>
            <a:br>
              <a:rPr lang="zh-CN" altLang="en-US" i="0" dirty="0" smtClean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i="0" dirty="0" smtClean="0">
                <a:solidFill>
                  <a:srgbClr val="EC6A0A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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减少磨损</a:t>
            </a:r>
            <a:br>
              <a:rPr lang="zh-CN" altLang="en-US" i="0" dirty="0" smtClean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i="0" dirty="0" smtClean="0">
                <a:solidFill>
                  <a:srgbClr val="EC6A0A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 </a:t>
            </a:r>
            <a:r>
              <a:rPr lang="zh-CN" altLang="en-US" i="0" dirty="0" smtClean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降低节拍时间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26267" y="90170"/>
            <a:ext cx="7219315" cy="922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姿态引导</a:t>
            </a:r>
            <a:r>
              <a:rPr lang="zh-CN" alt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r>
              <a:rPr lang="zh-CN" altLang="en-US" sz="24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</a:t>
            </a:r>
            <a:r>
              <a:rPr lang="en-US" altLang="zh-CN" sz="24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LIN</a:t>
            </a:r>
            <a:r>
              <a:rPr lang="zh-CN" altLang="en-US" sz="24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运动方式下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的姿态</a:t>
            </a:r>
            <a:r>
              <a:rPr lang="zh-CN" altLang="en-US" sz="24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引导</a:t>
            </a:r>
            <a:endParaRPr lang="zh-CN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350754" y="832581"/>
            <a:ext cx="9759325" cy="2666667"/>
            <a:chOff x="2430254" y="1010381"/>
            <a:chExt cx="9759325" cy="266666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039479" y="1010381"/>
              <a:ext cx="7150100" cy="2666667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2430254" y="2082104"/>
              <a:ext cx="260680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 smtClean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标准或手动 </a:t>
              </a:r>
              <a:r>
                <a:rPr lang="en-US" altLang="zh-CN" sz="2800" dirty="0" smtClean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PTP</a:t>
              </a:r>
              <a:endParaRPr lang="zh-CN" altLang="en-US" sz="2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348333" y="3499248"/>
            <a:ext cx="9761746" cy="3180952"/>
            <a:chOff x="2430254" y="3677048"/>
            <a:chExt cx="9761746" cy="3180952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37058" y="3677048"/>
              <a:ext cx="7154942" cy="3180952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2430254" y="5005914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 smtClean="0">
                  <a:latin typeface="黑体" panose="02010609060101010101" charset="-122"/>
                  <a:ea typeface="黑体" panose="02010609060101010101" charset="-122"/>
                </a:rPr>
                <a:t>固定不变</a:t>
              </a:r>
              <a:endParaRPr lang="zh-CN" altLang="en-US" sz="280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64646" y="88900"/>
            <a:ext cx="4805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</a:t>
            </a:r>
            <a:r>
              <a:rPr lang="en-US" altLang="zh-CN" sz="28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CIRC</a:t>
            </a:r>
            <a:r>
              <a:rPr lang="zh-CN" altLang="en-US" sz="28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运动方式下的姿态引导</a:t>
            </a:r>
            <a:endParaRPr lang="zh-CN" alt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66696" y="612120"/>
            <a:ext cx="9769604" cy="3352800"/>
            <a:chOff x="2422396" y="612120"/>
            <a:chExt cx="9769604" cy="3352800"/>
          </a:xfrm>
        </p:grpSpPr>
        <p:pic>
          <p:nvPicPr>
            <p:cNvPr id="5" name="图片 4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5029200" y="612120"/>
              <a:ext cx="7162800" cy="3352800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2422396" y="2026910"/>
              <a:ext cx="260680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 smtClean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标准或手动 </a:t>
              </a:r>
              <a:r>
                <a:rPr lang="en-US" altLang="zh-CN" sz="2800" dirty="0" smtClean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PTP</a:t>
              </a:r>
              <a:endParaRPr lang="zh-CN" altLang="en-US" sz="2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6696" y="4025900"/>
            <a:ext cx="9769604" cy="2616200"/>
            <a:chOff x="2422396" y="4025900"/>
            <a:chExt cx="9769604" cy="2616200"/>
          </a:xfrm>
        </p:grpSpPr>
        <p:pic>
          <p:nvPicPr>
            <p:cNvPr id="6" name="图片 5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5029200" y="4025900"/>
              <a:ext cx="7162800" cy="2616200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2422396" y="507239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 smtClean="0">
                  <a:latin typeface="黑体" panose="02010609060101010101" charset="-122"/>
                  <a:ea typeface="黑体" panose="02010609060101010101" charset="-122"/>
                </a:rPr>
                <a:t>固定不变</a:t>
              </a:r>
              <a:endParaRPr lang="zh-CN" altLang="en-US" sz="280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35532" y="2040312"/>
            <a:ext cx="5915049" cy="4495940"/>
            <a:chOff x="4279900" y="826812"/>
            <a:chExt cx="6990476" cy="514925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79900" y="826812"/>
              <a:ext cx="6990476" cy="2209524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1447" y="2976066"/>
              <a:ext cx="6961905" cy="3000000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181900" y="-8850"/>
            <a:ext cx="3797935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联机表格</a:t>
            </a:r>
            <a:r>
              <a:rPr lang="zh-CN" alt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en-US" altLang="zh-CN" sz="3200" b="1" dirty="0">
                <a:ln w="12700" cmpd="sng">
                  <a:solidFill>
                    <a:schemeClr val="accent4"/>
                  </a:solidFill>
                  <a:prstDash val="solid"/>
                </a:ln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</a:t>
            </a:r>
            <a:r>
              <a:rPr lang="en-US" altLang="zh-CN" sz="32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PTP</a:t>
            </a:r>
            <a:endParaRPr lang="zh-CN" altLang="en-US" sz="3200" b="1" cap="none" spc="0" dirty="0">
              <a:ln w="12700" cmpd="sng">
                <a:solidFill>
                  <a:schemeClr val="accent4"/>
                </a:solidFill>
                <a:prstDash val="solid"/>
              </a:ln>
              <a:effectLst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769716" y="667817"/>
            <a:ext cx="9465811" cy="1219048"/>
            <a:chOff x="2622761" y="1000162"/>
            <a:chExt cx="9465811" cy="121904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0477" y="1000162"/>
              <a:ext cx="7038095" cy="1219048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2622761" y="1609686"/>
              <a:ext cx="242771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PTP </a:t>
              </a:r>
              <a:r>
                <a:rPr lang="zh-CN" altLang="en-US" sz="2000" dirty="0" smtClean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运动的联机表格</a:t>
              </a:r>
              <a:endPara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/>
          <a:srcRect t="52921"/>
          <a:stretch>
            <a:fillRect/>
          </a:stretch>
        </p:blipFill>
        <p:spPr>
          <a:xfrm>
            <a:off x="497913" y="623805"/>
            <a:ext cx="7009524" cy="547019"/>
          </a:xfrm>
          <a:prstGeom prst="rect">
            <a:avLst/>
          </a:prstGeom>
        </p:spPr>
      </p:pic>
      <p:grpSp>
        <p:nvGrpSpPr>
          <p:cNvPr id="13" name="组合 12"/>
          <p:cNvGrpSpPr>
            <a:grpSpLocks noChangeAspect="1"/>
          </p:cNvGrpSpPr>
          <p:nvPr/>
        </p:nvGrpSpPr>
        <p:grpSpPr>
          <a:xfrm>
            <a:off x="1" y="1641309"/>
            <a:ext cx="6107721" cy="3616491"/>
            <a:chOff x="0" y="2520889"/>
            <a:chExt cx="6502400" cy="385018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183371"/>
              <a:ext cx="6306849" cy="3187701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495300" y="2520889"/>
              <a:ext cx="6007100" cy="424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黑体" panose="02010609060101010101" charset="-122"/>
                  <a:ea typeface="黑体" panose="02010609060101010101" charset="-122"/>
                </a:rPr>
                <a:t>点击此处出现如下所示选项窗口</a:t>
              </a:r>
              <a:endParaRPr lang="zh-CN" altLang="en-US" sz="200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040" y="2623171"/>
            <a:ext cx="6267960" cy="4098938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V="1">
            <a:off x="1751965" y="918845"/>
            <a:ext cx="132715" cy="7226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t="52921"/>
          <a:stretch>
            <a:fillRect/>
          </a:stretch>
        </p:blipFill>
        <p:spPr>
          <a:xfrm>
            <a:off x="510613" y="496805"/>
            <a:ext cx="7009524" cy="547019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3732530" y="808355"/>
            <a:ext cx="1077595" cy="8693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0" y="1530860"/>
            <a:ext cx="6505013" cy="3307118"/>
            <a:chOff x="0" y="1619760"/>
            <a:chExt cx="6505013" cy="330711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89092"/>
              <a:ext cx="5789396" cy="2937786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358213" y="1619760"/>
              <a:ext cx="61468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charset="-122"/>
                  <a:ea typeface="黑体" panose="02010609060101010101" charset="-122"/>
                </a:rPr>
                <a:t>点击此处出现如下所示选项窗口</a:t>
              </a:r>
              <a:endParaRPr lang="zh-CN" altLang="en-US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572" y="3210381"/>
            <a:ext cx="6971428" cy="36476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4603" y="170180"/>
            <a:ext cx="4680585" cy="8299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8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联机表格</a:t>
            </a:r>
            <a:r>
              <a:rPr lang="en-US" altLang="zh-CN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-LIN</a:t>
            </a:r>
            <a:r>
              <a:rPr lang="zh-CN" altLang="en-US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和</a:t>
            </a:r>
            <a:r>
              <a:rPr lang="en-US" altLang="zh-CN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CIRC</a:t>
            </a:r>
            <a:endParaRPr lang="zh-CN" altLang="en-US" sz="3200" b="1" cap="none" spc="0" dirty="0">
              <a:ln w="12700" cmpd="sng">
                <a:solidFill>
                  <a:schemeClr val="accent4"/>
                </a:solidFill>
                <a:prstDash val="solid"/>
              </a:ln>
              <a:effectLst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027563"/>
            <a:ext cx="6980952" cy="12285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60821"/>
            <a:ext cx="6933333" cy="1085714"/>
          </a:xfrm>
          <a:prstGeom prst="rect">
            <a:avLst/>
          </a:prstGeom>
        </p:spPr>
      </p:pic>
      <p:grpSp>
        <p:nvGrpSpPr>
          <p:cNvPr id="10" name="组合 9"/>
          <p:cNvGrpSpPr>
            <a:grpSpLocks noChangeAspect="1"/>
          </p:cNvGrpSpPr>
          <p:nvPr/>
        </p:nvGrpSpPr>
        <p:grpSpPr>
          <a:xfrm>
            <a:off x="5448300" y="1866217"/>
            <a:ext cx="6653320" cy="4877482"/>
            <a:chOff x="854948" y="923330"/>
            <a:chExt cx="6985000" cy="512063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4948" y="923330"/>
              <a:ext cx="6980952" cy="280952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8996" y="3720154"/>
              <a:ext cx="6980952" cy="2323809"/>
            </a:xfrm>
            <a:prstGeom prst="rect">
              <a:avLst/>
            </a:prstGeom>
          </p:spPr>
        </p:pic>
      </p:grpSp>
      <p:sp>
        <p:nvSpPr>
          <p:cNvPr id="11" name="矩形 10"/>
          <p:cNvSpPr/>
          <p:nvPr/>
        </p:nvSpPr>
        <p:spPr>
          <a:xfrm>
            <a:off x="723900" y="1627962"/>
            <a:ext cx="23743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LIN 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运动的联机表格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3900" y="3760711"/>
            <a:ext cx="24538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CIRC</a:t>
            </a:r>
            <a:r>
              <a:rPr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运动的联机表格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WPS 演示</Application>
  <PresentationFormat>宽屏</PresentationFormat>
  <Paragraphs>46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ArialUnicodeMS</vt:lpstr>
      <vt:lpstr>Calibri</vt:lpstr>
      <vt:lpstr>微软雅黑</vt:lpstr>
      <vt:lpstr>Arial Unicode MS</vt:lpstr>
      <vt:lpstr>Calibri Light</vt:lpstr>
      <vt:lpstr>AMGDT</vt:lpstr>
      <vt:lpstr>Webdings</vt:lpstr>
      <vt:lpstr>黑体</vt:lpstr>
      <vt:lpstr>楷体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杨宁远</dc:creator>
  <cp:lastModifiedBy>卢刚</cp:lastModifiedBy>
  <cp:revision>6</cp:revision>
  <dcterms:created xsi:type="dcterms:W3CDTF">2016-07-22T07:10:00Z</dcterms:created>
  <dcterms:modified xsi:type="dcterms:W3CDTF">2018-06-28T03:40:38Z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