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59" r:id="rId6"/>
    <p:sldId id="257" r:id="rId7"/>
    <p:sldId id="258" r:id="rId8"/>
    <p:sldId id="260" r:id="rId9"/>
    <p:sldId id="263" r:id="rId10"/>
    <p:sldId id="264" r:id="rId11"/>
    <p:sldId id="269" r:id="rId12"/>
    <p:sldId id="267" r:id="rId13"/>
    <p:sldId id="272" r:id="rId14"/>
    <p:sldId id="270" r:id="rId15"/>
    <p:sldId id="274" r:id="rId16"/>
    <p:sldId id="273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AE1-476A-4082-BCEF-C3E119FD6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68C9-6BDE-465A-B7AD-D8CD197AB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AE1-476A-4082-BCEF-C3E119FD6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68C9-6BDE-465A-B7AD-D8CD197AB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AE1-476A-4082-BCEF-C3E119FD6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68C9-6BDE-465A-B7AD-D8CD197AB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AE1-476A-4082-BCEF-C3E119FD6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68C9-6BDE-465A-B7AD-D8CD197AB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AE1-476A-4082-BCEF-C3E119FD6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68C9-6BDE-465A-B7AD-D8CD197AB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AE1-476A-4082-BCEF-C3E119FD6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68C9-6BDE-465A-B7AD-D8CD197AB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AE1-476A-4082-BCEF-C3E119FD6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68C9-6BDE-465A-B7AD-D8CD197AB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AE1-476A-4082-BCEF-C3E119FD6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68C9-6BDE-465A-B7AD-D8CD197AB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AE1-476A-4082-BCEF-C3E119FD6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68C9-6BDE-465A-B7AD-D8CD197AB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AE1-476A-4082-BCEF-C3E119FD6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68C9-6BDE-465A-B7AD-D8CD197AB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AE1-476A-4082-BCEF-C3E119FD6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68C9-6BDE-465A-B7AD-D8CD197AB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CAE1-476A-4082-BCEF-C3E119FD6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968C9-6BDE-465A-B7AD-D8CD197ABA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2900" y="1718221"/>
            <a:ext cx="78994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编程语言是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KRL - KUKA Robot Language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库卡机器人编程语言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353341"/>
            <a:ext cx="12022111" cy="22899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65739" y="239236"/>
            <a:ext cx="947801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i="0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KUKA</a:t>
            </a:r>
            <a:r>
              <a:rPr lang="zh-CN" altLang="en-US" sz="4800" b="1" i="0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机器人控制器使用哪种语言？</a:t>
            </a:r>
            <a:endParaRPr lang="zh-CN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900" y="2318386"/>
            <a:ext cx="78994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程序示例：（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KUKA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自带联机表格）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900" y="4681366"/>
            <a:ext cx="7899400" cy="3987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程序示例：（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KRL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底层语言）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05" y="5170376"/>
            <a:ext cx="3372418" cy="12685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9940" y="338554"/>
            <a:ext cx="808228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i="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建立及更改编程的运动</a:t>
            </a:r>
            <a:r>
              <a:rPr lang="en-US" altLang="zh-CN" sz="28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-LIN</a:t>
            </a:r>
            <a:r>
              <a:rPr lang="zh-CN" altLang="en-US" sz="28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sz="28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CIRC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2549" y="1498768"/>
            <a:ext cx="5158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创建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LIN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及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CIRC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运动的操作步骤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550" y="2499370"/>
            <a:ext cx="527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将机器人移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到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应被示教为目标点的位置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2550" y="2999671"/>
            <a:ext cx="5742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将光标置于其后应添加运动指令的那一行中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549" y="3499972"/>
            <a:ext cx="7352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选择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菜单序列指令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运动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LIN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或者 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CIRC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2550" y="1999069"/>
            <a:ext cx="527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选定一个机器人程序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2548" y="400027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在联机表格中输入参数（轨迹逼近，速度）</a:t>
            </a:r>
            <a:endParaRPr lang="zh-CN" altLang="en-US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2548" y="4516946"/>
            <a:ext cx="10924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在选项窗口中选择工具和基坐标系，以及外部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（开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关）和碰撞监控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2548" y="5033619"/>
            <a:ext cx="11114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在运动参数选项窗口中可更改加速度快慢。如果已经激活轨迹逼近，也可以更改轨迹逼近距离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2548" y="5533920"/>
            <a:ext cx="660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9.  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用指令 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OK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存储指令。 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的当前位置被作为目标示教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2548" y="6034221"/>
            <a:ext cx="5788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！！！对于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CIRC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运动，示教辅助点，再示教目标点</a:t>
            </a:r>
            <a:endParaRPr lang="zh-CN" altLang="en-US" sz="20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06240" y="450012"/>
            <a:ext cx="932688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i="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建立及更改编程的运动</a:t>
            </a:r>
            <a:r>
              <a:rPr lang="en-US" altLang="zh-CN" sz="28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lang="zh-CN" altLang="en-US" sz="28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更改已知点的位置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2772" y="230850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将光标放在要改变的指令行里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2772" y="178379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设置运行方式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T1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并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选定一个机器人程序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2772" y="283322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将机器人移到所要的位置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2772" y="336966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点击更改。 指令相关的联机表格自动打开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772" y="3909543"/>
            <a:ext cx="11798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PTP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LIN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运动：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按下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Touchup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（修整），以便确认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的当前位置为新的目标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        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CIRC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运动：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按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Touchup HP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（修整辅助点），以便确认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的当前位置为新的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辅助点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       		       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或者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按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Touchup ZP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（修整目标点），以便确认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的当前位置为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新的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目标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2772" y="507326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点击“是”确认安全询问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2772" y="559797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用指令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OK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存储变更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5501" y="106140"/>
            <a:ext cx="324358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i="0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黑体" panose="02010609060101010101" charset="-122"/>
                <a:ea typeface="黑体" panose="02010609060101010101" charset="-122"/>
              </a:rPr>
              <a:t>计算机预进</a:t>
            </a:r>
            <a:endParaRPr lang="zh-CN" altLang="en-US" sz="4800" b="1" i="0" cap="none" spc="0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3131" y="1106890"/>
            <a:ext cx="6548869" cy="30160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6931" y="1363868"/>
            <a:ext cx="515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计算机预进时预先读入运动语句，以便控制系统能够在有轨迹逼近指令时进行轨迹设计。但处理的不仅仅是预进运动数据，而且还有逻辑计算和控制外围设备的指令等。</a:t>
            </a:r>
            <a:endParaRPr lang="zh-CN" altLang="en-US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40700" y="4122928"/>
            <a:ext cx="4051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主运行指针 （灰色语句条）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触发预进停止的指令语句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可能的预进指针位置 （不可见）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0933" y="3411207"/>
            <a:ext cx="5582198" cy="3039156"/>
            <a:chOff x="0" y="3519605"/>
            <a:chExt cx="5582198" cy="3039156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3519605"/>
              <a:ext cx="5009524" cy="2809524"/>
              <a:chOff x="0" y="3885863"/>
              <a:chExt cx="5009524" cy="2809524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885863"/>
                <a:ext cx="5009524" cy="2809524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/>
              <a:srcRect r="33623"/>
              <a:stretch>
                <a:fillRect/>
              </a:stretch>
            </p:blipFill>
            <p:spPr>
              <a:xfrm>
                <a:off x="2147157" y="5430691"/>
                <a:ext cx="2862367" cy="1096546"/>
              </a:xfrm>
              <a:prstGeom prst="rect">
                <a:avLst/>
              </a:prstGeom>
            </p:spPr>
          </p:pic>
        </p:grpSp>
        <p:sp>
          <p:nvSpPr>
            <p:cNvPr id="11" name="矩形 10"/>
            <p:cNvSpPr/>
            <p:nvPr/>
          </p:nvSpPr>
          <p:spPr>
            <a:xfrm>
              <a:off x="180591" y="6189429"/>
              <a:ext cx="54016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WAIT </a:t>
              </a:r>
              <a:r>
                <a:rPr lang="zh-CN" altLang="en-US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总是触发一次预进停止，</a:t>
              </a:r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在点 </a:t>
              </a:r>
              <a:r>
                <a:rPr lang="en-US" altLang="zh-CN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P2 </a:t>
              </a:r>
              <a:r>
                <a:rPr lang="zh-CN" altLang="en-US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上</a:t>
              </a:r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暂停</a:t>
              </a:r>
              <a:r>
                <a:rPr lang="en-US" altLang="zh-CN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2 </a:t>
              </a:r>
              <a:r>
                <a:rPr lang="zh-CN" altLang="en-US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秒钟</a:t>
              </a:r>
              <a:endPara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118389" y="4989226"/>
            <a:ext cx="5189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PTP P1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PTP P2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OUT  5  State=TRUE  CONT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PTP P3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则未到达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P2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时就已经输出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OUT5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TRUE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状态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4055" y="0"/>
            <a:ext cx="814070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i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利用机器人程序中的逻辑功能</a:t>
            </a:r>
            <a:endParaRPr lang="zh-CN" altLang="en-US" sz="4800" b="1" i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0200" y="1267328"/>
            <a:ext cx="671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OUT |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在程序中的某个位置上打开或关闭输出端</a:t>
            </a:r>
            <a:endParaRPr lang="en-US" altLang="zh-CN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r="47984"/>
          <a:stretch>
            <a:fillRect/>
          </a:stretch>
        </p:blipFill>
        <p:spPr>
          <a:xfrm>
            <a:off x="5930900" y="794565"/>
            <a:ext cx="3690620" cy="1152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1946946"/>
            <a:ext cx="6261100" cy="336086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30200" y="1806665"/>
            <a:ext cx="3742857" cy="3209044"/>
            <a:chOff x="698500" y="2241781"/>
            <a:chExt cx="3742857" cy="320904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00" y="2241781"/>
              <a:ext cx="3742857" cy="2285714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707557" y="4527495"/>
              <a:ext cx="3733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信号设为静态，在赋予输出端另一个值之前保持不变。 切换功能在程序中通过联机表格实现</a:t>
              </a:r>
              <a:endPara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201628" y="52066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建立一个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OUT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指令</a:t>
            </a:r>
            <a:endParaRPr lang="en-US" altLang="zh-CN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将光标放到其后应插入逻辑指令的一行上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选择菜单序列指令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逻辑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OUT&gt; OUT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在联机表格中设置参数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用指令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OK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保存指令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400" y="299135"/>
            <a:ext cx="101727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PULSE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和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OUT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类似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，不过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脉冲时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，定义的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时间过去之后，信号又重新取消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033236"/>
            <a:ext cx="5066667" cy="23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00" y="903366"/>
            <a:ext cx="7000000" cy="126666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92000" y="2168612"/>
            <a:ext cx="7000000" cy="4406343"/>
            <a:chOff x="5204700" y="2256269"/>
            <a:chExt cx="7000000" cy="440634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1048" y="2256269"/>
              <a:ext cx="6980952" cy="212381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4700" y="4329279"/>
              <a:ext cx="7000000" cy="2333333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279400" y="42924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建立一个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OUT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指令</a:t>
            </a:r>
            <a:endParaRPr lang="en-US" altLang="zh-CN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将光标放到其后应插入逻辑指令的一行上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选择菜单序列指令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逻辑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OUT&gt; PULSE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在联机表格中设置参数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用指令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OK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保存指令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62319" y="607552"/>
            <a:ext cx="6990476" cy="2247619"/>
            <a:chOff x="2263919" y="702945"/>
            <a:chExt cx="6990476" cy="224761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63919" y="702945"/>
              <a:ext cx="6990476" cy="118095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2967" y="1883897"/>
              <a:ext cx="6971428" cy="1066667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368300" y="3896836"/>
            <a:ext cx="7886262" cy="2561905"/>
            <a:chOff x="2006600" y="3884136"/>
            <a:chExt cx="7886262" cy="2561905"/>
          </a:xfrm>
        </p:grpSpPr>
        <p:grpSp>
          <p:nvGrpSpPr>
            <p:cNvPr id="13" name="组合 12"/>
            <p:cNvGrpSpPr/>
            <p:nvPr/>
          </p:nvGrpSpPr>
          <p:grpSpPr>
            <a:xfrm>
              <a:off x="2006600" y="3884136"/>
              <a:ext cx="7886262" cy="2561905"/>
              <a:chOff x="0" y="4296095"/>
              <a:chExt cx="7886262" cy="2561905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4296095"/>
                <a:ext cx="7886262" cy="2561905"/>
                <a:chOff x="457200" y="3534282"/>
                <a:chExt cx="7886262" cy="2561905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7200" y="3534282"/>
                  <a:ext cx="4704762" cy="2561905"/>
                </a:xfrm>
                <a:prstGeom prst="rect">
                  <a:avLst/>
                </a:prstGeom>
              </p:spPr>
            </p:pic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72034" y="5191425"/>
                  <a:ext cx="6971428" cy="904762"/>
                </a:xfrm>
                <a:prstGeom prst="rect">
                  <a:avLst/>
                </a:prstGeom>
              </p:spPr>
            </p:pic>
          </p:grpSp>
          <p:sp>
            <p:nvSpPr>
              <p:cNvPr id="12" name="矩形 11"/>
              <p:cNvSpPr/>
              <p:nvPr/>
            </p:nvSpPr>
            <p:spPr>
              <a:xfrm>
                <a:off x="3387724" y="5176937"/>
                <a:ext cx="3406776" cy="398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i="0" dirty="0" smtClean="0">
                    <a:solidFill>
                      <a:srgbClr val="000000"/>
                    </a:solidFill>
                    <a:effectLst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在点 </a:t>
                </a:r>
                <a:r>
                  <a:rPr lang="en-US" altLang="zh-CN" sz="2000" i="0" dirty="0" smtClean="0">
                    <a:solidFill>
                      <a:srgbClr val="000000"/>
                    </a:solidFill>
                    <a:effectLst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P2 </a:t>
                </a:r>
                <a:r>
                  <a:rPr lang="zh-CN" altLang="en-US" sz="2000" i="0" dirty="0" smtClean="0">
                    <a:solidFill>
                      <a:srgbClr val="000000"/>
                    </a:solidFill>
                    <a:effectLst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上暂停 </a:t>
                </a:r>
                <a:r>
                  <a:rPr lang="en-US" altLang="zh-CN" sz="2000" i="0" dirty="0" smtClean="0">
                    <a:solidFill>
                      <a:srgbClr val="000000"/>
                    </a:solidFill>
                    <a:effectLst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2 </a:t>
                </a:r>
                <a:r>
                  <a:rPr lang="zh-CN" altLang="en-US" sz="2000" i="0" dirty="0" smtClean="0">
                    <a:solidFill>
                      <a:srgbClr val="000000"/>
                    </a:solidFill>
                    <a:effectLst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秒钟。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2006600" y="3884136"/>
              <a:ext cx="31115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i="0" dirty="0" smtClean="0">
                  <a:solidFill>
                    <a:srgbClr val="000000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程序举例：</a:t>
              </a:r>
              <a:endPara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162800" y="3185529"/>
            <a:ext cx="47322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建立一个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OUT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指令</a:t>
            </a:r>
            <a:endParaRPr lang="en-US" altLang="zh-CN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将光标放到其后应插入逻辑指令的一行上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选择菜单序列指令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逻辑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WAIT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在联机表格中设置参数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用指令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OK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保存指令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0521" y="28467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WAIT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可以使机器人的运动按编程设定的时间暂停。 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7291274" y="0"/>
            <a:ext cx="4900726" cy="6858000"/>
            <a:chOff x="2792846" y="-2919048"/>
            <a:chExt cx="6963877" cy="100880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92847" y="-2919048"/>
              <a:ext cx="6961905" cy="583809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2846" y="2919047"/>
              <a:ext cx="6961905" cy="19714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723" y="4796077"/>
              <a:ext cx="6948000" cy="2372951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0" y="3604485"/>
            <a:ext cx="7350954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NOT |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该运算符用于否定，即取反（为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FALSE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b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16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AND |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当连接的两个表达式为真时，该表达式的结果为真</a:t>
            </a:r>
            <a:b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16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OR |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当连接的两个表达式中至少一个为真时，该表达式的结果为真</a:t>
            </a:r>
            <a:b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16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EXOR |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当由该运算符连接的命题有不同的真值时，该表达式的结果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为真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846" y="5130538"/>
            <a:ext cx="6096000" cy="132207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创建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WAIT FOR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指令：</a:t>
            </a:r>
            <a:endParaRPr lang="en-US" altLang="zh-CN" sz="16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将光标放到其后应插入逻辑指令的一行上</a:t>
            </a:r>
            <a:b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选择菜单序列指令 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逻辑 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WAIT FOR</a:t>
            </a:r>
            <a:b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在联机表格中设置参数</a:t>
            </a:r>
            <a:b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用指令 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OK </a:t>
            </a:r>
            <a:r>
              <a:rPr lang="zh-CN" altLang="en-US" sz="16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保存指令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19845" y="201021"/>
            <a:ext cx="6971429" cy="1492358"/>
            <a:chOff x="319845" y="35921"/>
            <a:chExt cx="6971429" cy="149235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846" y="404469"/>
              <a:ext cx="6971428" cy="1123810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19845" y="35921"/>
              <a:ext cx="6096000" cy="368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i="0" dirty="0" smtClean="0">
                  <a:solidFill>
                    <a:srgbClr val="000000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WAIT FOR </a:t>
              </a:r>
              <a:r>
                <a:rPr lang="zh-CN" altLang="en-US" i="0" dirty="0" smtClean="0">
                  <a:solidFill>
                    <a:srgbClr val="000000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设定一个与信号有关的等待功能</a:t>
              </a:r>
              <a:endPara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9845" y="1754804"/>
            <a:ext cx="6728655" cy="1549362"/>
            <a:chOff x="319845" y="1577004"/>
            <a:chExt cx="6728655" cy="1549362"/>
          </a:xfrm>
        </p:grpSpPr>
        <p:grpSp>
          <p:nvGrpSpPr>
            <p:cNvPr id="21" name="组合 20"/>
            <p:cNvGrpSpPr/>
            <p:nvPr/>
          </p:nvGrpSpPr>
          <p:grpSpPr>
            <a:xfrm>
              <a:off x="319846" y="1577004"/>
              <a:ext cx="4822839" cy="1181062"/>
              <a:chOff x="319845" y="1528279"/>
              <a:chExt cx="4822839" cy="1181062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5"/>
              <a:srcRect r="12840"/>
              <a:stretch>
                <a:fillRect/>
              </a:stretch>
            </p:blipFill>
            <p:spPr>
              <a:xfrm>
                <a:off x="319846" y="1928389"/>
                <a:ext cx="4822838" cy="780952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319845" y="1528279"/>
                <a:ext cx="1699454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i="0" dirty="0" smtClean="0">
                    <a:solidFill>
                      <a:srgbClr val="000000"/>
                    </a:solidFill>
                    <a:effectLst/>
                    <a:latin typeface="黑体" panose="02010609060101010101" charset="-122"/>
                    <a:ea typeface="黑体" panose="02010609060101010101" charset="-122"/>
                  </a:rPr>
                  <a:t>程序举例：</a:t>
                </a:r>
                <a:endParaRPr lang="zh-CN" altLang="en-US" i="0" dirty="0" smtClean="0">
                  <a:solidFill>
                    <a:srgbClr val="000000"/>
                  </a:solidFill>
                  <a:effectLst/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319845" y="2758066"/>
              <a:ext cx="6728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在运行到</a:t>
              </a:r>
              <a:r>
                <a:rPr lang="en-US" altLang="zh-CN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P2</a:t>
              </a:r>
              <a:r>
                <a:rPr lang="zh-CN" altLang="en-US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后，等待输入</a:t>
              </a:r>
              <a:r>
                <a:rPr lang="en-US" altLang="zh-CN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10</a:t>
              </a:r>
              <a:r>
                <a:rPr lang="zh-CN" altLang="en-US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为</a:t>
              </a:r>
              <a:r>
                <a:rPr lang="en-US" altLang="zh-CN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TRUE</a:t>
              </a:r>
              <a:r>
                <a:rPr lang="zh-CN" altLang="en-US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，否则不继续运行</a:t>
              </a:r>
              <a:endPara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" y="870635"/>
            <a:ext cx="64135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编程模块默认保存在文件夹 “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Program”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（程序）中</a:t>
            </a: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模块用字母 “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M”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标示。 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859866"/>
            <a:ext cx="7630472" cy="41469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39100" y="2816101"/>
            <a:ext cx="3708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①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程序的主文件夹：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Program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其他程序的子文件夹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③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程序模块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④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程序模块的注释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3150" y="508746"/>
            <a:ext cx="34417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模块由两个部分组成：</a:t>
            </a:r>
            <a:endParaRPr lang="zh-CN" altLang="en-US" sz="24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19" y="1141092"/>
            <a:ext cx="5304762" cy="34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1191892"/>
            <a:ext cx="6481870" cy="19177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775" y="5016902"/>
            <a:ext cx="9169095" cy="16886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9400" y="671938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</a:rPr>
              <a:t>SRC</a:t>
            </a:r>
            <a:endParaRPr lang="en-US" altLang="zh-CN" sz="240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41800" y="4555237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</a:rPr>
              <a:t>DAT</a:t>
            </a:r>
            <a:endParaRPr lang="en-US" altLang="zh-CN" sz="240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23330"/>
            <a:ext cx="5920293" cy="59110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7204" y="0"/>
            <a:ext cx="8634796" cy="8299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0" i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黑体" panose="02010609060101010101" charset="-122"/>
                <a:ea typeface="黑体" panose="02010609060101010101" charset="-122"/>
              </a:rPr>
              <a:t>机器人程序看起来是怎样的？</a:t>
            </a:r>
            <a:endParaRPr lang="zh-CN" altLang="en-US" sz="4800" b="0" i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203221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仅限于在专家用户组中可见：</a:t>
            </a:r>
            <a:endParaRPr lang="en-US" altLang="zh-CN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①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14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DEF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程序名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()”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始终出现在程序开头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14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END”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表示程序结束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</a:t>
            </a:r>
            <a:b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14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INI”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行包含程序正确运行所需的标准参数的调用。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14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INI”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行必须最先运行！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③</a:t>
            </a:r>
            <a:b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14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自带的程序文本，包括运动指令、等待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逻辑指令等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14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行驶指令 “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PTP Home”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常用于程序开头和末尾，因为这是唯一的已知位置。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07660" y="71735"/>
            <a:ext cx="630428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i="0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</a:rPr>
              <a:t>选择和启动机器人程序</a:t>
            </a:r>
            <a:endParaRPr lang="zh-CN" altLang="en-US" sz="4800" b="1" i="0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31" y="376535"/>
            <a:ext cx="4847619" cy="64095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73637" y="1556838"/>
            <a:ext cx="5892924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在①中依次点击打开 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KRC:\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Wingdings" panose="05000000000000000000" pitchFamily="2" charset="2"/>
              </a:rPr>
              <a:t>R1\Program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Wingdings" panose="05000000000000000000" pitchFamily="2" charset="2"/>
            </a:endParaRPr>
          </a:p>
          <a:p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Wingdings" panose="05000000000000000000" pitchFamily="2" charset="2"/>
              </a:rPr>
              <a:t>(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Wingdings" panose="05000000000000000000" pitchFamily="2" charset="2"/>
              </a:rPr>
              <a:t>默认文件夹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Wingdings" panose="05000000000000000000" pitchFamily="2" charset="2"/>
              </a:rPr>
              <a:t>)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Wingdings" panose="05000000000000000000" pitchFamily="2" charset="2"/>
              </a:rPr>
              <a:t>，在②中会显示选中文件夹内的数据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点击③选中你想运行的程序</a:t>
            </a:r>
            <a:b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点击④选定按钮选定程序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将确认开关按至中间挡位并按住。</a:t>
            </a:r>
            <a:endParaRPr lang="zh-CN" altLang="en-US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按下启动键顺序执行选中的程序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2471" y="2501626"/>
            <a:ext cx="673644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如果运行某个程序，可选择多种程序运行方式，点击①可供选择，具体如下所示</a:t>
            </a:r>
            <a:endParaRPr lang="zh-CN" altLang="en-US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8314" y="3543671"/>
            <a:ext cx="6904762" cy="297142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668314" y="414560"/>
            <a:ext cx="7219048" cy="1622931"/>
            <a:chOff x="2668314" y="439960"/>
            <a:chExt cx="7219048" cy="162293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8314" y="710510"/>
              <a:ext cx="7219048" cy="1352381"/>
            </a:xfrm>
            <a:prstGeom prst="rect">
              <a:avLst/>
            </a:prstGeom>
          </p:spPr>
        </p:pic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8924375" y="439960"/>
              <a:ext cx="270425" cy="2705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1</a:t>
              </a:r>
              <a:endParaRPr lang="en-US" altLang="zh-CN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9093200" y="710510"/>
              <a:ext cx="203200" cy="432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58652" y="63500"/>
            <a:ext cx="7219048" cy="1622931"/>
            <a:chOff x="2668314" y="439960"/>
            <a:chExt cx="7219048" cy="162293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68314" y="710510"/>
              <a:ext cx="7219048" cy="1352381"/>
            </a:xfrm>
            <a:prstGeom prst="rect">
              <a:avLst/>
            </a:prstGeom>
          </p:spPr>
        </p:pic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6104975" y="439960"/>
              <a:ext cx="270425" cy="2705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1</a:t>
              </a:r>
              <a:endParaRPr lang="en-US" altLang="zh-CN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 flipV="1">
              <a:off x="6248400" y="710511"/>
              <a:ext cx="25400" cy="343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952" y="1946862"/>
            <a:ext cx="6971428" cy="46952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3668" y="400480"/>
            <a:ext cx="921385" cy="5882640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如何查看</a:t>
            </a:r>
            <a:r>
              <a:rPr lang="en-US" altLang="zh-CN" sz="4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 sz="4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程序的状态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46542" y="1946705"/>
            <a:ext cx="33121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右侧表格为①处对应的五种状态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如上图①处所示，其对应的状态为没有选定程序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31" y="376535"/>
            <a:ext cx="4847619" cy="6409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65800" y="376535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创建编程模块的操作步骤</a:t>
            </a:r>
            <a:endParaRPr lang="zh-CN" altLang="en-US" sz="24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6200" y="2565400"/>
            <a:ext cx="670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①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中选定要在其中建立程序的文件夹，如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Program</a:t>
            </a: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点击②中使光标切换到②中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点击左下角软键“新”</a:t>
            </a:r>
            <a:endParaRPr lang="en-US" altLang="zh-CN" sz="20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输入程序名称，需要时再输入注释，然后按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OK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确认。</a:t>
            </a: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在专家模式下进行到第三步时在①中会出现五个不同的模块可供选择，按需选择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549" y="1812280"/>
            <a:ext cx="362265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创建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PTP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运动的操作步骤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4731" y="338554"/>
            <a:ext cx="7015480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i="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建立及更改编程的运动</a:t>
            </a:r>
            <a:r>
              <a:rPr lang="en-US" altLang="zh-CN" sz="28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-PTP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2550" y="2812882"/>
            <a:ext cx="527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将机器人移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到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应被示教为目标点的位置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550" y="3313183"/>
            <a:ext cx="5742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将光标置于其后应添加运动指令的那一行中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2549" y="3813484"/>
            <a:ext cx="5575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选择菜单序列指令 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运动 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 PTP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2550" y="2312581"/>
            <a:ext cx="527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选定一个机器人程序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2548" y="431378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在联机表格中输入参数（轨迹逼近，速度）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2548" y="4830458"/>
            <a:ext cx="10924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在选项窗口中选择工具和基坐标系，以及外部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（开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关）和碰撞监控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2548" y="5347131"/>
            <a:ext cx="11114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7.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在运动参数选项窗口中可更改加速度快慢。如果已经激活轨迹逼近，也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可以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更改轨迹逼近距离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548" y="5863804"/>
            <a:ext cx="6803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 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用指令 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OK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存储指令。 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TCP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的当前位置被作为目标示教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2468</Words>
  <Application>WPS 演示</Application>
  <PresentationFormat>宽屏</PresentationFormat>
  <Paragraphs>168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ArialUnicodeMS</vt:lpstr>
      <vt:lpstr>AMGDT</vt:lpstr>
      <vt:lpstr>Calibri</vt:lpstr>
      <vt:lpstr>微软雅黑</vt:lpstr>
      <vt:lpstr>Arial Unicode MS</vt:lpstr>
      <vt:lpstr>Calibri Light</vt:lpstr>
      <vt:lpstr>Webdings</vt:lpstr>
      <vt:lpstr>黑体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杨宁远</dc:creator>
  <cp:lastModifiedBy>卢刚</cp:lastModifiedBy>
  <cp:revision>34</cp:revision>
  <dcterms:created xsi:type="dcterms:W3CDTF">2016-07-22T02:59:00Z</dcterms:created>
  <dcterms:modified xsi:type="dcterms:W3CDTF">2018-06-28T03:45:06Z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