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1" r:id="rId6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54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875FB-83BF-42D9-A1C0-2A51C080BC76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248A6-D05C-4A3B-9D6B-245282767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2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感觉还是没有说清楚排版</a:t>
            </a:r>
            <a:r>
              <a:rPr lang="en-US" altLang="zh-CN" smtClean="0"/>
              <a:t>…</a:t>
            </a:r>
            <a:r>
              <a:rPr lang="zh-CN" altLang="en-US" smtClean="0"/>
              <a:t>假装甩锅</a:t>
            </a:r>
            <a:r>
              <a:rPr lang="en-US" altLang="zh-CN" smtClean="0"/>
              <a:t>.jpg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248A6-D05C-4A3B-9D6B-245282767B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4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248A6-D05C-4A3B-9D6B-245282767B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1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248A6-D05C-4A3B-9D6B-245282767B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8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248A6-D05C-4A3B-9D6B-245282767B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9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7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1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9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0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038D-D327-47E7-BBB5-A0BFCD715FF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E28F-7D77-460D-8903-2A68F29A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TimeError2/Avabot---Industry-Frontier/blob/master/%E4%B8%93%E5%88%A9%E5%88%86%E6%9E%90/%E4%B8%93%E5%88%A9%E5%88%86%E6%9E%90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/>
              <a:t>我觉得还是我们还是不要瞎排版了</a:t>
            </a:r>
            <a:r>
              <a:rPr lang="en-US" altLang="zh-CN" sz="4800" dirty="0" smtClean="0"/>
              <a:t>…</a:t>
            </a:r>
            <a:r>
              <a:rPr lang="zh-CN" altLang="en-US" sz="4800" dirty="0" smtClean="0"/>
              <a:t>确定好文字</a:t>
            </a:r>
            <a:r>
              <a:rPr lang="en-US" altLang="zh-CN" sz="4800" dirty="0" smtClean="0"/>
              <a:t>/</a:t>
            </a:r>
            <a:r>
              <a:rPr lang="zh-CN" altLang="en-US" sz="4800" dirty="0" smtClean="0"/>
              <a:t>图片的对应关系，觉得必要的时候说一下参考的处理方法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可以看一看</a:t>
            </a:r>
            <a:r>
              <a:rPr lang="en-US" altLang="zh-CN" dirty="0" err="1" smtClean="0"/>
              <a:t>avabot</a:t>
            </a:r>
            <a:r>
              <a:rPr lang="zh-CN" altLang="en-US" dirty="0" smtClean="0"/>
              <a:t>那边的样例</a:t>
            </a:r>
            <a:r>
              <a:rPr lang="en-US" altLang="zh-CN" dirty="0">
                <a:hlinkClick r:id="rId3"/>
              </a:rPr>
              <a:t>https://github.com/RunTimeError2/Avabot---Industry-Frontier/blob/master/%E4%B8%93%E5%88%A9%E5%88%86%E6%9E%90/%</a:t>
            </a:r>
            <a:r>
              <a:rPr lang="en-US" altLang="zh-CN" dirty="0" smtClean="0">
                <a:hlinkClick r:id="rId3"/>
              </a:rPr>
              <a:t>E4%B8%93%E5%88%A9%E5%88%86%E6%9E%90.pptx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338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2426516"/>
            <a:ext cx="5143500" cy="13248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市场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发展情况描述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发展原因分析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当前的问题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未来展望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8573" y="422031"/>
            <a:ext cx="6090627" cy="1129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这一</a:t>
            </a:r>
            <a:r>
              <a:rPr lang="zh-CN" altLang="en-US" dirty="0" smtClean="0"/>
              <a:t>页和下一页基本上是参照之前技术分析的报告的开篇格式写的，觉得不行就改，保证和其它的统一</a:t>
            </a:r>
            <a:r>
              <a:rPr lang="zh-CN" altLang="en-US" dirty="0"/>
              <a:t>就</a:t>
            </a:r>
            <a:r>
              <a:rPr lang="zh-CN" altLang="en-US" dirty="0" smtClean="0"/>
              <a:t>行</a:t>
            </a:r>
            <a:r>
              <a:rPr lang="en-US" altLang="zh-CN" dirty="0" smtClean="0"/>
              <a:t>~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46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这一部分将从四个部分对智能家居已有的和可能的发展做出说明：</a:t>
            </a:r>
            <a:endParaRPr lang="en-US" altLang="zh-CN" sz="3200" dirty="0" smtClean="0"/>
          </a:p>
          <a:p>
            <a:pPr lvl="1"/>
            <a:r>
              <a:rPr lang="en-US" altLang="zh-CN" sz="2400" dirty="0" smtClean="0"/>
              <a:t>1.</a:t>
            </a:r>
            <a:r>
              <a:rPr lang="zh-CN" altLang="en-US" sz="2400" dirty="0"/>
              <a:t>智能</a:t>
            </a:r>
            <a:r>
              <a:rPr lang="zh-CN" altLang="en-US" sz="2400" dirty="0" smtClean="0"/>
              <a:t>家居产业当前的发展：迅速，在国内外都有潜力；消费者和企业两方面对智能家居的关注都有上升。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2.</a:t>
            </a:r>
            <a:r>
              <a:rPr lang="zh-CN" altLang="en-US" sz="2400" dirty="0" smtClean="0"/>
              <a:t>智能家居产业的发展原因：整个产业链的完善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政策的扶持以及整体经济的发展。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3.</a:t>
            </a:r>
            <a:r>
              <a:rPr lang="zh-CN" altLang="en-US" sz="2400" dirty="0" smtClean="0"/>
              <a:t>智能家居产业存在的问题：非智能、同质化、安全问题以及碎片化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4.</a:t>
            </a:r>
            <a:r>
              <a:rPr lang="zh-CN" altLang="en-US" sz="2400" dirty="0"/>
              <a:t>智能</a:t>
            </a:r>
            <a:r>
              <a:rPr lang="zh-CN" altLang="en-US" sz="2400" dirty="0" smtClean="0"/>
              <a:t>家居未来的发展方向：软件地位的上升、功能的集成、联合的加深以及标准的规范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154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72858"/>
            <a:ext cx="5915025" cy="1767417"/>
          </a:xfrm>
        </p:spPr>
        <p:txBody>
          <a:bodyPr/>
          <a:lstStyle/>
          <a:p>
            <a:r>
              <a:rPr lang="zh-CN" altLang="en-US" dirty="0" smtClean="0"/>
              <a:t>发展情况描述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市场调研机构</a:t>
            </a:r>
            <a:r>
              <a:rPr lang="en-US" altLang="zh-CN" sz="1600" dirty="0"/>
              <a:t>IHS Technology</a:t>
            </a:r>
            <a:r>
              <a:rPr lang="zh-CN" altLang="en-US" sz="1600" dirty="0" smtClean="0"/>
              <a:t>报告</a:t>
            </a:r>
            <a:r>
              <a:rPr lang="zh-CN" altLang="en-US" sz="1600" b="1" dirty="0" smtClean="0"/>
              <a:t>（一个链接，跟前面报告里的链接统一格式处理）</a:t>
            </a:r>
            <a:r>
              <a:rPr lang="zh-CN" altLang="en-US" sz="1600" dirty="0" smtClean="0"/>
              <a:t>显示</a:t>
            </a:r>
            <a:r>
              <a:rPr lang="zh-CN" altLang="en-US" sz="1600" dirty="0"/>
              <a:t>，未来三年，智能家居市场将呈现</a:t>
            </a:r>
            <a:r>
              <a:rPr lang="en-US" altLang="zh-CN" sz="1600" dirty="0"/>
              <a:t>56%</a:t>
            </a:r>
            <a:r>
              <a:rPr lang="zh-CN" altLang="en-US" sz="1600" dirty="0"/>
              <a:t>的年复合增长率，且至</a:t>
            </a:r>
            <a:r>
              <a:rPr lang="en-US" altLang="zh-CN" sz="1600" dirty="0"/>
              <a:t>2018</a:t>
            </a:r>
            <a:r>
              <a:rPr lang="zh-CN" altLang="en-US" sz="1600" dirty="0"/>
              <a:t>年市场上将有高达</a:t>
            </a:r>
            <a:r>
              <a:rPr lang="en-US" altLang="zh-CN" sz="1600" dirty="0"/>
              <a:t>1.9</a:t>
            </a:r>
            <a:r>
              <a:rPr lang="zh-CN" altLang="en-US" sz="1600" dirty="0"/>
              <a:t>亿台的产品出货量。</a:t>
            </a:r>
            <a:r>
              <a:rPr lang="zh-CN" altLang="en-US" sz="1600" dirty="0" smtClean="0"/>
              <a:t>据</a:t>
            </a:r>
            <a:r>
              <a:rPr lang="en-US" altLang="zh-CN" sz="1600" b="1" dirty="0" smtClean="0"/>
              <a:t>0000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2</a:t>
            </a:r>
            <a:r>
              <a:rPr lang="zh-CN" altLang="en-US" sz="1600" dirty="0"/>
              <a:t>月份发布的</a:t>
            </a:r>
            <a:r>
              <a:rPr lang="en-US" altLang="zh-CN" sz="1600" dirty="0"/>
              <a:t>《</a:t>
            </a:r>
            <a:r>
              <a:rPr lang="zh-CN" altLang="en-US" sz="1600" dirty="0"/>
              <a:t>中国智能家居设备行业前瞻与投资策略规划报告</a:t>
            </a:r>
            <a:r>
              <a:rPr lang="en-US" altLang="zh-CN" sz="1600" dirty="0" smtClean="0"/>
              <a:t>》</a:t>
            </a:r>
            <a:r>
              <a:rPr lang="zh-CN" altLang="en-US" sz="1600" b="1" dirty="0" smtClean="0"/>
              <a:t>（一个链接）</a:t>
            </a:r>
            <a:r>
              <a:rPr lang="zh-CN" altLang="en-US" sz="1600" dirty="0" smtClean="0"/>
              <a:t>推测</a:t>
            </a:r>
            <a:r>
              <a:rPr lang="zh-CN" altLang="en-US" sz="1600" dirty="0"/>
              <a:t>，未来几年我国智能家居将迎来爆发期，年增长率将保持在</a:t>
            </a:r>
            <a:r>
              <a:rPr lang="en-US" altLang="zh-CN" sz="1600" dirty="0"/>
              <a:t>50%</a:t>
            </a:r>
            <a:r>
              <a:rPr lang="zh-CN" altLang="en-US" sz="1600" dirty="0"/>
              <a:t>左右。到</a:t>
            </a:r>
            <a:r>
              <a:rPr lang="en-US" altLang="zh-CN" sz="1600" dirty="0"/>
              <a:t>2018</a:t>
            </a:r>
            <a:r>
              <a:rPr lang="zh-CN" altLang="en-US" sz="1600" dirty="0"/>
              <a:t>年，我国智能家居市场规模或将达到</a:t>
            </a:r>
            <a:r>
              <a:rPr lang="en-US" altLang="zh-CN" sz="1600" dirty="0"/>
              <a:t>1396</a:t>
            </a:r>
            <a:r>
              <a:rPr lang="zh-CN" altLang="en-US" sz="1600" dirty="0"/>
              <a:t>亿元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可以看出，智能家居的发展，无论是在国内还是国外，都在确实地发生着。美国作为世界第一大国，在目前牢牢地掌控着智能家居产业的龙头位置；同时我们也注意到，中国市场发展迅速，在不远的将来很可能成为</a:t>
            </a:r>
            <a:r>
              <a:rPr lang="zh-CN" altLang="en-US" sz="1600" dirty="0" smtClean="0"/>
              <a:t>全球</a:t>
            </a:r>
            <a:r>
              <a:rPr lang="zh-CN" altLang="en-US" sz="1600" dirty="0"/>
              <a:t>第二大的市场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i="1" dirty="0" smtClean="0"/>
              <a:t>这里</a:t>
            </a:r>
            <a:r>
              <a:rPr lang="zh-CN" altLang="en-US" sz="1600" i="1" dirty="0"/>
              <a:t>放</a:t>
            </a:r>
            <a:r>
              <a:rPr lang="en-US" altLang="zh-CN" sz="1600" i="1" dirty="0"/>
              <a:t>Fig.1: 2016-2020</a:t>
            </a:r>
            <a:r>
              <a:rPr lang="zh-CN" altLang="en-US" sz="1600" i="1" dirty="0"/>
              <a:t>中国市场规模</a:t>
            </a:r>
            <a:r>
              <a:rPr lang="en-US" altLang="zh-CN" sz="1600" i="1" dirty="0"/>
              <a:t>,2014-2020</a:t>
            </a:r>
            <a:r>
              <a:rPr lang="zh-CN" altLang="en-US" sz="1600" i="1" dirty="0"/>
              <a:t>美国智能家居市场规模，两张图合并为一个时间坐标轴。以及</a:t>
            </a:r>
            <a:r>
              <a:rPr lang="en-US" altLang="zh-CN" sz="1600" i="1" dirty="0"/>
              <a:t>Fig.2: 2016</a:t>
            </a:r>
            <a:r>
              <a:rPr lang="zh-CN" altLang="en-US" sz="1600" i="1" dirty="0"/>
              <a:t>各国市场</a:t>
            </a:r>
            <a:r>
              <a:rPr lang="zh-CN" altLang="en-US" sz="1600" i="1" dirty="0" smtClean="0"/>
              <a:t>规模。</a:t>
            </a:r>
            <a:endParaRPr lang="zh-CN" altLang="en-US" sz="1600" i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71487" y="87369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市场规模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762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72858"/>
            <a:ext cx="5915025" cy="1767417"/>
          </a:xfrm>
        </p:spPr>
        <p:txBody>
          <a:bodyPr/>
          <a:lstStyle/>
          <a:p>
            <a:r>
              <a:rPr lang="zh-CN" altLang="en-US" dirty="0" smtClean="0"/>
              <a:t>发展情况描述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600" dirty="0" smtClean="0"/>
              <a:t>单独拖一个框出来</a:t>
            </a:r>
            <a:r>
              <a:rPr lang="zh-CN" altLang="en-US" sz="1600" b="1" dirty="0"/>
              <a:t>（一个链接</a:t>
            </a:r>
            <a:r>
              <a:rPr lang="zh-CN" altLang="en-US" sz="1600" b="1" dirty="0" smtClean="0"/>
              <a:t>）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1"/>
            <a:r>
              <a:rPr lang="zh-CN" altLang="en-US" sz="1067" dirty="0"/>
              <a:t>对于有形的商品，用户渗透率指的是在被调查的对象（总样本）中，一个品牌（或者品类、或者子品牌）的产品，使用（拥有）者的比例。也可以直接理解为用户渗透率或者消费者占有率，是一个品牌在市场中位置的总和，它是多年形成的结果</a:t>
            </a:r>
            <a:r>
              <a:rPr lang="zh-CN" altLang="en-US" sz="1067" dirty="0" smtClean="0"/>
              <a:t>。</a:t>
            </a:r>
            <a:endParaRPr lang="en-US" altLang="zh-CN" sz="1067" dirty="0"/>
          </a:p>
          <a:p>
            <a:r>
              <a:rPr lang="zh-CN" altLang="en-US" sz="1600" dirty="0"/>
              <a:t>渗透率刻画了智能家居相对于传统家居，在消费者中的市场占比。横向地看，中国的智能家居渗透率远低于一众发达国家，这在一方面说明了中国消费者对智能家居的了解度偏低，另一方面也是中国市场远远没有饱和，潜力巨大的表现。纵向地看，美国，作为当前智能家居最大的市场，预计在</a:t>
            </a:r>
            <a:r>
              <a:rPr lang="en-US" altLang="zh-CN" sz="1600" dirty="0"/>
              <a:t>2020</a:t>
            </a:r>
            <a:r>
              <a:rPr lang="zh-CN" altLang="en-US" sz="1600" dirty="0"/>
              <a:t>年会有接近</a:t>
            </a:r>
            <a:r>
              <a:rPr lang="en-US" altLang="zh-CN" sz="1600" dirty="0"/>
              <a:t>1/5</a:t>
            </a:r>
            <a:r>
              <a:rPr lang="zh-CN" altLang="en-US" sz="1600" dirty="0"/>
              <a:t>的渗透率，这证明智能家居的发展</a:t>
            </a:r>
            <a:r>
              <a:rPr lang="zh-CN" altLang="en-US" sz="1600" dirty="0" smtClean="0"/>
              <a:t>在全球范围内也</a:t>
            </a:r>
            <a:r>
              <a:rPr lang="zh-CN" altLang="en-US" sz="1600" dirty="0"/>
              <a:t>有着很大的潜力。</a:t>
            </a:r>
            <a:endParaRPr lang="en-US" altLang="zh-CN" sz="1600" dirty="0" smtClean="0"/>
          </a:p>
          <a:p>
            <a:endParaRPr lang="en-US" altLang="zh-CN" sz="1600" i="1" dirty="0" smtClean="0"/>
          </a:p>
          <a:p>
            <a:r>
              <a:rPr lang="zh-CN" altLang="en-US" sz="1600" i="1" dirty="0" smtClean="0"/>
              <a:t>这里放</a:t>
            </a:r>
            <a:r>
              <a:rPr lang="en-US" altLang="zh-CN" sz="1600" i="1" dirty="0"/>
              <a:t>Fig.3: </a:t>
            </a:r>
            <a:r>
              <a:rPr lang="zh-CN" altLang="en-US" sz="1600" i="1" dirty="0"/>
              <a:t>美国智能家居渗透率</a:t>
            </a:r>
            <a:r>
              <a:rPr lang="en-US" altLang="zh-CN" sz="1600" i="1" dirty="0"/>
              <a:t>/</a:t>
            </a:r>
            <a:r>
              <a:rPr lang="zh-CN" altLang="en-US" sz="1600" i="1" dirty="0"/>
              <a:t>中国智能家居渗透率，</a:t>
            </a:r>
            <a:r>
              <a:rPr lang="en-US" altLang="zh-CN" sz="1600" i="1" dirty="0"/>
              <a:t>Fig.4: 2016</a:t>
            </a:r>
            <a:r>
              <a:rPr lang="zh-CN" altLang="en-US" sz="1600" i="1" dirty="0"/>
              <a:t>各国</a:t>
            </a:r>
            <a:r>
              <a:rPr lang="zh-CN" altLang="en-US" sz="1600" i="1" dirty="0" smtClean="0"/>
              <a:t>渗透率</a:t>
            </a:r>
            <a:endParaRPr lang="en-US" altLang="zh-CN" sz="1600" i="1" dirty="0" smtClean="0"/>
          </a:p>
          <a:p>
            <a:r>
              <a:rPr lang="zh-CN" altLang="en-US" sz="1600" dirty="0" smtClean="0"/>
              <a:t>这句话的上面和下面分隔开</a:t>
            </a:r>
            <a:endParaRPr lang="en-US" altLang="zh-CN" sz="1600" dirty="0"/>
          </a:p>
          <a:p>
            <a:r>
              <a:rPr lang="zh-CN" altLang="en-US" sz="1600" dirty="0"/>
              <a:t>对于智能家居产业中不同类别的产品，它们的普及程度（渗透率）差别很大。像智能电视就已经有超过三分之二的渗透率，智能净水器和空气净化器也有着近一半的渗透率，这证明至少在这些产品上，智能家居的影响力已经超过了传统家居。但与此同时，一些像智能音箱这样小件的、智能性更高的产品的渗透率则非常低，说明在这些方面的发展还存在较大空间。</a:t>
            </a:r>
            <a:endParaRPr lang="en-US" altLang="zh-CN" sz="1600" dirty="0" smtClean="0"/>
          </a:p>
          <a:p>
            <a:r>
              <a:rPr lang="zh-CN" altLang="en-US" sz="1600" i="1" dirty="0" smtClean="0"/>
              <a:t>这里放</a:t>
            </a:r>
            <a:r>
              <a:rPr lang="en-US" altLang="zh-CN" sz="1600" i="1" dirty="0" smtClean="0"/>
              <a:t>Fig.6</a:t>
            </a:r>
            <a:r>
              <a:rPr lang="en-US" altLang="zh-CN" sz="1600" i="1" dirty="0"/>
              <a:t>: 2017</a:t>
            </a:r>
            <a:r>
              <a:rPr lang="zh-CN" altLang="en-US" sz="1600" i="1" dirty="0"/>
              <a:t>部分中国智能家居产品按分类渗透率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71487" y="87369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渗透率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709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782</Words>
  <Application>Microsoft Office PowerPoint</Application>
  <PresentationFormat>全屏显示(4:3)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我觉得还是我们还是不要瞎排版了…确定好文字/图片的对应关系，觉得必要的时候说一下参考的处理方法</vt:lpstr>
      <vt:lpstr>市场</vt:lpstr>
      <vt:lpstr>引言</vt:lpstr>
      <vt:lpstr>发展情况描述</vt:lpstr>
      <vt:lpstr>发展情况描述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いずみ こいし</dc:creator>
  <cp:lastModifiedBy>いずみ こいし</cp:lastModifiedBy>
  <cp:revision>16</cp:revision>
  <dcterms:created xsi:type="dcterms:W3CDTF">2018-11-28T12:13:48Z</dcterms:created>
  <dcterms:modified xsi:type="dcterms:W3CDTF">2018-11-28T15:35:03Z</dcterms:modified>
</cp:coreProperties>
</file>