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 id="275" r:id="rId16"/>
    <p:sldId id="277" r:id="rId17"/>
    <p:sldId id="276" r:id="rId18"/>
    <p:sldId id="278" r:id="rId19"/>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374" y="1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2018/11/30</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15</a:t>
            </a:fld>
            <a:endParaRPr lang="zh-CN" altLang="en-US"/>
          </a:p>
        </p:txBody>
      </p:sp>
    </p:spTree>
    <p:extLst>
      <p:ext uri="{BB962C8B-B14F-4D97-AF65-F5344CB8AC3E}">
        <p14:creationId xmlns:p14="http://schemas.microsoft.com/office/powerpoint/2010/main" val="270590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16</a:t>
            </a:fld>
            <a:endParaRPr lang="zh-CN" altLang="en-US"/>
          </a:p>
        </p:txBody>
      </p:sp>
    </p:spTree>
    <p:extLst>
      <p:ext uri="{BB962C8B-B14F-4D97-AF65-F5344CB8AC3E}">
        <p14:creationId xmlns:p14="http://schemas.microsoft.com/office/powerpoint/2010/main" val="14090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r>
              <a:rPr lang="zh-CN" altLang="en-US" sz="1600" dirty="0" smtClean="0"/>
              <a:t>。</a:t>
            </a:r>
            <a:endParaRPr lang="en-US" altLang="zh-CN" sz="1600" dirty="0" smtClean="0"/>
          </a:p>
          <a:p>
            <a:r>
              <a:rPr lang="en-US" altLang="zh-CN" sz="1600" dirty="0" smtClean="0"/>
              <a:t>Fig.17.5:</a:t>
            </a:r>
            <a:r>
              <a:rPr lang="zh-CN" altLang="en-US" sz="1600" dirty="0" smtClean="0"/>
              <a:t>商品房全装修时代来临</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
        <p:nvSpPr>
          <p:cNvPr id="9" name="文本框 8"/>
          <p:cNvSpPr txBox="1"/>
          <p:nvPr/>
        </p:nvSpPr>
        <p:spPr>
          <a:xfrm>
            <a:off x="3062514" y="8788400"/>
            <a:ext cx="428322"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smtClean="0"/>
              <a:t>例如适应美国的</a:t>
            </a:r>
            <a:r>
              <a:rPr lang="en-US" altLang="zh-CN" sz="1600" dirty="0" smtClean="0"/>
              <a:t>Google Nest </a:t>
            </a:r>
            <a:r>
              <a:rPr lang="zh-CN" altLang="en-US" sz="1600" dirty="0" smtClean="0"/>
              <a:t>就无法适应中国的环境：美国</a:t>
            </a:r>
            <a:r>
              <a:rPr lang="zh-CN" altLang="en-US" sz="1600" dirty="0"/>
              <a:t>的中央空调通常采用水机循环系统，通过</a:t>
            </a:r>
            <a:r>
              <a:rPr lang="en-US" altLang="zh-CN" sz="1600" dirty="0"/>
              <a:t>24V</a:t>
            </a:r>
            <a:r>
              <a:rPr lang="zh-CN" altLang="en-US" sz="1600" dirty="0"/>
              <a:t>交流变量控制，</a:t>
            </a:r>
            <a:r>
              <a:rPr lang="zh-CN" altLang="en-US" sz="1600" dirty="0" smtClean="0"/>
              <a:t>而</a:t>
            </a:r>
            <a:r>
              <a:rPr lang="zh-CN" altLang="en-US" sz="1600" dirty="0"/>
              <a:t>中国</a:t>
            </a:r>
            <a:r>
              <a:rPr lang="zh-CN" altLang="en-US" sz="1600" dirty="0" smtClean="0"/>
              <a:t>的</a:t>
            </a:r>
            <a:r>
              <a:rPr lang="zh-CN" altLang="en-US" sz="1600" dirty="0"/>
              <a:t>中央空调通常是采用日系</a:t>
            </a:r>
            <a:r>
              <a:rPr lang="en-US" altLang="zh-CN" sz="1600" dirty="0"/>
              <a:t>VRV</a:t>
            </a:r>
            <a:r>
              <a:rPr lang="zh-CN" altLang="en-US" sz="1600" dirty="0"/>
              <a:t>的氟机冷媒系统，</a:t>
            </a:r>
            <a:r>
              <a:rPr lang="zh-CN" altLang="en-US" sz="1600" dirty="0" smtClean="0"/>
              <a:t>通过完全不同的另一套系统进行控制</a:t>
            </a:r>
            <a:r>
              <a:rPr lang="zh-CN" altLang="en-US" sz="1600" dirty="0"/>
              <a:t>。</a:t>
            </a:r>
            <a:endParaRPr lang="en-US" altLang="zh-CN" sz="1600" dirty="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13</a:t>
            </a:r>
            <a:endParaRPr lang="zh-CN" altLang="en-US" dirty="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
        <p:nvSpPr>
          <p:cNvPr id="11" name="文本框 10"/>
          <p:cNvSpPr txBox="1"/>
          <p:nvPr/>
        </p:nvSpPr>
        <p:spPr>
          <a:xfrm>
            <a:off x="3062514" y="8788400"/>
            <a:ext cx="428322" cy="369332"/>
          </a:xfrm>
          <a:prstGeom prst="rect">
            <a:avLst/>
          </a:prstGeom>
          <a:noFill/>
        </p:spPr>
        <p:txBody>
          <a:bodyPr wrap="none" rtlCol="0">
            <a:spAutoFit/>
          </a:bodyPr>
          <a:lstStyle/>
          <a:p>
            <a:r>
              <a:rPr lang="en-US" altLang="zh-CN" dirty="0" smtClean="0"/>
              <a:t>14</a:t>
            </a:r>
            <a:endParaRPr lang="zh-CN" altLang="en-US" dirty="0"/>
          </a:p>
        </p:txBody>
      </p:sp>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安全问题层出不穷</a:t>
            </a:r>
            <a:r>
              <a:rPr lang="en-US" altLang="zh-CN" sz="1600" i="1" dirty="0"/>
              <a:t>- 2017</a:t>
            </a:r>
            <a:r>
              <a:rPr lang="zh-CN" altLang="en-US" sz="1600" i="1" dirty="0"/>
              <a:t>年国家信息安全漏洞共享平台（</a:t>
            </a:r>
            <a:r>
              <a:rPr lang="en-US" altLang="zh-CN" sz="1600" i="1" dirty="0"/>
              <a:t>CNVD</a:t>
            </a:r>
            <a:r>
              <a:rPr lang="zh-CN" altLang="en-US" sz="1600" i="1" dirty="0"/>
              <a:t>）收录的安全漏洞中关于联网智能设备安全漏洞有</a:t>
            </a:r>
            <a:r>
              <a:rPr lang="en-US" altLang="zh-CN" sz="1600" i="1" dirty="0"/>
              <a:t>2440</a:t>
            </a:r>
            <a:r>
              <a:rPr lang="zh-CN" altLang="en-US" sz="1600" i="1" dirty="0"/>
              <a:t>个，同比增长高达</a:t>
            </a:r>
            <a:r>
              <a:rPr lang="en-US" altLang="zh-CN" sz="1600" i="1" dirty="0"/>
              <a:t>118.4%</a:t>
            </a:r>
            <a:r>
              <a:rPr lang="zh-CN" altLang="en-US" sz="1600" i="1" dirty="0"/>
              <a:t>。</a:t>
            </a:r>
            <a:endParaRPr lang="en-US" altLang="zh-CN" sz="1600" i="1" dirty="0" smtClean="0"/>
          </a:p>
          <a:p>
            <a:r>
              <a:rPr lang="zh-CN" altLang="en-US" sz="1600" dirty="0"/>
              <a:t>主要</a:t>
            </a:r>
            <a:r>
              <a:rPr lang="zh-CN" altLang="en-US" sz="1600" dirty="0" smtClean="0"/>
              <a:t>漏洞：</a:t>
            </a:r>
            <a:endParaRPr lang="en-US" altLang="zh-CN" sz="1600" dirty="0" smtClean="0"/>
          </a:p>
        </p:txBody>
      </p:sp>
      <p:sp>
        <p:nvSpPr>
          <p:cNvPr id="9" name="内容占位符 2"/>
          <p:cNvSpPr txBox="1">
            <a:spLocks/>
          </p:cNvSpPr>
          <p:nvPr/>
        </p:nvSpPr>
        <p:spPr>
          <a:xfrm>
            <a:off x="529543" y="4298462"/>
            <a:ext cx="5915025" cy="3882603"/>
          </a:xfrm>
          <a:prstGeom prst="rect">
            <a:avLst/>
          </a:prstGeom>
        </p:spPr>
        <p:txBody>
          <a:bodyPr vert="horz" lIns="91440" tIns="45720" rIns="91440" bIns="45720" rtlCol="0">
            <a:normAutofit fontScale="850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err="1"/>
              <a:t>IoT</a:t>
            </a:r>
            <a:r>
              <a:rPr lang="zh-CN" altLang="en-US" sz="1600" i="1" dirty="0"/>
              <a:t>攻击事件</a:t>
            </a:r>
            <a:endParaRPr lang="en-US" altLang="zh-CN" sz="1600" i="1" dirty="0"/>
          </a:p>
          <a:p>
            <a:r>
              <a:rPr lang="en-US" altLang="zh-CN" sz="1600" i="1" dirty="0"/>
              <a:t>I0T</a:t>
            </a:r>
            <a:r>
              <a:rPr lang="zh-CN" altLang="en-US" sz="1600" i="1" dirty="0"/>
              <a:t>设备一直联网且少有安装安全防护软件故易于破解，另外数量众多且类似，一次破解就可以快速扩散，这使得它收到黑客的</a:t>
            </a:r>
            <a:r>
              <a:rPr lang="zh-CN" altLang="en-US" sz="1600" i="1" dirty="0" smtClean="0"/>
              <a:t>青睐</a:t>
            </a:r>
            <a:endParaRPr lang="en-US" altLang="zh-CN" sz="1600" i="1" dirty="0" smtClean="0"/>
          </a:p>
          <a:p>
            <a:r>
              <a:rPr lang="en-US" altLang="zh-CN" sz="1600" i="1" dirty="0"/>
              <a:t>2016</a:t>
            </a:r>
            <a:r>
              <a:rPr lang="zh-CN" altLang="en-US" sz="1600" i="1" dirty="0"/>
              <a:t>年</a:t>
            </a:r>
            <a:r>
              <a:rPr lang="en-US" altLang="zh-CN" sz="1600" i="1" dirty="0"/>
              <a:t>9</a:t>
            </a:r>
            <a:r>
              <a:rPr lang="zh-CN" altLang="en-US" sz="1600" i="1" dirty="0"/>
              <a:t>月</a:t>
            </a:r>
            <a:r>
              <a:rPr lang="en-US" altLang="zh-CN" sz="1600" i="1" dirty="0"/>
              <a:t>20</a:t>
            </a:r>
            <a:r>
              <a:rPr lang="zh-CN" altLang="en-US" sz="1600" i="1" dirty="0"/>
              <a:t>日，攻击者通过</a:t>
            </a:r>
            <a:r>
              <a:rPr lang="en-US" altLang="zh-CN" sz="1600" i="1" dirty="0" err="1"/>
              <a:t>Mirai</a:t>
            </a:r>
            <a:r>
              <a:rPr lang="zh-CN" altLang="en-US" sz="1600" i="1" dirty="0"/>
              <a:t>和</a:t>
            </a:r>
            <a:r>
              <a:rPr lang="en-US" altLang="zh-CN" sz="1600" i="1" dirty="0" smtClean="0"/>
              <a:t>BASHLITE</a:t>
            </a:r>
            <a:r>
              <a:rPr lang="zh-CN" altLang="en-US" sz="1600" i="1" dirty="0" smtClean="0"/>
              <a:t>对</a:t>
            </a:r>
            <a:r>
              <a:rPr lang="en-US" altLang="zh-CN" sz="1600" i="1" dirty="0"/>
              <a:t>Krebs on Security</a:t>
            </a:r>
            <a:r>
              <a:rPr lang="zh-CN" altLang="en-US" sz="1600" i="1" dirty="0"/>
              <a:t>网站发动了</a:t>
            </a:r>
            <a:r>
              <a:rPr lang="en-US" altLang="zh-CN" sz="1600" i="1" dirty="0" err="1"/>
              <a:t>DDoS</a:t>
            </a:r>
            <a:r>
              <a:rPr lang="zh-CN" altLang="en-US" sz="1600" i="1" dirty="0"/>
              <a:t>攻击，攻击流量达到了</a:t>
            </a:r>
            <a:r>
              <a:rPr lang="en-US" altLang="zh-CN" sz="1600" i="1" dirty="0"/>
              <a:t>620 </a:t>
            </a:r>
            <a:r>
              <a:rPr lang="en-US" altLang="zh-CN" sz="1600" i="1" dirty="0" err="1" smtClean="0"/>
              <a:t>Gbps</a:t>
            </a:r>
            <a:r>
              <a:rPr lang="zh-CN" altLang="en-US" sz="1600" i="1" dirty="0" smtClean="0"/>
              <a:t>。</a:t>
            </a:r>
            <a:r>
              <a:rPr lang="en-US" altLang="zh-CN" sz="1600" i="1" dirty="0" err="1"/>
              <a:t>Ars</a:t>
            </a:r>
            <a:r>
              <a:rPr lang="en-US" altLang="zh-CN" sz="1600" i="1" dirty="0"/>
              <a:t> </a:t>
            </a:r>
            <a:r>
              <a:rPr lang="en-US" altLang="zh-CN" sz="1600" i="1" dirty="0" err="1"/>
              <a:t>Technica</a:t>
            </a:r>
            <a:r>
              <a:rPr lang="zh-CN" altLang="en-US" sz="1600" i="1" dirty="0"/>
              <a:t>报道称在对法国网站托管商</a:t>
            </a:r>
            <a:r>
              <a:rPr lang="en-US" altLang="zh-CN" sz="1600" i="1" dirty="0"/>
              <a:t>OVH</a:t>
            </a:r>
            <a:r>
              <a:rPr lang="zh-CN" altLang="en-US" sz="1600" i="1" dirty="0"/>
              <a:t>的攻击中发现了</a:t>
            </a:r>
            <a:r>
              <a:rPr lang="en-US" altLang="zh-CN" sz="1600" i="1" dirty="0"/>
              <a:t>1 </a:t>
            </a:r>
            <a:r>
              <a:rPr lang="en-US" altLang="zh-CN" sz="1600" i="1" dirty="0" err="1"/>
              <a:t>Tbps</a:t>
            </a:r>
            <a:r>
              <a:rPr lang="zh-CN" altLang="en-US" sz="1600" i="1" dirty="0"/>
              <a:t>的攻击</a:t>
            </a:r>
            <a:r>
              <a:rPr lang="zh-CN" altLang="en-US" sz="1600" i="1" dirty="0" smtClean="0"/>
              <a:t>流量</a:t>
            </a:r>
            <a:endParaRPr lang="en-US" altLang="zh-CN" sz="1600" i="1" dirty="0"/>
          </a:p>
          <a:p>
            <a:r>
              <a:rPr lang="en-US" altLang="zh-CN" sz="1600" i="1" dirty="0" err="1"/>
              <a:t>Mirai</a:t>
            </a:r>
            <a:r>
              <a:rPr lang="zh-CN" altLang="en-US" sz="1600" i="1" dirty="0"/>
              <a:t>：受</a:t>
            </a:r>
            <a:r>
              <a:rPr lang="en-US" altLang="zh-CN" sz="1600" i="1" dirty="0" err="1"/>
              <a:t>Mirai</a:t>
            </a:r>
            <a:r>
              <a:rPr lang="zh-CN" altLang="en-US" sz="1600" i="1" dirty="0"/>
              <a:t>感染的设备会持续地在互联网上扫描物联网设备的</a:t>
            </a:r>
            <a:r>
              <a:rPr lang="en-US" altLang="zh-CN" sz="1600" i="1" dirty="0"/>
              <a:t>IP</a:t>
            </a:r>
            <a:r>
              <a:rPr lang="zh-CN" altLang="en-US" sz="1600" i="1" dirty="0"/>
              <a:t>地址。在扫描到</a:t>
            </a:r>
            <a:r>
              <a:rPr lang="en-US" altLang="zh-CN" sz="1600" i="1" dirty="0"/>
              <a:t>IP</a:t>
            </a:r>
            <a:r>
              <a:rPr lang="zh-CN" altLang="en-US" sz="1600" i="1" dirty="0"/>
              <a:t>地址之后，</a:t>
            </a:r>
            <a:r>
              <a:rPr lang="en-US" altLang="zh-CN" sz="1600" i="1" dirty="0" err="1"/>
              <a:t>Mirai</a:t>
            </a:r>
            <a:r>
              <a:rPr lang="zh-CN" altLang="en-US" sz="1600" i="1" dirty="0"/>
              <a:t>会通过超过</a:t>
            </a:r>
            <a:r>
              <a:rPr lang="en-US" altLang="zh-CN" sz="1600" i="1" dirty="0"/>
              <a:t>60</a:t>
            </a:r>
            <a:r>
              <a:rPr lang="zh-CN" altLang="en-US" sz="1600" i="1" dirty="0"/>
              <a:t>种常用默认用户名和密码辨别出易受攻击的设备，然后登录这些设备以注入</a:t>
            </a:r>
            <a:r>
              <a:rPr lang="en-US" altLang="zh-CN" sz="1600" i="1" dirty="0" err="1"/>
              <a:t>Mirai</a:t>
            </a:r>
            <a:r>
              <a:rPr lang="zh-CN" altLang="en-US" sz="1600" i="1" dirty="0" smtClean="0"/>
              <a:t>软件。</a:t>
            </a:r>
            <a:r>
              <a:rPr lang="zh-CN" altLang="en-US" sz="1600" i="1" dirty="0"/>
              <a:t>受感染的设备会继续正常工作，不过偶尔会出现卡顿，而且带宽消耗会</a:t>
            </a:r>
            <a:r>
              <a:rPr lang="zh-CN" altLang="en-US" sz="1600" i="1" dirty="0" smtClean="0"/>
              <a:t>增大。</a:t>
            </a:r>
            <a:r>
              <a:rPr lang="zh-CN" altLang="en-US" sz="1600" i="1" dirty="0"/>
              <a:t>设备在重新启动之前将一直保持受感染的状态。设备重启之后，除非用户立刻修改密码，几分钟之内设备很快会被再次</a:t>
            </a:r>
            <a:r>
              <a:rPr lang="zh-CN" altLang="en-US" sz="1600" i="1" dirty="0" smtClean="0"/>
              <a:t>感染。</a:t>
            </a:r>
            <a:r>
              <a:rPr lang="en-US" altLang="zh-CN" sz="1600" i="1" dirty="0" err="1"/>
              <a:t>Mirai</a:t>
            </a:r>
            <a:r>
              <a:rPr lang="zh-CN" altLang="en-US" sz="1600" i="1" dirty="0"/>
              <a:t>还会在成功感染后删除设备上的同类恶意软件，并屏蔽用于远程管理的</a:t>
            </a:r>
            <a:r>
              <a:rPr lang="zh-CN" altLang="en-US" sz="1600" i="1" dirty="0" smtClean="0"/>
              <a:t>端口。</a:t>
            </a:r>
            <a:r>
              <a:rPr lang="zh-CN" altLang="en-US" sz="1600" i="1" dirty="0"/>
              <a:t>互联网上有成千上万的物联网设备使用默认设置，这些设备都很容易受到感染。受感染的设备会监视一台下发命令与控制的服务器，该服务器将指示发起攻击的目标</a:t>
            </a:r>
            <a:r>
              <a:rPr lang="zh-CN" altLang="en-US" sz="1600" i="1" dirty="0" smtClean="0"/>
              <a:t>。</a:t>
            </a:r>
            <a:endParaRPr lang="en-US" altLang="zh-CN" sz="1600" i="1" dirty="0" smtClean="0"/>
          </a:p>
          <a:p>
            <a:r>
              <a:rPr lang="en-US" altLang="zh-CN" sz="1600" i="1" dirty="0"/>
              <a:t>https://zh.wikipedia.org/wiki/Mirai_(%E6%81%B6%E6%84%8F%E8%BD%AF%E4%BB%B6</a:t>
            </a:r>
            <a:r>
              <a:rPr lang="en-US" altLang="zh-CN" sz="1600" i="1" dirty="0" smtClean="0"/>
              <a:t>)</a:t>
            </a:r>
            <a:endParaRPr lang="en-US" altLang="zh-CN" sz="1600" i="1" dirty="0"/>
          </a:p>
        </p:txBody>
      </p:sp>
      <p:graphicFrame>
        <p:nvGraphicFramePr>
          <p:cNvPr id="12" name="表格 11"/>
          <p:cNvGraphicFramePr>
            <a:graphicFrameLocks noGrp="1"/>
          </p:cNvGraphicFramePr>
          <p:nvPr>
            <p:extLst>
              <p:ext uri="{D42A27DB-BD31-4B8C-83A1-F6EECF244321}">
                <p14:modId xmlns:p14="http://schemas.microsoft.com/office/powerpoint/2010/main" val="3483191303"/>
              </p:ext>
            </p:extLst>
          </p:nvPr>
        </p:nvGraphicFramePr>
        <p:xfrm>
          <a:off x="157841" y="2729465"/>
          <a:ext cx="6542316" cy="1303020"/>
        </p:xfrm>
        <a:graphic>
          <a:graphicData uri="http://schemas.openxmlformats.org/drawingml/2006/table">
            <a:tbl>
              <a:tblPr firstRow="1" bandRow="1">
                <a:tableStyleId>{5C22544A-7EE6-4342-B048-85BDC9FD1C3A}</a:tableStyleId>
              </a:tblPr>
              <a:tblGrid>
                <a:gridCol w="1023260">
                  <a:extLst>
                    <a:ext uri="{9D8B030D-6E8A-4147-A177-3AD203B41FA5}">
                      <a16:colId xmlns:a16="http://schemas.microsoft.com/office/drawing/2014/main" val="1673048985"/>
                    </a:ext>
                  </a:extLst>
                </a:gridCol>
                <a:gridCol w="1262742">
                  <a:extLst>
                    <a:ext uri="{9D8B030D-6E8A-4147-A177-3AD203B41FA5}">
                      <a16:colId xmlns:a16="http://schemas.microsoft.com/office/drawing/2014/main" val="759900112"/>
                    </a:ext>
                  </a:extLst>
                </a:gridCol>
                <a:gridCol w="1342572">
                  <a:extLst>
                    <a:ext uri="{9D8B030D-6E8A-4147-A177-3AD203B41FA5}">
                      <a16:colId xmlns:a16="http://schemas.microsoft.com/office/drawing/2014/main" val="498434415"/>
                    </a:ext>
                  </a:extLst>
                </a:gridCol>
                <a:gridCol w="2913742">
                  <a:extLst>
                    <a:ext uri="{9D8B030D-6E8A-4147-A177-3AD203B41FA5}">
                      <a16:colId xmlns:a16="http://schemas.microsoft.com/office/drawing/2014/main" val="2786540881"/>
                    </a:ext>
                  </a:extLst>
                </a:gridCol>
              </a:tblGrid>
              <a:tr h="362857">
                <a:tc>
                  <a:txBody>
                    <a:bodyPr/>
                    <a:lstStyle/>
                    <a:p>
                      <a:r>
                        <a:rPr lang="zh-CN" altLang="en-US" sz="1050" dirty="0" smtClean="0"/>
                        <a:t>数据传输加密不足</a:t>
                      </a:r>
                    </a:p>
                  </a:txBody>
                  <a:tcPr/>
                </a:tc>
                <a:tc>
                  <a:txBody>
                    <a:bodyPr/>
                    <a:lstStyle/>
                    <a:p>
                      <a:r>
                        <a:rPr lang="zh-CN" altLang="en-US" sz="1050" dirty="0" smtClean="0"/>
                        <a:t>客户端</a:t>
                      </a:r>
                      <a:r>
                        <a:rPr lang="en-US" altLang="zh-CN" sz="1050" dirty="0" smtClean="0"/>
                        <a:t>APP</a:t>
                      </a:r>
                      <a:r>
                        <a:rPr lang="zh-CN" altLang="en-US" sz="1050" dirty="0" smtClean="0"/>
                        <a:t>代码存在漏洞缺陷。</a:t>
                      </a:r>
                      <a:endParaRPr lang="zh-CN" altLang="en-US" sz="105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硬件设备存在调试接口</a:t>
                      </a:r>
                      <a:r>
                        <a:rPr lang="en-US" altLang="zh-CN" sz="1050" dirty="0" smtClean="0"/>
                        <a:t>||</a:t>
                      </a:r>
                      <a:r>
                        <a:rPr lang="zh-CN" altLang="en-US" sz="1050" dirty="0" smtClean="0"/>
                        <a:t>远程控制命令缺乏加固授权</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使用有安全漏洞的操作系统或第三方库</a:t>
                      </a:r>
                    </a:p>
                  </a:txBody>
                  <a:tcPr/>
                </a:tc>
                <a:extLst>
                  <a:ext uri="{0D108BD9-81ED-4DB2-BD59-A6C34878D82A}">
                    <a16:rowId xmlns:a16="http://schemas.microsoft.com/office/drawing/2014/main" val="168008343"/>
                  </a:ext>
                </a:extLst>
              </a:tr>
              <a:tr h="4644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导致用户信息泄漏</a:t>
                      </a:r>
                      <a:endParaRPr lang="en-US" altLang="zh-CN" sz="105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被获取密码而被入侵</a:t>
                      </a:r>
                    </a:p>
                  </a:txBody>
                  <a:tcPr/>
                </a:tc>
                <a:tc>
                  <a:txBody>
                    <a:bodyPr/>
                    <a:lstStyle/>
                    <a:p>
                      <a:r>
                        <a:rPr lang="zh-CN" altLang="en-US" sz="1050" dirty="0" smtClean="0"/>
                        <a:t>设备在软件升级下载期间没有加密，很可能被利用而对设备重新编程</a:t>
                      </a:r>
                      <a:endParaRPr lang="zh-CN" altLang="en-US" sz="1050" dirty="0"/>
                    </a:p>
                  </a:txBody>
                  <a:tcPr/>
                </a:tc>
                <a:tc>
                  <a:txBody>
                    <a:bodyPr/>
                    <a:lstStyle/>
                    <a:p>
                      <a:r>
                        <a:rPr lang="zh-CN" altLang="en-US" sz="1050" dirty="0" smtClean="0"/>
                        <a:t>存在非法入侵、劫持应用的风险</a:t>
                      </a:r>
                      <a:endParaRPr lang="zh-CN" altLang="en-US" sz="1050" dirty="0"/>
                    </a:p>
                  </a:txBody>
                  <a:tcPr/>
                </a:tc>
                <a:tc>
                  <a:txBody>
                    <a:bodyPr/>
                    <a:lstStyle/>
                    <a:p>
                      <a:r>
                        <a:rPr lang="zh-CN" altLang="en-US" sz="1050" dirty="0" smtClean="0"/>
                        <a:t>许多设备使用</a:t>
                      </a:r>
                      <a:r>
                        <a:rPr lang="en-US" altLang="zh-CN" sz="1050" dirty="0" smtClean="0"/>
                        <a:t>Linux</a:t>
                      </a:r>
                      <a:r>
                        <a:rPr lang="zh-CN" altLang="en-US" sz="1050" dirty="0" smtClean="0"/>
                        <a:t>操作系统的精简版本，故自带常见的</a:t>
                      </a:r>
                      <a:r>
                        <a:rPr lang="en-US" altLang="zh-CN" sz="1050" dirty="0" smtClean="0"/>
                        <a:t>Linux</a:t>
                      </a:r>
                      <a:r>
                        <a:rPr lang="zh-CN" altLang="en-US" sz="1050" dirty="0" smtClean="0"/>
                        <a:t>安全漏洞。而且，设备制造商并没有像对待传统计算机那样花功夫去加强安全保护。</a:t>
                      </a:r>
                      <a:endParaRPr lang="zh-CN" altLang="en-US" sz="1050" dirty="0"/>
                    </a:p>
                  </a:txBody>
                  <a:tcPr/>
                </a:tc>
                <a:extLst>
                  <a:ext uri="{0D108BD9-81ED-4DB2-BD59-A6C34878D82A}">
                    <a16:rowId xmlns:a16="http://schemas.microsoft.com/office/drawing/2014/main" val="2701945875"/>
                  </a:ext>
                </a:extLst>
              </a:tr>
            </a:tbl>
          </a:graphicData>
        </a:graphic>
      </p:graphicFrame>
      <p:sp>
        <p:nvSpPr>
          <p:cNvPr id="14" name="文本框 13"/>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Tree>
    <p:extLst>
      <p:ext uri="{BB962C8B-B14F-4D97-AF65-F5344CB8AC3E}">
        <p14:creationId xmlns:p14="http://schemas.microsoft.com/office/powerpoint/2010/main" val="68302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3968860"/>
          </a:xfrm>
          <a:prstGeom prst="rect">
            <a:avLst/>
          </a:prstGeom>
        </p:spPr>
        <p:txBody>
          <a:bodyPr vert="horz" lIns="91440" tIns="45720" rIns="91440" bIns="45720" rtlCol="0">
            <a:normAutofit fontScale="925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消费者网络安全意识较弱，需要提供较好的网络安全防护</a:t>
            </a:r>
            <a:r>
              <a:rPr lang="en-US" altLang="zh-CN" sz="1600" i="1" dirty="0"/>
              <a:t>- 《</a:t>
            </a:r>
            <a:r>
              <a:rPr lang="zh-CN" altLang="en-US" sz="1600" i="1" dirty="0"/>
              <a:t>中国网民网络安全意识调研报告</a:t>
            </a:r>
            <a:r>
              <a:rPr lang="en-US" altLang="zh-CN" sz="1600" i="1" dirty="0"/>
              <a:t>》5</a:t>
            </a:r>
            <a:r>
              <a:rPr lang="zh-CN" altLang="en-US" sz="1600" i="1" dirty="0"/>
              <a:t>，调查时间</a:t>
            </a:r>
            <a:r>
              <a:rPr lang="en-US" altLang="zh-CN" sz="1600" i="1" dirty="0"/>
              <a:t>2017</a:t>
            </a:r>
            <a:r>
              <a:rPr lang="zh-CN" altLang="en-US" sz="1600" i="1" dirty="0"/>
              <a:t>年，收回</a:t>
            </a:r>
            <a:r>
              <a:rPr lang="en-US" altLang="zh-CN" sz="1600" i="1" dirty="0"/>
              <a:t>28303</a:t>
            </a:r>
            <a:r>
              <a:rPr lang="zh-CN" altLang="en-US" sz="1600" i="1" dirty="0"/>
              <a:t>份有效调查问卷</a:t>
            </a:r>
            <a:r>
              <a:rPr lang="zh-CN" altLang="en-US" sz="1600" i="1" dirty="0" smtClean="0"/>
              <a:t>。</a:t>
            </a:r>
            <a:endParaRPr lang="en-US" altLang="zh-CN" sz="1600" i="1" dirty="0" smtClean="0"/>
          </a:p>
          <a:p>
            <a:r>
              <a:rPr lang="en-US" altLang="zh-CN" sz="1600" i="1" dirty="0" smtClean="0"/>
              <a:t>- </a:t>
            </a:r>
            <a:r>
              <a:rPr lang="en-US" altLang="zh-CN" sz="1600" i="1" dirty="0"/>
              <a:t>24.1%</a:t>
            </a:r>
            <a:r>
              <a:rPr lang="zh-CN" altLang="en-US" sz="1600" i="1" dirty="0"/>
              <a:t>的网民每个账号密码都不同；</a:t>
            </a:r>
            <a:r>
              <a:rPr lang="en-US" altLang="zh-CN" sz="1600" i="1" dirty="0"/>
              <a:t>61.4%</a:t>
            </a:r>
            <a:r>
              <a:rPr lang="zh-CN" altLang="en-US" sz="1600" i="1" dirty="0"/>
              <a:t>的网民会把账号密码做一定的区分；但仍有 </a:t>
            </a:r>
            <a:r>
              <a:rPr lang="en-US" altLang="zh-CN" sz="1600" i="1" dirty="0"/>
              <a:t>13.8%</a:t>
            </a:r>
            <a:r>
              <a:rPr lang="zh-CN" altLang="en-US" sz="1600" i="1" dirty="0"/>
              <a:t>的网民将所有账号都使用同一个密码，十分危险。 </a:t>
            </a:r>
            <a:endParaRPr lang="en-US" altLang="zh-CN" sz="1600" i="1" dirty="0" smtClean="0"/>
          </a:p>
          <a:p>
            <a:r>
              <a:rPr lang="en-US" altLang="zh-CN" sz="1600" i="1" dirty="0" smtClean="0"/>
              <a:t>- </a:t>
            </a:r>
            <a:r>
              <a:rPr lang="zh-CN" altLang="en-US" sz="1600" i="1" dirty="0"/>
              <a:t>从密码的组合构成方式来看，</a:t>
            </a:r>
            <a:r>
              <a:rPr lang="en-US" altLang="zh-CN" sz="1600" i="1" dirty="0"/>
              <a:t>54%</a:t>
            </a:r>
            <a:r>
              <a:rPr lang="zh-CN" altLang="en-US" sz="1600" i="1" dirty="0"/>
              <a:t>的网民使用数字</a:t>
            </a:r>
            <a:r>
              <a:rPr lang="en-US" altLang="zh-CN" sz="1600" i="1" dirty="0"/>
              <a:t>+</a:t>
            </a:r>
            <a:r>
              <a:rPr lang="zh-CN" altLang="en-US" sz="1600" i="1" dirty="0"/>
              <a:t>字母的组合方式；</a:t>
            </a:r>
            <a:r>
              <a:rPr lang="en-US" altLang="zh-CN" sz="1600" i="1" dirty="0"/>
              <a:t>37%</a:t>
            </a:r>
            <a:r>
              <a:rPr lang="zh-CN" altLang="en-US" sz="1600" i="1" dirty="0"/>
              <a:t>的网民使用 数字</a:t>
            </a:r>
            <a:r>
              <a:rPr lang="en-US" altLang="zh-CN" sz="1600" i="1" dirty="0"/>
              <a:t>+</a:t>
            </a:r>
            <a:r>
              <a:rPr lang="zh-CN" altLang="en-US" sz="1600" i="1" dirty="0"/>
              <a:t>字母</a:t>
            </a:r>
            <a:r>
              <a:rPr lang="en-US" altLang="zh-CN" sz="1600" i="1" dirty="0"/>
              <a:t>+</a:t>
            </a:r>
            <a:r>
              <a:rPr lang="zh-CN" altLang="en-US" sz="1600" i="1" dirty="0"/>
              <a:t>特殊符号的组合方式；</a:t>
            </a:r>
            <a:r>
              <a:rPr lang="en-US" altLang="zh-CN" sz="1600" i="1" dirty="0"/>
              <a:t>8.1%</a:t>
            </a:r>
            <a:r>
              <a:rPr lang="zh-CN" altLang="en-US" sz="1600" i="1" dirty="0"/>
              <a:t>的网民仅使用纯数字或纯字母密码，这一部分人群最为危险</a:t>
            </a:r>
            <a:r>
              <a:rPr lang="zh-CN" altLang="en-US" sz="1600" i="1" dirty="0" smtClean="0"/>
              <a:t>。</a:t>
            </a:r>
            <a:endParaRPr lang="en-US" altLang="zh-CN" sz="1600" i="1" dirty="0" smtClean="0"/>
          </a:p>
          <a:p>
            <a:r>
              <a:rPr lang="zh-CN" altLang="en-US" sz="1600" i="1" dirty="0" smtClean="0"/>
              <a:t> </a:t>
            </a:r>
            <a:r>
              <a:rPr lang="en-US" altLang="zh-CN" sz="1600" i="1" dirty="0"/>
              <a:t>- </a:t>
            </a:r>
            <a:r>
              <a:rPr lang="zh-CN" altLang="en-US" sz="1600" i="1" dirty="0"/>
              <a:t>数据</a:t>
            </a:r>
            <a:r>
              <a:rPr lang="zh-CN" altLang="en-US" sz="1600" i="1" dirty="0" smtClean="0"/>
              <a:t>图表</a:t>
            </a:r>
            <a:endParaRPr lang="en-US" altLang="zh-CN" sz="1600" i="1" dirty="0" smtClean="0"/>
          </a:p>
          <a:p>
            <a:r>
              <a:rPr lang="en-US" altLang="zh-CN" sz="1600" dirty="0"/>
              <a:t>-</a:t>
            </a:r>
            <a:r>
              <a:rPr lang="zh-CN" altLang="en-US" sz="1600" b="1" dirty="0"/>
              <a:t>原因</a:t>
            </a:r>
            <a:r>
              <a:rPr lang="zh-CN" altLang="en-US" sz="1600" dirty="0"/>
              <a:t>：   </a:t>
            </a:r>
            <a:endParaRPr lang="en-US" altLang="zh-CN" sz="1600" dirty="0" smtClean="0"/>
          </a:p>
          <a:p>
            <a:r>
              <a:rPr lang="zh-CN" altLang="en-US" sz="1600" dirty="0" smtClean="0"/>
              <a:t> </a:t>
            </a:r>
            <a:r>
              <a:rPr lang="en-US" altLang="zh-CN" sz="1600" dirty="0"/>
              <a:t>- </a:t>
            </a:r>
            <a:r>
              <a:rPr lang="zh-CN" altLang="en-US" sz="1600" dirty="0"/>
              <a:t>技术不达标    </a:t>
            </a:r>
            <a:endParaRPr lang="en-US" altLang="zh-CN" sz="1600" dirty="0" smtClean="0"/>
          </a:p>
          <a:p>
            <a:r>
              <a:rPr lang="en-US" altLang="zh-CN" sz="1600" dirty="0" smtClean="0"/>
              <a:t>- </a:t>
            </a:r>
            <a:r>
              <a:rPr lang="zh-CN" altLang="en-US" sz="1600" dirty="0"/>
              <a:t>部分产商不重视，急于抢占市场：在智能家居市场开创时期，市场的占有决定了企业将来的发展；</a:t>
            </a:r>
            <a:endParaRPr lang="en-US" altLang="zh-CN" sz="1600" dirty="0" smtClean="0"/>
          </a:p>
        </p:txBody>
      </p:sp>
      <p:sp>
        <p:nvSpPr>
          <p:cNvPr id="9" name="内容占位符 2"/>
          <p:cNvSpPr txBox="1">
            <a:spLocks/>
          </p:cNvSpPr>
          <p:nvPr/>
        </p:nvSpPr>
        <p:spPr>
          <a:xfrm>
            <a:off x="529543" y="4298463"/>
            <a:ext cx="5915025" cy="2777252"/>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endParaRPr lang="en-US" altLang="zh-CN" sz="1600" i="1" dirty="0"/>
          </a:p>
        </p:txBody>
      </p:sp>
      <p:sp>
        <p:nvSpPr>
          <p:cNvPr id="7" name="文本框 6"/>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6" name="矩形 5"/>
          <p:cNvSpPr/>
          <p:nvPr/>
        </p:nvSpPr>
        <p:spPr>
          <a:xfrm>
            <a:off x="529543" y="6909751"/>
            <a:ext cx="5973081" cy="1200329"/>
          </a:xfrm>
          <a:prstGeom prst="rect">
            <a:avLst/>
          </a:prstGeom>
        </p:spPr>
        <p:txBody>
          <a:bodyPr wrap="square">
            <a:spAutoFit/>
          </a:bodyPr>
          <a:lstStyle/>
          <a:p>
            <a:pPr marL="285750" indent="-285750">
              <a:buFont typeface="Arial" panose="020B0604020202020204" pitchFamily="34" charset="0"/>
              <a:buChar char="•"/>
            </a:pPr>
            <a:r>
              <a:rPr lang="zh-CN" altLang="en-US" dirty="0" smtClean="0"/>
              <a:t>结语</a:t>
            </a:r>
            <a:endParaRPr lang="en-US" altLang="zh-CN" dirty="0" smtClean="0"/>
          </a:p>
          <a:p>
            <a:pPr marL="285750" indent="-285750">
              <a:buFont typeface="Arial" panose="020B0604020202020204" pitchFamily="34" charset="0"/>
              <a:buChar char="•"/>
            </a:pPr>
            <a:r>
              <a:rPr lang="zh-CN" altLang="en-US" dirty="0" smtClean="0"/>
              <a:t>作为</a:t>
            </a:r>
            <a:r>
              <a:rPr lang="zh-CN" altLang="en-US" dirty="0"/>
              <a:t>一个正在初期的产业，必然会出现各种问题</a:t>
            </a:r>
            <a:r>
              <a:rPr lang="zh-CN" altLang="en-US" dirty="0" smtClean="0"/>
              <a:t>。深入研究各种存在的问题是必要的，只有正视问题，解决问题才能使行业走的更远。</a:t>
            </a:r>
            <a:endParaRPr lang="zh-CN" altLang="en-US" dirty="0"/>
          </a:p>
        </p:txBody>
      </p:sp>
      <p:sp>
        <p:nvSpPr>
          <p:cNvPr id="11" name="矩形 10"/>
          <p:cNvSpPr/>
          <p:nvPr/>
        </p:nvSpPr>
        <p:spPr>
          <a:xfrm>
            <a:off x="7242402" y="5687089"/>
            <a:ext cx="5820680" cy="2308324"/>
          </a:xfrm>
          <a:prstGeom prst="rect">
            <a:avLst/>
          </a:prstGeom>
        </p:spPr>
        <p:txBody>
          <a:bodyPr wrap="square">
            <a:spAutoFit/>
          </a:bodyPr>
          <a:lstStyle/>
          <a:p>
            <a:r>
              <a:rPr lang="en-US" altLang="zh-CN" dirty="0"/>
              <a:t>[4]: [http://www.cert.org.cn/publish/main/upload/File/situation.pdf] "2017</a:t>
            </a:r>
            <a:r>
              <a:rPr lang="zh-CN" altLang="en-US" dirty="0"/>
              <a:t>年我国互联网网络安全态势综述 </a:t>
            </a:r>
            <a:r>
              <a:rPr lang="en-US" altLang="zh-CN" dirty="0"/>
              <a:t>p.11"[5]: [http://zt.360.cn/dl.php?filename=%E4%B8%AD%E5%9B%BD%E7%BD%91%E6%B0%91%E7%BD%91%E7%BB%9C%E5%AE%89%E5%85%A8%E6%84%8F%E8%AF%86%E8%B0%83%E7%A0%94%E6%8A%A5%E5%91%8A.pdf] "</a:t>
            </a:r>
            <a:r>
              <a:rPr lang="zh-CN" altLang="en-US" dirty="0"/>
              <a:t>中国网民网络安全意识调研报告 </a:t>
            </a:r>
            <a:r>
              <a:rPr lang="en-US" altLang="zh-CN" dirty="0"/>
              <a:t>p.9 - p.11"</a:t>
            </a:r>
            <a:endParaRPr lang="zh-CN" altLang="en-US" dirty="0"/>
          </a:p>
        </p:txBody>
      </p:sp>
    </p:spTree>
    <p:extLst>
      <p:ext uri="{BB962C8B-B14F-4D97-AF65-F5344CB8AC3E}">
        <p14:creationId xmlns:p14="http://schemas.microsoft.com/office/powerpoint/2010/main" val="326175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a:t>
            </a:r>
            <a:r>
              <a:rPr lang="zh-CN" altLang="en-US" dirty="0"/>
              <a:t>目前只能家居产业处于爆发初期  </a:t>
            </a:r>
            <a:endParaRPr lang="en-US" altLang="zh-CN" dirty="0" smtClean="0"/>
          </a:p>
          <a:p>
            <a:pPr lvl="1"/>
            <a:r>
              <a:rPr lang="en-US" altLang="zh-CN" dirty="0" smtClean="0"/>
              <a:t>- </a:t>
            </a:r>
            <a:r>
              <a:rPr lang="zh-CN" altLang="en-US" dirty="0"/>
              <a:t>软硬件发展促成智能家居发展。半导体产业发展引起硬件成本下降，全球智能家居专利申请数量呈现出线性增长态势，大数据、云计算、人工智能的兴起使大量的智能家居业务得以承载和优化</a:t>
            </a:r>
            <a:r>
              <a:rPr lang="zh-CN" altLang="en-US" dirty="0" smtClean="0"/>
              <a:t>。</a:t>
            </a:r>
            <a:endParaRPr lang="en-US" altLang="zh-CN" dirty="0" smtClean="0"/>
          </a:p>
          <a:p>
            <a:pPr lvl="1"/>
            <a:r>
              <a:rPr lang="zh-CN" altLang="en-US" dirty="0" smtClean="0"/>
              <a:t>  </a:t>
            </a:r>
            <a:r>
              <a:rPr lang="en-US" altLang="zh-CN" dirty="0"/>
              <a:t>- </a:t>
            </a:r>
            <a:r>
              <a:rPr lang="zh-CN" altLang="en-US" dirty="0" smtClean="0"/>
              <a:t>美国</a:t>
            </a:r>
            <a:r>
              <a:rPr lang="zh-CN" altLang="en-US" dirty="0"/>
              <a:t>作为世界第一大国，起步早，消费基础大，短期内仍会是智能家居市场的龙头老大；同时国内的市场大，发展也较迅速，在较短时间内将会超越一些西方国家，成为全球第二大市场</a:t>
            </a:r>
            <a:r>
              <a:rPr lang="zh-CN" altLang="en-US" dirty="0" smtClean="0"/>
              <a:t>。</a:t>
            </a:r>
            <a:endParaRPr lang="en-US" altLang="zh-CN" dirty="0" smtClean="0"/>
          </a:p>
          <a:p>
            <a:pPr lvl="1"/>
            <a:r>
              <a:rPr lang="zh-CN" altLang="en-US" dirty="0" smtClean="0"/>
              <a:t>  </a:t>
            </a:r>
            <a:r>
              <a:rPr lang="en-US" altLang="zh-CN" dirty="0"/>
              <a:t>- </a:t>
            </a:r>
            <a:r>
              <a:rPr lang="zh-CN" altLang="en-US" dirty="0" smtClean="0"/>
              <a:t>目前</a:t>
            </a:r>
            <a:r>
              <a:rPr lang="zh-CN" altLang="en-US" dirty="0"/>
              <a:t>国内渗透率最大的智能家居产品类型是智能家电，未来小家电将成为智能化重点</a:t>
            </a:r>
            <a:r>
              <a:rPr lang="zh-CN" altLang="en-US" dirty="0" smtClean="0"/>
              <a:t>。</a:t>
            </a:r>
            <a:endParaRPr lang="en-US" altLang="zh-CN" dirty="0" smtClean="0"/>
          </a:p>
          <a:p>
            <a:pPr lvl="1"/>
            <a:r>
              <a:rPr lang="zh-CN" altLang="en-US" dirty="0" smtClean="0"/>
              <a:t>  </a:t>
            </a:r>
            <a:r>
              <a:rPr lang="en-US" altLang="zh-CN" dirty="0"/>
              <a:t>- </a:t>
            </a:r>
            <a:r>
              <a:rPr lang="zh-CN" altLang="en-US" dirty="0"/>
              <a:t>由于目前国内消费者对智能家居了解程度不够，需要一些突出的产品、解决方案来引导消费者的购买。同时，由于中国人口基数大，国内智能家居产业潜力</a:t>
            </a:r>
            <a:r>
              <a:rPr lang="zh-CN" altLang="en-US" dirty="0" smtClean="0"/>
              <a:t>巨大。</a:t>
            </a:r>
            <a:endParaRPr lang="en-US" altLang="zh-CN" dirty="0" smtClean="0"/>
          </a:p>
          <a:p>
            <a:r>
              <a:rPr lang="en-US" altLang="zh-CN" dirty="0" smtClean="0"/>
              <a:t>- </a:t>
            </a:r>
            <a:r>
              <a:rPr lang="zh-CN" altLang="en-US" dirty="0"/>
              <a:t>智能家居产业将会继续爆发性的增长。随着社会的不断发展，技术不断发展，必将出现更加智能方便的智能家居产品与解决方案，同时消费者对生活的追求不断提高也将促进消费的增长，可以预见智能家居市场将在不远的未来迎来较大的发展。 </a:t>
            </a:r>
            <a:endParaRPr lang="en-US" altLang="zh-CN" dirty="0" smtClean="0"/>
          </a:p>
          <a:p>
            <a:pPr lvl="1"/>
            <a:r>
              <a:rPr lang="zh-CN" altLang="en-US" dirty="0" smtClean="0"/>
              <a:t> </a:t>
            </a:r>
            <a:r>
              <a:rPr lang="en-US" altLang="zh-CN" dirty="0"/>
              <a:t>- </a:t>
            </a:r>
            <a:r>
              <a:rPr lang="zh-CN" altLang="en-US" dirty="0"/>
              <a:t>价格将不断下降。 由于软硬件成本下降，市场增大引起的单位成本下降，参与者增多竞争加剧等因素将促进智能家居产品的价格不断下降。 </a:t>
            </a:r>
            <a:endParaRPr lang="en-US" altLang="zh-CN" dirty="0" smtClean="0"/>
          </a:p>
          <a:p>
            <a:pPr lvl="1"/>
            <a:r>
              <a:rPr lang="zh-CN" altLang="en-US" dirty="0" smtClean="0"/>
              <a:t> </a:t>
            </a:r>
            <a:r>
              <a:rPr lang="en-US" altLang="zh-CN" dirty="0"/>
              <a:t>- </a:t>
            </a:r>
            <a:r>
              <a:rPr lang="zh-CN" altLang="en-US" dirty="0"/>
              <a:t>产品设计思路转变，功能集成化成主流。随着技术的不断成熟和消费者选择能力上升，伪智能产品将会失去市场，更多实用的可以集成化操作的产品会诞生</a:t>
            </a:r>
            <a:r>
              <a:rPr lang="zh-CN" altLang="en-US" dirty="0" smtClean="0"/>
              <a:t>。</a:t>
            </a:r>
            <a:endParaRPr lang="en-US" altLang="zh-CN" dirty="0" smtClean="0"/>
          </a:p>
          <a:p>
            <a:pPr lvl="1"/>
            <a:r>
              <a:rPr lang="zh-CN" altLang="en-US" dirty="0" smtClean="0"/>
              <a:t>  </a:t>
            </a:r>
            <a:r>
              <a:rPr lang="en-US" altLang="zh-CN" dirty="0"/>
              <a:t>- </a:t>
            </a:r>
            <a:r>
              <a:rPr lang="zh-CN" altLang="en-US" dirty="0"/>
              <a:t>产业结构更加融洽。随着</a:t>
            </a:r>
            <a:r>
              <a:rPr lang="en-US" altLang="zh-CN" dirty="0"/>
              <a:t>Thread</a:t>
            </a:r>
            <a:r>
              <a:rPr lang="zh-CN" altLang="en-US" dirty="0"/>
              <a:t>和</a:t>
            </a:r>
            <a:r>
              <a:rPr lang="en-US" altLang="zh-CN" dirty="0"/>
              <a:t>ZigBee</a:t>
            </a:r>
            <a:r>
              <a:rPr lang="zh-CN" altLang="en-US" dirty="0"/>
              <a:t>的合作，</a:t>
            </a:r>
            <a:r>
              <a:rPr lang="en-US" altLang="zh-CN" dirty="0"/>
              <a:t>OIC</a:t>
            </a:r>
            <a:r>
              <a:rPr lang="zh-CN" altLang="en-US" dirty="0"/>
              <a:t>与</a:t>
            </a:r>
            <a:r>
              <a:rPr lang="en-US" altLang="zh-CN" dirty="0" err="1"/>
              <a:t>Allseen</a:t>
            </a:r>
            <a:r>
              <a:rPr lang="en-US" altLang="zh-CN" dirty="0"/>
              <a:t> Alliance</a:t>
            </a:r>
            <a:r>
              <a:rPr lang="zh-CN" altLang="en-US" dirty="0"/>
              <a:t>的合并，主流联盟将继续加深合作，实现共赢。   </a:t>
            </a:r>
            <a:endParaRPr lang="en-US" altLang="zh-CN" dirty="0" smtClean="0"/>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0000" lnSpcReduction="20000"/>
          </a:bodyPr>
          <a:lstStyle/>
          <a:p>
            <a:pPr lvl="2"/>
            <a:r>
              <a:rPr lang="zh-CN" altLang="en-US" smtClean="0"/>
              <a:t> </a:t>
            </a:r>
            <a:r>
              <a:rPr lang="en-US" altLang="zh-CN" dirty="0"/>
              <a:t>- 2015/05/05, ZigBee Alliance</a:t>
            </a:r>
            <a:r>
              <a:rPr lang="zh-CN" altLang="en-US" dirty="0"/>
              <a:t>与</a:t>
            </a:r>
            <a:r>
              <a:rPr lang="en-US" altLang="zh-CN" dirty="0"/>
              <a:t>Thread Group</a:t>
            </a:r>
            <a:r>
              <a:rPr lang="zh-CN" altLang="en-US" dirty="0"/>
              <a:t>发表联合声明，宣布将在</a:t>
            </a:r>
            <a:r>
              <a:rPr lang="en-US" altLang="zh-CN" dirty="0"/>
              <a:t>Thread</a:t>
            </a:r>
            <a:r>
              <a:rPr lang="zh-CN" altLang="en-US" dirty="0"/>
              <a:t>网路架构上实现</a:t>
            </a:r>
            <a:r>
              <a:rPr lang="en-US" altLang="zh-CN" dirty="0"/>
              <a:t>ZigBee</a:t>
            </a:r>
            <a:r>
              <a:rPr lang="zh-CN" altLang="en-US" dirty="0"/>
              <a:t>的应用层协议。</a:t>
            </a:r>
            <a:r>
              <a:rPr lang="en-US" altLang="zh-CN" dirty="0"/>
              <a:t>Thread</a:t>
            </a:r>
            <a:r>
              <a:rPr lang="zh-CN" altLang="en-US" dirty="0"/>
              <a:t>的出现正是为了支援不同应用层协议，两者的合作有助于共同创建一个完善的家庭网络产品解决方案。达成合作的共识后，</a:t>
            </a:r>
            <a:r>
              <a:rPr lang="en-US" altLang="zh-CN" dirty="0"/>
              <a:t>ZigBee</a:t>
            </a:r>
            <a:r>
              <a:rPr lang="zh-CN" altLang="en-US" dirty="0"/>
              <a:t>和</a:t>
            </a:r>
            <a:r>
              <a:rPr lang="en-US" altLang="zh-CN" dirty="0"/>
              <a:t>Thread</a:t>
            </a:r>
            <a:r>
              <a:rPr lang="zh-CN" altLang="en-US" dirty="0"/>
              <a:t>都将迈出一大步，从而减少了产业碎片化现象</a:t>
            </a:r>
            <a:r>
              <a:rPr lang="zh-CN" altLang="en-US" dirty="0" smtClean="0"/>
              <a:t>。</a:t>
            </a:r>
            <a:endParaRPr lang="en-US" altLang="zh-CN" dirty="0" smtClean="0"/>
          </a:p>
          <a:p>
            <a:pPr lvl="2"/>
            <a:r>
              <a:rPr lang="en-US" altLang="zh-CN" b="1" dirty="0" err="1" smtClean="0"/>
              <a:t>fig:Thread</a:t>
            </a:r>
            <a:r>
              <a:rPr lang="zh-CN" altLang="en-US" b="1" dirty="0"/>
              <a:t>与</a:t>
            </a:r>
            <a:r>
              <a:rPr lang="en-US" altLang="zh-CN" b="1" dirty="0"/>
              <a:t>ZigBee</a:t>
            </a:r>
            <a:r>
              <a:rPr lang="zh-CN" altLang="en-US" b="1" dirty="0" smtClean="0"/>
              <a:t>的图 </a:t>
            </a:r>
            <a:endParaRPr lang="en-US" altLang="zh-CN" b="1" dirty="0" smtClean="0"/>
          </a:p>
          <a:p>
            <a:pPr lvl="2"/>
            <a:r>
              <a:rPr lang="zh-CN" altLang="en-US" dirty="0" smtClean="0"/>
              <a:t>   </a:t>
            </a:r>
            <a:r>
              <a:rPr lang="en-US" altLang="zh-CN" dirty="0"/>
              <a:t>- 2016</a:t>
            </a:r>
            <a:r>
              <a:rPr lang="zh-CN" altLang="en-US" dirty="0"/>
              <a:t>年</a:t>
            </a:r>
            <a:r>
              <a:rPr lang="en-US" altLang="zh-CN" dirty="0"/>
              <a:t>10</a:t>
            </a:r>
            <a:r>
              <a:rPr lang="zh-CN" altLang="en-US" dirty="0"/>
              <a:t>月，两大消费性物联网</a:t>
            </a:r>
            <a:r>
              <a:rPr lang="en-US" altLang="zh-CN" dirty="0"/>
              <a:t>(</a:t>
            </a:r>
            <a:r>
              <a:rPr lang="en-US" altLang="zh-CN" dirty="0" err="1"/>
              <a:t>IoT</a:t>
            </a:r>
            <a:r>
              <a:rPr lang="en-US" altLang="zh-CN" dirty="0"/>
              <a:t>)</a:t>
            </a:r>
            <a:r>
              <a:rPr lang="zh-CN" altLang="en-US" dirty="0"/>
              <a:t>应用程式框架推动组织</a:t>
            </a:r>
            <a:r>
              <a:rPr lang="en-US" altLang="zh-CN" dirty="0"/>
              <a:t>Open Connectivity Foundation (OCF)</a:t>
            </a:r>
            <a:r>
              <a:rPr lang="zh-CN" altLang="en-US" dirty="0"/>
              <a:t>与</a:t>
            </a:r>
            <a:r>
              <a:rPr lang="en-US" altLang="zh-CN" dirty="0" err="1"/>
              <a:t>AllSeen</a:t>
            </a:r>
            <a:r>
              <a:rPr lang="en-US" altLang="zh-CN" dirty="0"/>
              <a:t> Alliance</a:t>
            </a:r>
            <a:r>
              <a:rPr lang="zh-CN" altLang="en-US" dirty="0"/>
              <a:t>决定合并      </a:t>
            </a:r>
            <a:r>
              <a:rPr lang="en-US" altLang="zh-CN" dirty="0"/>
              <a:t>- </a:t>
            </a:r>
            <a:r>
              <a:rPr lang="en-US" altLang="zh-CN" dirty="0" err="1"/>
              <a:t>Allseen</a:t>
            </a:r>
            <a:r>
              <a:rPr lang="en-US" altLang="zh-CN" dirty="0"/>
              <a:t> Alliance</a:t>
            </a:r>
            <a:r>
              <a:rPr lang="zh-CN" altLang="en-US" dirty="0"/>
              <a:t>： </a:t>
            </a:r>
            <a:r>
              <a:rPr lang="en-US" altLang="zh-CN" dirty="0"/>
              <a:t>Qualcomm</a:t>
            </a:r>
            <a:r>
              <a:rPr lang="zh-CN" altLang="en-US" dirty="0"/>
              <a:t>领导了这个开源项目的开发，并首次在</a:t>
            </a:r>
            <a:r>
              <a:rPr lang="en-US" altLang="zh-CN" dirty="0"/>
              <a:t>2011</a:t>
            </a:r>
            <a:r>
              <a:rPr lang="zh-CN" altLang="en-US" dirty="0"/>
              <a:t>年世界移动通信大会上展示。</a:t>
            </a:r>
            <a:r>
              <a:rPr lang="en-US" altLang="zh-CN" dirty="0" err="1"/>
              <a:t>AllSeen</a:t>
            </a:r>
            <a:r>
              <a:rPr lang="zh-CN" altLang="en-US" dirty="0"/>
              <a:t>联盟的目的是促进物联网的某种互操作性。   </a:t>
            </a:r>
            <a:endParaRPr lang="en-US" altLang="zh-CN" dirty="0" smtClean="0"/>
          </a:p>
          <a:p>
            <a:pPr lvl="2"/>
            <a:r>
              <a:rPr lang="zh-CN" altLang="en-US" dirty="0" smtClean="0"/>
              <a:t>   </a:t>
            </a:r>
            <a:r>
              <a:rPr lang="en-US" altLang="zh-CN" dirty="0"/>
              <a:t>- </a:t>
            </a:r>
            <a:r>
              <a:rPr lang="zh-CN" altLang="en-US" dirty="0"/>
              <a:t>开放互连联盟（</a:t>
            </a:r>
            <a:r>
              <a:rPr lang="en-US" altLang="zh-CN" dirty="0"/>
              <a:t>OIC</a:t>
            </a:r>
            <a:r>
              <a:rPr lang="zh-CN" altLang="en-US" dirty="0"/>
              <a:t>）最初是一个行业组织，其使命是为基于约束应用协议（</a:t>
            </a:r>
            <a:r>
              <a:rPr lang="en-US" altLang="zh-CN" dirty="0" err="1"/>
              <a:t>CoAP</a:t>
            </a:r>
            <a:r>
              <a:rPr lang="zh-CN" altLang="en-US" dirty="0"/>
              <a:t>）的物联网（</a:t>
            </a:r>
            <a:r>
              <a:rPr lang="en-US" altLang="zh-CN" dirty="0" err="1"/>
              <a:t>IoT</a:t>
            </a:r>
            <a:r>
              <a:rPr lang="zh-CN" altLang="en-US" dirty="0"/>
              <a:t>）相关设备开发标准和认证。</a:t>
            </a:r>
            <a:r>
              <a:rPr lang="en-US" altLang="zh-CN" dirty="0"/>
              <a:t>[8] OIC</a:t>
            </a:r>
            <a:r>
              <a:rPr lang="zh-CN" altLang="en-US" dirty="0"/>
              <a:t>由英特尔，</a:t>
            </a:r>
            <a:r>
              <a:rPr lang="en-US" altLang="zh-CN" dirty="0"/>
              <a:t>Broadcom</a:t>
            </a:r>
            <a:r>
              <a:rPr lang="zh-CN" altLang="en-US" dirty="0"/>
              <a:t>和三星电子于</a:t>
            </a:r>
            <a:r>
              <a:rPr lang="en-US" altLang="zh-CN" dirty="0"/>
              <a:t>2014</a:t>
            </a:r>
            <a:r>
              <a:rPr lang="zh-CN" altLang="en-US" dirty="0"/>
              <a:t>年</a:t>
            </a:r>
            <a:r>
              <a:rPr lang="en-US" altLang="zh-CN" dirty="0"/>
              <a:t>7</a:t>
            </a:r>
            <a:r>
              <a:rPr lang="zh-CN" altLang="en-US" dirty="0"/>
              <a:t>月</a:t>
            </a:r>
            <a:r>
              <a:rPr lang="zh-CN" altLang="en-US"/>
              <a:t>创建</a:t>
            </a:r>
            <a:r>
              <a:rPr lang="zh-CN" altLang="en-US" smtClean="0"/>
              <a:t>。</a:t>
            </a:r>
            <a:r>
              <a:rPr lang="en-US" altLang="zh-CN" smtClean="0"/>
              <a:t>2015</a:t>
            </a:r>
            <a:r>
              <a:rPr lang="zh-CN" altLang="en-US" dirty="0"/>
              <a:t>年</a:t>
            </a:r>
            <a:r>
              <a:rPr lang="en-US" altLang="zh-CN" dirty="0"/>
              <a:t>9</a:t>
            </a:r>
            <a:r>
              <a:rPr lang="zh-CN" altLang="en-US" dirty="0"/>
              <a:t>月，核心框架，智能家居设备，资源类型，安全性和远程访问功能的</a:t>
            </a:r>
            <a:r>
              <a:rPr lang="en-US" altLang="zh-CN" dirty="0"/>
              <a:t>1.0</a:t>
            </a:r>
            <a:r>
              <a:rPr lang="zh-CN" altLang="en-US" dirty="0"/>
              <a:t>版规范发布候选版本向公众发布，非成员也可以访问，无需注册。        </a:t>
            </a:r>
            <a:r>
              <a:rPr lang="en-US" altLang="zh-CN" dirty="0"/>
              <a:t>2016</a:t>
            </a:r>
            <a:r>
              <a:rPr lang="zh-CN" altLang="en-US" dirty="0"/>
              <a:t>年</a:t>
            </a:r>
            <a:r>
              <a:rPr lang="en-US" altLang="zh-CN" dirty="0"/>
              <a:t>2</a:t>
            </a:r>
            <a:r>
              <a:rPr lang="zh-CN" altLang="en-US" dirty="0"/>
              <a:t>月</a:t>
            </a:r>
            <a:r>
              <a:rPr lang="en-US" altLang="zh-CN" dirty="0"/>
              <a:t>19</a:t>
            </a:r>
            <a:r>
              <a:rPr lang="zh-CN" altLang="en-US" dirty="0"/>
              <a:t>日，</a:t>
            </a:r>
            <a:r>
              <a:rPr lang="en-US" altLang="zh-CN" dirty="0"/>
              <a:t>OIC</a:t>
            </a:r>
            <a:r>
              <a:rPr lang="zh-CN" altLang="en-US" dirty="0"/>
              <a:t>更名为</a:t>
            </a:r>
            <a:r>
              <a:rPr lang="en-US" altLang="zh-CN" dirty="0"/>
              <a:t>Open Connectivity Foundation        </a:t>
            </a:r>
            <a:r>
              <a:rPr lang="zh-CN" altLang="en-US" dirty="0"/>
              <a:t>目前，还有超过</a:t>
            </a:r>
            <a:r>
              <a:rPr lang="en-US" altLang="zh-CN" dirty="0"/>
              <a:t>300</a:t>
            </a:r>
            <a:r>
              <a:rPr lang="zh-CN" altLang="en-US" dirty="0"/>
              <a:t>个其他成员合作伙伴，包括</a:t>
            </a:r>
            <a:r>
              <a:rPr lang="en-US" altLang="zh-CN" dirty="0"/>
              <a:t>OCF“</a:t>
            </a:r>
            <a:r>
              <a:rPr lang="zh-CN" altLang="en-US" dirty="0"/>
              <a:t>钻石会员”公司</a:t>
            </a:r>
            <a:r>
              <a:rPr lang="en-US" altLang="zh-CN" dirty="0"/>
              <a:t>; Cisco Systems</a:t>
            </a:r>
            <a:r>
              <a:rPr lang="zh-CN" altLang="en-US" dirty="0"/>
              <a:t>，</a:t>
            </a:r>
            <a:r>
              <a:rPr lang="en-US" altLang="zh-CN" dirty="0"/>
              <a:t>Qualcomm</a:t>
            </a:r>
            <a:r>
              <a:rPr lang="zh-CN" altLang="en-US" dirty="0"/>
              <a:t>，</a:t>
            </a:r>
            <a:r>
              <a:rPr lang="en-US" altLang="zh-CN" dirty="0"/>
              <a:t>Intel</a:t>
            </a:r>
            <a:r>
              <a:rPr lang="zh-CN" altLang="en-US" dirty="0"/>
              <a:t>，</a:t>
            </a:r>
            <a:r>
              <a:rPr lang="en-US" altLang="zh-CN" dirty="0"/>
              <a:t>Microsoft</a:t>
            </a:r>
            <a:r>
              <a:rPr lang="zh-CN" altLang="en-US" dirty="0"/>
              <a:t>，</a:t>
            </a:r>
            <a:r>
              <a:rPr lang="en-US" altLang="zh-CN" dirty="0" err="1"/>
              <a:t>CableLabs</a:t>
            </a:r>
            <a:r>
              <a:rPr lang="zh-CN" altLang="en-US" dirty="0"/>
              <a:t>，</a:t>
            </a:r>
            <a:r>
              <a:rPr lang="en-US" altLang="zh-CN" dirty="0"/>
              <a:t>Electrolux</a:t>
            </a:r>
            <a:r>
              <a:rPr lang="zh-CN" altLang="en-US" dirty="0"/>
              <a:t>，</a:t>
            </a:r>
            <a:r>
              <a:rPr lang="en-US" altLang="zh-CN" dirty="0"/>
              <a:t>LG</a:t>
            </a:r>
            <a:r>
              <a:rPr lang="zh-CN" altLang="en-US" dirty="0"/>
              <a:t>，</a:t>
            </a:r>
            <a:r>
              <a:rPr lang="en-US" altLang="zh-CN" dirty="0"/>
              <a:t>Haier</a:t>
            </a:r>
            <a:r>
              <a:rPr lang="zh-CN" altLang="en-US" dirty="0"/>
              <a:t>，</a:t>
            </a:r>
            <a:r>
              <a:rPr lang="en-US" altLang="zh-CN" dirty="0"/>
              <a:t>Canon</a:t>
            </a:r>
            <a:r>
              <a:rPr lang="zh-CN" altLang="en-US" dirty="0"/>
              <a:t>和</a:t>
            </a:r>
            <a:r>
              <a:rPr lang="en-US" altLang="zh-CN" dirty="0"/>
              <a:t>Samsung</a:t>
            </a:r>
            <a:r>
              <a:rPr lang="zh-CN" altLang="en-US" dirty="0" smtClean="0"/>
              <a:t>。</a:t>
            </a:r>
            <a:r>
              <a:rPr lang="zh-CN" altLang="en-US" dirty="0" smtClean="0">
                <a:solidFill>
                  <a:srgbClr val="FF0000"/>
                </a:solidFill>
              </a:rPr>
              <a:t>这不是文字，根据此段文字配图</a:t>
            </a:r>
            <a:endParaRPr lang="en-US" altLang="zh-CN" dirty="0" smtClean="0">
              <a:solidFill>
                <a:srgbClr val="FF0000"/>
              </a:solidFill>
            </a:endParaRPr>
          </a:p>
          <a:p>
            <a:pPr lvl="1"/>
            <a:r>
              <a:rPr lang="zh-CN" altLang="en-US" dirty="0" smtClean="0"/>
              <a:t>  </a:t>
            </a:r>
            <a:r>
              <a:rPr lang="en-US" altLang="zh-CN" dirty="0"/>
              <a:t>- </a:t>
            </a:r>
            <a:r>
              <a:rPr lang="zh-CN" altLang="en-US" dirty="0"/>
              <a:t>行业标准更加</a:t>
            </a:r>
            <a:r>
              <a:rPr lang="zh-CN" altLang="en-US" dirty="0" smtClean="0"/>
              <a:t>规范</a:t>
            </a:r>
            <a:endParaRPr lang="en-US" altLang="zh-CN" dirty="0" smtClean="0"/>
          </a:p>
          <a:p>
            <a:pPr lvl="2"/>
            <a:r>
              <a:rPr lang="zh-CN" altLang="en-US" dirty="0" smtClean="0"/>
              <a:t>    </a:t>
            </a:r>
            <a:r>
              <a:rPr lang="en-US" altLang="zh-CN" dirty="0"/>
              <a:t>- </a:t>
            </a:r>
            <a:r>
              <a:rPr lang="zh-CN" altLang="en-US" dirty="0"/>
              <a:t>现在全国家用电器标准化技术委员会及其智能家电分委会已经报批了包括</a:t>
            </a:r>
            <a:r>
              <a:rPr lang="en-US" altLang="zh-CN" dirty="0"/>
              <a:t>《</a:t>
            </a:r>
            <a:r>
              <a:rPr lang="zh-CN" altLang="en-US" dirty="0"/>
              <a:t>智能家用电器的智能化技术通用要求</a:t>
            </a:r>
            <a:r>
              <a:rPr lang="en-US" altLang="zh-CN" dirty="0"/>
              <a:t>》</a:t>
            </a:r>
            <a:r>
              <a:rPr lang="zh-CN" altLang="en-US" dirty="0"/>
              <a:t>在内的</a:t>
            </a:r>
            <a:r>
              <a:rPr lang="en-US" altLang="zh-CN" dirty="0"/>
              <a:t>4</a:t>
            </a:r>
            <a:r>
              <a:rPr lang="zh-CN" altLang="en-US" dirty="0"/>
              <a:t>项</a:t>
            </a:r>
            <a:r>
              <a:rPr lang="zh-CN" altLang="en-US" dirty="0" smtClean="0"/>
              <a:t>国家标准</a:t>
            </a:r>
            <a:endParaRPr lang="en-US" altLang="zh-CN" dirty="0" smtClean="0"/>
          </a:p>
          <a:p>
            <a:pPr lvl="2"/>
            <a:r>
              <a:rPr lang="zh-CN" altLang="en-US" dirty="0" smtClean="0"/>
              <a:t>    </a:t>
            </a:r>
            <a:r>
              <a:rPr lang="en-US" altLang="zh-CN" dirty="0"/>
              <a:t>- 2017</a:t>
            </a:r>
            <a:r>
              <a:rPr lang="zh-CN" altLang="en-US" dirty="0"/>
              <a:t>年</a:t>
            </a:r>
            <a:r>
              <a:rPr lang="en-US" altLang="zh-CN" dirty="0"/>
              <a:t>11</a:t>
            </a:r>
            <a:r>
              <a:rPr lang="zh-CN" altLang="en-US" dirty="0"/>
              <a:t>月</a:t>
            </a:r>
            <a:r>
              <a:rPr lang="en-US" altLang="zh-CN" dirty="0"/>
              <a:t>22</a:t>
            </a:r>
            <a:r>
              <a:rPr lang="zh-CN" altLang="en-US" dirty="0"/>
              <a:t>日举行的“中国智能家居</a:t>
            </a:r>
            <a:r>
              <a:rPr lang="en-US" altLang="zh-CN" dirty="0"/>
              <a:t>2017</a:t>
            </a:r>
            <a:r>
              <a:rPr lang="zh-CN" altLang="en-US" dirty="0"/>
              <a:t>高峰论坛”由中国轻工业联合会牵头，中国家电研究院等单位联合发布，启动智能家居团体标准制定工作。</a:t>
            </a:r>
            <a:r>
              <a:rPr lang="en-US" altLang="zh-CN" dirty="0"/>
              <a:t>2017 ~ 2019</a:t>
            </a:r>
            <a:r>
              <a:rPr lang="zh-CN" altLang="en-US" dirty="0"/>
              <a:t>年，研制智能家居标准体系，做好智能制造标准化工作的顶层设计、组织和机制建设，完成部分基础通用标准和核心关键标准；</a:t>
            </a:r>
            <a:r>
              <a:rPr lang="en-US" altLang="zh-CN" dirty="0"/>
              <a:t>2019 ~ 2022</a:t>
            </a:r>
            <a:r>
              <a:rPr lang="zh-CN" altLang="en-US" dirty="0"/>
              <a:t>年，研制完成智能家居基础通用标准和关键核心标准，初步建立智能家居标准体系；</a:t>
            </a:r>
            <a:r>
              <a:rPr lang="en-US" altLang="zh-CN" dirty="0"/>
              <a:t>2022 ~ 2025</a:t>
            </a:r>
            <a:r>
              <a:rPr lang="zh-CN" altLang="en-US" dirty="0"/>
              <a:t>年，智能家居标准在家居行业普遍应用，产品智能化水平大幅提升</a:t>
            </a:r>
            <a:r>
              <a:rPr lang="zh-CN" altLang="en-US" dirty="0" smtClean="0"/>
              <a:t>。</a:t>
            </a:r>
            <a:endParaRPr lang="en-US" altLang="zh-CN" dirty="0" smtClean="0"/>
          </a:p>
          <a:p>
            <a:pPr lvl="1"/>
            <a:r>
              <a:rPr lang="zh-CN" altLang="en-US" dirty="0" smtClean="0"/>
              <a:t>  </a:t>
            </a:r>
            <a:r>
              <a:rPr lang="en-US" altLang="zh-CN" dirty="0"/>
              <a:t>- </a:t>
            </a:r>
            <a:r>
              <a:rPr lang="zh-CN" altLang="en-US" dirty="0"/>
              <a:t>更加注重安全 </a:t>
            </a:r>
            <a:endParaRPr lang="en-US" altLang="zh-CN" dirty="0" smtClean="0"/>
          </a:p>
          <a:p>
            <a:pPr lvl="1"/>
            <a:r>
              <a:rPr lang="zh-CN" altLang="en-US" dirty="0" smtClean="0"/>
              <a:t> </a:t>
            </a:r>
            <a:r>
              <a:rPr lang="en-US" altLang="zh-CN" dirty="0"/>
              <a:t>- </a:t>
            </a:r>
            <a:r>
              <a:rPr lang="zh-CN" altLang="en-US" dirty="0"/>
              <a:t>引起其他领域的浪潮。智能家居产业的发展影响的不仅是家居，公寓、酒店、办公等类似的人居环境也会随之掀起革命。</a:t>
            </a:r>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
        <p:nvSpPr>
          <p:cNvPr id="5" name="文本框 4"/>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
        <p:nvSpPr>
          <p:cNvPr id="4" name="文本框 3"/>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smtClean="0"/>
              <a:t>报告</a:t>
            </a:r>
            <a:r>
              <a:rPr lang="zh-CN" altLang="en-US" sz="1600" b="1" dirty="0" smtClean="0"/>
              <a:t>（一个链接，跟前面报告里的链接统一格式处理）</a:t>
            </a:r>
            <a:r>
              <a:rPr lang="zh-CN" altLang="en-US" sz="1600" dirty="0" smtClean="0"/>
              <a:t>显示</a:t>
            </a:r>
            <a:r>
              <a:rPr lang="zh-CN" altLang="en-US" sz="1600" dirty="0"/>
              <a:t>，未来三年，智能家居市场将呈现</a:t>
            </a:r>
            <a:r>
              <a:rPr lang="en-US" altLang="zh-CN" sz="1600" dirty="0"/>
              <a:t>56%</a:t>
            </a:r>
            <a:r>
              <a:rPr lang="zh-CN" altLang="en-US" sz="1600" dirty="0"/>
              <a:t>的年复合增长率，且至</a:t>
            </a:r>
            <a:r>
              <a:rPr lang="en-US" altLang="zh-CN" sz="1600" dirty="0"/>
              <a:t>2018</a:t>
            </a:r>
            <a:r>
              <a:rPr lang="zh-CN" altLang="en-US" sz="1600" dirty="0"/>
              <a:t>年市场上将有高达</a:t>
            </a:r>
            <a:r>
              <a:rPr lang="en-US" altLang="zh-CN" sz="1600" dirty="0"/>
              <a:t>1.9</a:t>
            </a:r>
            <a:r>
              <a:rPr lang="zh-CN" altLang="en-US" sz="1600" dirty="0"/>
              <a:t>亿台的产品出货量。</a:t>
            </a:r>
            <a:r>
              <a:rPr lang="zh-CN" altLang="en-US" sz="1600" dirty="0" smtClean="0"/>
              <a:t>据</a:t>
            </a:r>
            <a:r>
              <a:rPr lang="en-US" altLang="zh-CN" sz="1600" b="1" dirty="0" smtClean="0"/>
              <a:t>0000</a:t>
            </a:r>
            <a:r>
              <a:rPr lang="zh-CN" altLang="en-US" sz="1600" dirty="0" smtClean="0"/>
              <a:t>年</a:t>
            </a:r>
            <a:r>
              <a:rPr lang="en-US" altLang="zh-CN" sz="1600" dirty="0" smtClean="0"/>
              <a:t>2</a:t>
            </a:r>
            <a:r>
              <a:rPr lang="zh-CN" altLang="en-US" sz="1600" dirty="0"/>
              <a:t>月份发布的</a:t>
            </a:r>
            <a:r>
              <a:rPr lang="en-US" altLang="zh-CN" sz="1600" dirty="0"/>
              <a:t>《</a:t>
            </a:r>
            <a:r>
              <a:rPr lang="zh-CN" altLang="en-US" sz="1600" dirty="0"/>
              <a:t>中国智能家居设备行业前瞻与投资策略规划报告</a:t>
            </a:r>
            <a:r>
              <a:rPr lang="en-US" altLang="zh-CN" sz="1600" dirty="0" smtClean="0"/>
              <a:t>》</a:t>
            </a:r>
            <a:r>
              <a:rPr lang="zh-CN" altLang="en-US" sz="1600" b="1" dirty="0" smtClean="0"/>
              <a:t>（一个链接）</a:t>
            </a:r>
            <a:r>
              <a:rPr lang="zh-CN" altLang="en-US" sz="1600" dirty="0" smtClean="0"/>
              <a:t>推测</a:t>
            </a:r>
            <a:r>
              <a:rPr lang="zh-CN" altLang="en-US" sz="1600" dirty="0"/>
              <a:t>，未来几年我国智能家居将迎来爆发期，年增长率将保持在</a:t>
            </a:r>
            <a:r>
              <a:rPr lang="en-US" altLang="zh-CN" sz="1600" dirty="0"/>
              <a:t>50%</a:t>
            </a:r>
            <a:r>
              <a:rPr lang="zh-CN" altLang="en-US" sz="1600" dirty="0"/>
              <a:t>左右。到</a:t>
            </a:r>
            <a:r>
              <a:rPr lang="en-US" altLang="zh-CN" sz="1600" dirty="0"/>
              <a:t>2018</a:t>
            </a:r>
            <a:r>
              <a:rPr lang="zh-CN" altLang="en-US" sz="1600" dirty="0"/>
              <a:t>年，我国智能家居市场规模或将达到</a:t>
            </a:r>
            <a:r>
              <a:rPr lang="en-US" altLang="zh-CN" sz="1600" dirty="0"/>
              <a:t>1396</a:t>
            </a:r>
            <a:r>
              <a:rPr lang="zh-CN" altLang="en-US" sz="1600" dirty="0"/>
              <a:t>亿元</a:t>
            </a:r>
            <a:r>
              <a:rPr lang="zh-CN" altLang="en-US" sz="1600" dirty="0" smtClean="0"/>
              <a:t>。</a:t>
            </a:r>
            <a:endParaRPr lang="en-US" altLang="zh-CN" sz="1600" dirty="0" smtClean="0"/>
          </a:p>
          <a:p>
            <a:r>
              <a:rPr lang="zh-CN" altLang="en-US" sz="1600" dirty="0"/>
              <a:t>可以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
        <p:nvSpPr>
          <p:cNvPr id="5" name="文本框 4"/>
          <p:cNvSpPr txBox="1"/>
          <p:nvPr/>
        </p:nvSpPr>
        <p:spPr>
          <a:xfrm>
            <a:off x="3062514" y="8788400"/>
            <a:ext cx="306494"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4</a:t>
            </a:r>
            <a:endParaRPr lang="zh-CN" altLang="en-US" dirty="0"/>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5</a:t>
            </a:r>
            <a:endParaRPr lang="zh-CN" altLang="en-US" dirty="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产业链示意图，图中加上下面这张表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
        <p:nvSpPr>
          <p:cNvPr id="7" name="文本框 6"/>
          <p:cNvSpPr txBox="1"/>
          <p:nvPr/>
        </p:nvSpPr>
        <p:spPr>
          <a:xfrm>
            <a:off x="3062514" y="8788400"/>
            <a:ext cx="306494" cy="369332"/>
          </a:xfrm>
          <a:prstGeom prst="rect">
            <a:avLst/>
          </a:prstGeom>
          <a:noFill/>
        </p:spPr>
        <p:txBody>
          <a:bodyPr wrap="none" rtlCol="0">
            <a:spAutoFit/>
          </a:bodyPr>
          <a:lstStyle/>
          <a:p>
            <a:r>
              <a:rPr lang="en-US" altLang="zh-CN" dirty="0" smtClean="0"/>
              <a:t>7</a:t>
            </a:r>
            <a:endParaRPr lang="zh-CN" altLang="en-US" dirty="0"/>
          </a:p>
        </p:txBody>
      </p:sp>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pPr marL="0" fontAlgn="t">
              <a:spcBef>
                <a:spcPts val="0"/>
              </a:spcBef>
            </a:pPr>
            <a:r>
              <a:rPr lang="zh-CN" altLang="zh-CN" sz="1600" b="1" dirty="0">
                <a:solidFill>
                  <a:srgbClr val="FFFFFF"/>
                </a:solidFill>
                <a:latin typeface="等线" panose="02010600030101010101" pitchFamily="2" charset="-122"/>
              </a:rPr>
              <a:t>上游</a:t>
            </a:r>
            <a:endParaRPr lang="zh-CN" altLang="zh-CN" sz="2000" dirty="0">
              <a:latin typeface="Arial" panose="020B0604020202020204" pitchFamily="34" charset="0"/>
            </a:endParaRPr>
          </a:p>
          <a:p>
            <a:pPr marL="0" fontAlgn="t">
              <a:spcBef>
                <a:spcPts val="0"/>
              </a:spcBef>
            </a:pPr>
            <a:r>
              <a:rPr lang="zh-CN" altLang="en-US" sz="1600" dirty="0" smtClean="0">
                <a:solidFill>
                  <a:srgbClr val="000000"/>
                </a:solidFill>
                <a:latin typeface="等线" panose="02010600030101010101" pitchFamily="2" charset="-122"/>
              </a:rPr>
              <a:t>这三个的小标题就是前页表格的内容，如：上游</a:t>
            </a:r>
            <a:r>
              <a:rPr lang="en-US" altLang="zh-CN" sz="1600" dirty="0" smtClean="0">
                <a:solidFill>
                  <a:srgbClr val="000000"/>
                </a:solidFill>
                <a:latin typeface="等线" panose="02010600030101010101" pitchFamily="2" charset="-122"/>
              </a:rPr>
              <a:t>——</a:t>
            </a:r>
            <a:r>
              <a:rPr lang="zh-CN" altLang="zh-CN" sz="1600" dirty="0" smtClean="0">
                <a:solidFill>
                  <a:srgbClr val="000000"/>
                </a:solidFill>
                <a:latin typeface="等线" panose="02010600030101010101" pitchFamily="2" charset="-122"/>
              </a:rPr>
              <a:t>芯片</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传感器</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通信</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软件</a:t>
            </a:r>
            <a:r>
              <a:rPr lang="zh-CN" altLang="zh-CN" sz="1600" dirty="0" smtClean="0">
                <a:solidFill>
                  <a:srgbClr val="000000"/>
                </a:solidFill>
                <a:latin typeface="等线" panose="02010600030101010101" pitchFamily="2" charset="-122"/>
              </a:rPr>
              <a:t>等各种</a:t>
            </a:r>
            <a:r>
              <a:rPr lang="zh-CN" altLang="zh-CN" sz="1600" dirty="0">
                <a:solidFill>
                  <a:srgbClr val="000000"/>
                </a:solidFill>
                <a:latin typeface="等线" panose="02010600030101010101" pitchFamily="2" charset="-122"/>
              </a:rPr>
              <a:t>基础技术的发展</a:t>
            </a:r>
            <a:endParaRPr lang="zh-CN" altLang="zh-CN" sz="2000" dirty="0">
              <a:latin typeface="Arial" panose="020B0604020202020204" pitchFamily="34" charset="0"/>
            </a:endParaRPr>
          </a:p>
          <a:p>
            <a:r>
              <a:rPr lang="zh-CN" altLang="en-US" sz="1600" dirty="0" smtClean="0"/>
              <a:t>技术部分提到</a:t>
            </a:r>
            <a:r>
              <a:rPr lang="en-US" altLang="zh-CN" sz="1600" dirty="0" smtClean="0"/>
              <a:t>:</a:t>
            </a:r>
            <a:r>
              <a:rPr lang="en-US" altLang="zh-CN" sz="1600" dirty="0" err="1" smtClean="0"/>
              <a:t>WiFi</a:t>
            </a:r>
            <a:r>
              <a:rPr lang="zh-CN" altLang="en-US" sz="1600" dirty="0" smtClean="0"/>
              <a:t>是智能家居的重要</a:t>
            </a:r>
            <a:r>
              <a:rPr lang="zh-CN" altLang="en-US" sz="1600" b="1" dirty="0" smtClean="0"/>
              <a:t>上游</a:t>
            </a:r>
            <a:r>
              <a:rPr lang="zh-CN" altLang="en-US" sz="1600" dirty="0" smtClean="0"/>
              <a:t>技术之一。而在图表中我们看到，</a:t>
            </a:r>
            <a:r>
              <a:rPr lang="en-US" altLang="zh-CN" sz="1600" dirty="0" err="1" smtClean="0"/>
              <a:t>WiFi</a:t>
            </a:r>
            <a:r>
              <a:rPr lang="zh-CN" altLang="en-US" sz="1600" dirty="0" smtClean="0"/>
              <a:t>技术变得廉价和前面提到的智能家居产业的发展在时间上高度重合。</a:t>
            </a:r>
            <a:r>
              <a:rPr lang="en-US" altLang="zh-CN" sz="1600" dirty="0" err="1" smtClean="0"/>
              <a:t>WiFi</a:t>
            </a:r>
            <a:r>
              <a:rPr lang="zh-CN" altLang="en-US" sz="1600" dirty="0" smtClean="0"/>
              <a:t>只是一个例子，其它的技术也是在这一段时间出现技术突破，有的是功能出现突破（例如语音识别、</a:t>
            </a:r>
            <a:r>
              <a:rPr lang="en-US" altLang="zh-CN" sz="1600" dirty="0" smtClean="0"/>
              <a:t>4G</a:t>
            </a:r>
            <a:r>
              <a:rPr lang="zh-CN" altLang="en-US" sz="1600" dirty="0" smtClean="0"/>
              <a:t>技术等等），有的则是类似于</a:t>
            </a:r>
            <a:r>
              <a:rPr lang="en-US" altLang="zh-CN" sz="1600" dirty="0" err="1" smtClean="0"/>
              <a:t>WiFi</a:t>
            </a:r>
            <a:r>
              <a:rPr lang="zh-CN" altLang="en-US" sz="1600" dirty="0" smtClean="0"/>
              <a:t>，出现了显著的廉价化。这些上游技术的突破带来了智能家居产业在近几年出现的迅速发展。</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a:t>
            </a:r>
            <a:r>
              <a:rPr lang="zh-CN" altLang="en-US" sz="1600" b="1" dirty="0" smtClean="0"/>
              <a:t>中游</a:t>
            </a:r>
            <a:r>
              <a:rPr lang="zh-CN" altLang="en-US" sz="1600" dirty="0" smtClean="0"/>
              <a:t>，许多智能家居直接相关的技术也在快速地发展。从专利数的变化图我们可以看到，在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a:t>
            </a:r>
            <a:r>
              <a:rPr lang="zh-CN" altLang="en-US" sz="1600" b="1" dirty="0" smtClean="0"/>
              <a:t>下游</a:t>
            </a:r>
            <a:r>
              <a:rPr lang="zh-CN" altLang="en-US" sz="1600" dirty="0" smtClean="0"/>
              <a:t>，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
        <p:nvSpPr>
          <p:cNvPr id="6" name="文本框 5"/>
          <p:cNvSpPr txBox="1"/>
          <p:nvPr/>
        </p:nvSpPr>
        <p:spPr>
          <a:xfrm>
            <a:off x="3062514" y="8788400"/>
            <a:ext cx="543739" cy="369332"/>
          </a:xfrm>
          <a:prstGeom prst="rect">
            <a:avLst/>
          </a:prstGeom>
          <a:noFill/>
        </p:spPr>
        <p:txBody>
          <a:bodyPr wrap="none" rtlCol="0">
            <a:spAutoFit/>
          </a:bodyPr>
          <a:lstStyle/>
          <a:p>
            <a:r>
              <a:rPr lang="en-US" altLang="zh-CN" dirty="0" smtClean="0"/>
              <a:t>8-9</a:t>
            </a:r>
            <a:endParaRPr lang="zh-CN" altLang="en-US" dirty="0"/>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4616</Words>
  <Application>Microsoft Office PowerPoint</Application>
  <PresentationFormat>全屏显示(4:3)</PresentationFormat>
  <Paragraphs>229</Paragraphs>
  <Slides>18</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lpstr>问题</vt:lpstr>
      <vt:lpstr>问题</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Li jf</cp:lastModifiedBy>
  <cp:revision>74</cp:revision>
  <dcterms:created xsi:type="dcterms:W3CDTF">2018-11-28T12:13:48Z</dcterms:created>
  <dcterms:modified xsi:type="dcterms:W3CDTF">2018-11-30T08:05:54Z</dcterms:modified>
</cp:coreProperties>
</file>