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0" r:id="rId1"/>
  </p:sldMasterIdLst>
  <p:sldIdLst>
    <p:sldId id="256" r:id="rId2"/>
    <p:sldId id="263" r:id="rId3"/>
    <p:sldId id="264" r:id="rId4"/>
    <p:sldId id="267" r:id="rId5"/>
    <p:sldId id="257" r:id="rId6"/>
    <p:sldId id="258" r:id="rId7"/>
    <p:sldId id="259" r:id="rId8"/>
    <p:sldId id="265" r:id="rId9"/>
    <p:sldId id="266" r:id="rId10"/>
    <p:sldId id="260" r:id="rId11"/>
    <p:sldId id="261" r:id="rId12"/>
    <p:sldId id="262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C9F1043-43A6-494D-B6FF-2FB8F69005C2}">
          <p14:sldIdLst>
            <p14:sldId id="256"/>
            <p14:sldId id="263"/>
            <p14:sldId id="264"/>
            <p14:sldId id="267"/>
          </p14:sldIdLst>
        </p14:section>
        <p14:section name="Object-Oriented Primer" id="{6306E64A-CBB2-7A49-ADAC-FC7CC69199B0}">
          <p14:sldIdLst>
            <p14:sldId id="257"/>
            <p14:sldId id="258"/>
          </p14:sldIdLst>
        </p14:section>
        <p14:section name="Functional Paradigms" id="{1120E9DB-35AE-3D4E-A62B-B45500B27681}">
          <p14:sldIdLst>
            <p14:sldId id="259"/>
            <p14:sldId id="265"/>
            <p14:sldId id="266"/>
          </p14:sldIdLst>
        </p14:section>
        <p14:section name="Reactive Extensions" id="{2B55ACFD-2767-BE46-AE9C-F3A064554EC9}">
          <p14:sldIdLst>
            <p14:sldId id="260"/>
            <p14:sldId id="261"/>
          </p14:sldIdLst>
        </p14:section>
        <p14:section name="Object Functional Programming" id="{9C7DA047-DB57-204C-8D82-3A5FFE1E2CA4}">
          <p14:sldIdLst>
            <p14:sldId id="262"/>
          </p14:sldIdLst>
        </p14:section>
        <p14:section name="The Domain" id="{AD814AAB-0515-2E42-BE61-45C81900E46E}">
          <p14:sldIdLst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69"/>
    <p:restoredTop sz="96327"/>
  </p:normalViewPr>
  <p:slideViewPr>
    <p:cSldViewPr snapToGrid="0">
      <p:cViewPr varScale="1">
        <p:scale>
          <a:sx n="224" d="100"/>
          <a:sy n="224" d="100"/>
        </p:scale>
        <p:origin x="10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183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467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647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368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953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393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1/10/23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400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1/10/23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001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1/10/23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764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541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521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88238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D7DF6-0091-5744-F7F6-B08955B3FF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Functional Programming in an Object-Oriented world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BB262E-C1FD-00E6-4249-FD7E972D9B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Challenges, Patterns and learnings for using functional concepts in an object-oriented language</a:t>
            </a:r>
          </a:p>
        </p:txBody>
      </p:sp>
    </p:spTree>
    <p:extLst>
      <p:ext uri="{BB962C8B-B14F-4D97-AF65-F5344CB8AC3E}">
        <p14:creationId xmlns:p14="http://schemas.microsoft.com/office/powerpoint/2010/main" val="3831691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A72C7-137C-C7B9-9CF9-388F46523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Silver Bullet: Reactive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14430-C0A5-1652-6FDD-EA60D4233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 silver bullet</a:t>
            </a:r>
          </a:p>
          <a:p>
            <a:r>
              <a:rPr lang="en-US" dirty="0"/>
              <a:t>Still have to handle FP concerns (learned this the hard way)</a:t>
            </a:r>
          </a:p>
          <a:p>
            <a:r>
              <a:rPr lang="en-US" dirty="0"/>
              <a:t>Have to move modeling away from objects and towards a “pipeline” approach</a:t>
            </a:r>
          </a:p>
        </p:txBody>
      </p:sp>
    </p:spTree>
    <p:extLst>
      <p:ext uri="{BB962C8B-B14F-4D97-AF65-F5344CB8AC3E}">
        <p14:creationId xmlns:p14="http://schemas.microsoft.com/office/powerpoint/2010/main" val="788130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9F73A-6A32-3B1C-89CF-C0BA81913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OO vs F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D1933E-9261-6FC5-22F2-E5F4ABCF0B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Object-Oriented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BD4B55-A754-BD30-FA36-52911918427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Errors expected to be handled in scope</a:t>
            </a:r>
          </a:p>
          <a:p>
            <a:r>
              <a:rPr lang="en-US" dirty="0"/>
              <a:t>Encapsulation is difficult to achieve</a:t>
            </a:r>
          </a:p>
          <a:p>
            <a:r>
              <a:rPr lang="en-US" dirty="0"/>
              <a:t>Mutability as a Design Pattern (MVVM)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72AB53-0924-E202-2607-C211507F0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Functional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E9F99CD-E302-19BD-5C10-8FE48B34A89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Errors handled in line</a:t>
            </a:r>
          </a:p>
          <a:p>
            <a:r>
              <a:rPr lang="en-US" dirty="0"/>
              <a:t>Encapsulation is enforced by scope</a:t>
            </a:r>
          </a:p>
          <a:p>
            <a:r>
              <a:rPr lang="en-US" dirty="0"/>
              <a:t>Immutability as a Design Pattern (MVU)</a:t>
            </a:r>
          </a:p>
        </p:txBody>
      </p:sp>
    </p:spTree>
    <p:extLst>
      <p:ext uri="{BB962C8B-B14F-4D97-AF65-F5344CB8AC3E}">
        <p14:creationId xmlns:p14="http://schemas.microsoft.com/office/powerpoint/2010/main" val="560232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34750-B15D-63C0-A469-BC1A059AB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Functional Programming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D1F177-04CC-AF22-B265-033995E3C7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Object-Oriented Design with Functional DOMAIN Modeling</a:t>
            </a:r>
          </a:p>
        </p:txBody>
      </p:sp>
    </p:spTree>
    <p:extLst>
      <p:ext uri="{BB962C8B-B14F-4D97-AF65-F5344CB8AC3E}">
        <p14:creationId xmlns:p14="http://schemas.microsoft.com/office/powerpoint/2010/main" val="2494897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7F977F-8F09-112C-F86B-BE958B8E1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2000F3-E1AA-0624-4B52-0E5BA7A767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Something every application must handle at some point</a:t>
            </a:r>
          </a:p>
        </p:txBody>
      </p:sp>
    </p:spTree>
    <p:extLst>
      <p:ext uri="{BB962C8B-B14F-4D97-AF65-F5344CB8AC3E}">
        <p14:creationId xmlns:p14="http://schemas.microsoft.com/office/powerpoint/2010/main" val="1845297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A27890CE-57B8-7F5C-6A57-4558F1628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question I always hear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1D7A7F4-BEFA-12AB-0BBD-87E3C900E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7225" y="2222059"/>
            <a:ext cx="6777550" cy="367830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“Rodney, Rx and </a:t>
            </a:r>
            <a:r>
              <a:rPr lang="en-US" dirty="0" err="1"/>
              <a:t>Fp</a:t>
            </a:r>
            <a:r>
              <a:rPr lang="en-US" dirty="0"/>
              <a:t> are great, I’m sure.  Can you show a side-by-side example so I can understand </a:t>
            </a:r>
            <a:r>
              <a:rPr lang="en-US" b="1" i="1" dirty="0"/>
              <a:t>why</a:t>
            </a:r>
            <a:r>
              <a:rPr lang="en-US" dirty="0"/>
              <a:t> this approach is ’elegant’?!”</a:t>
            </a:r>
            <a:endParaRPr lang="en-US" b="1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DA79C4-B856-A5D9-9B77-1EADCF56D945}"/>
              </a:ext>
            </a:extLst>
          </p:cNvPr>
          <p:cNvSpPr txBox="1"/>
          <p:nvPr/>
        </p:nvSpPr>
        <p:spPr>
          <a:xfrm>
            <a:off x="5560725" y="5236502"/>
            <a:ext cx="53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No.</a:t>
            </a:r>
          </a:p>
        </p:txBody>
      </p:sp>
    </p:spTree>
    <p:extLst>
      <p:ext uri="{BB962C8B-B14F-4D97-AF65-F5344CB8AC3E}">
        <p14:creationId xmlns:p14="http://schemas.microsoft.com/office/powerpoint/2010/main" val="212114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5CAD7-13A1-D1C4-B80A-ED64E0267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domain everyone has code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D9EB6-961B-83BC-31C3-4A11B1CF3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unauthenticated users</a:t>
            </a:r>
          </a:p>
          <a:p>
            <a:r>
              <a:rPr lang="en-US" dirty="0"/>
              <a:t>Check for a stored user id</a:t>
            </a:r>
          </a:p>
          <a:p>
            <a:pPr lvl="1"/>
            <a:r>
              <a:rPr lang="en-US" dirty="0"/>
              <a:t>Attempt to send users down the login path</a:t>
            </a:r>
          </a:p>
          <a:p>
            <a:pPr lvl="2"/>
            <a:r>
              <a:rPr lang="en-US" dirty="0"/>
              <a:t>Obtain Access Token</a:t>
            </a:r>
          </a:p>
          <a:p>
            <a:pPr lvl="2"/>
            <a:r>
              <a:rPr lang="en-US" dirty="0"/>
              <a:t>Obtain Refresh Token</a:t>
            </a:r>
          </a:p>
          <a:p>
            <a:r>
              <a:rPr lang="en-US" dirty="0"/>
              <a:t>Store User Account</a:t>
            </a:r>
          </a:p>
        </p:txBody>
      </p:sp>
    </p:spTree>
    <p:extLst>
      <p:ext uri="{BB962C8B-B14F-4D97-AF65-F5344CB8AC3E}">
        <p14:creationId xmlns:p14="http://schemas.microsoft.com/office/powerpoint/2010/main" val="471470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FE3F0-668B-C0FA-7882-D2C3482BA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D8CC7-6328-EF93-0A02-9B3F9C18D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Oriented Programming (OOP)</a:t>
            </a:r>
          </a:p>
          <a:p>
            <a:r>
              <a:rPr lang="en-US" dirty="0"/>
              <a:t>Functional Programming (FP)</a:t>
            </a:r>
          </a:p>
          <a:p>
            <a:r>
              <a:rPr lang="en-US" dirty="0"/>
              <a:t>Reactive Extensions (FP for OO)</a:t>
            </a:r>
          </a:p>
          <a:p>
            <a:r>
              <a:rPr lang="en-US" dirty="0"/>
              <a:t>Objective Functional Programming (OFP)</a:t>
            </a:r>
          </a:p>
          <a:p>
            <a:r>
              <a:rPr lang="en-US" dirty="0"/>
              <a:t>Domain: OAuth</a:t>
            </a:r>
          </a:p>
        </p:txBody>
      </p:sp>
    </p:spTree>
    <p:extLst>
      <p:ext uri="{BB962C8B-B14F-4D97-AF65-F5344CB8AC3E}">
        <p14:creationId xmlns:p14="http://schemas.microsoft.com/office/powerpoint/2010/main" val="386500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D5981F2-C26E-4E27-BDD9-A56CABBB7642}"/>
              </a:ext>
            </a:extLst>
          </p:cNvPr>
          <p:cNvSpPr txBox="1"/>
          <p:nvPr/>
        </p:nvSpPr>
        <p:spPr>
          <a:xfrm>
            <a:off x="3047478" y="3600613"/>
            <a:ext cx="60970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INSERT WOMP WOMP GIF HERE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giphy.com</a:t>
            </a:r>
            <a:r>
              <a:rPr lang="en-US" dirty="0"/>
              <a:t>/clips/</a:t>
            </a:r>
            <a:r>
              <a:rPr lang="en-US" dirty="0" err="1"/>
              <a:t>muppetwiki</a:t>
            </a:r>
            <a:r>
              <a:rPr lang="en-US" dirty="0"/>
              <a:t>-sesame-street-</a:t>
            </a:r>
            <a:r>
              <a:rPr lang="en-US" dirty="0" err="1"/>
              <a:t>muppets</a:t>
            </a:r>
            <a:r>
              <a:rPr lang="en-US" dirty="0"/>
              <a:t>-</a:t>
            </a:r>
            <a:r>
              <a:rPr lang="en-US" dirty="0" err="1"/>
              <a:t>telly-eddsMevKvkZyJuCckl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0597A1-CAA1-FEF8-3AE8-CB7358E3F754}"/>
              </a:ext>
            </a:extLst>
          </p:cNvPr>
          <p:cNvSpPr txBox="1"/>
          <p:nvPr/>
        </p:nvSpPr>
        <p:spPr>
          <a:xfrm>
            <a:off x="3776870" y="1800402"/>
            <a:ext cx="4041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thought I knew Functional Programming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8A9971-8C21-70A7-1B72-76CE919CD1CC}"/>
              </a:ext>
            </a:extLst>
          </p:cNvPr>
          <p:cNvSpPr txBox="1"/>
          <p:nvPr/>
        </p:nvSpPr>
        <p:spPr>
          <a:xfrm>
            <a:off x="5145630" y="1124542"/>
            <a:ext cx="1142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know Rx</a:t>
            </a:r>
          </a:p>
        </p:txBody>
      </p:sp>
    </p:spTree>
    <p:extLst>
      <p:ext uri="{BB962C8B-B14F-4D97-AF65-F5344CB8AC3E}">
        <p14:creationId xmlns:p14="http://schemas.microsoft.com/office/powerpoint/2010/main" val="794324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31C47-55FA-30B0-0183-9945C6ADF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68E96-1F05-F2E5-9436-450DF51D5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am not an authority</a:t>
            </a:r>
          </a:p>
          <a:p>
            <a:r>
              <a:rPr lang="en-US" dirty="0"/>
              <a:t>I thought I understand Functional Programming because of Reactive Extensions, I did not</a:t>
            </a:r>
          </a:p>
          <a:p>
            <a:r>
              <a:rPr lang="en-US" dirty="0"/>
              <a:t>This is more functional programming jargon, “objective” programmers need not agree</a:t>
            </a:r>
          </a:p>
        </p:txBody>
      </p:sp>
    </p:spTree>
    <p:extLst>
      <p:ext uri="{BB962C8B-B14F-4D97-AF65-F5344CB8AC3E}">
        <p14:creationId xmlns:p14="http://schemas.microsoft.com/office/powerpoint/2010/main" val="2059918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E3651-7C1D-74E4-3F6D-AC9399C17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2F727-A449-49B3-7A97-F1DF5EEADC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Everything is an object; </a:t>
            </a:r>
            <a:r>
              <a:rPr lang="en-US" dirty="0" err="1"/>
              <a:t>MorE</a:t>
            </a:r>
            <a:r>
              <a:rPr lang="en-US" dirty="0"/>
              <a:t> Objects, More Problems.</a:t>
            </a:r>
          </a:p>
        </p:txBody>
      </p:sp>
    </p:spTree>
    <p:extLst>
      <p:ext uri="{BB962C8B-B14F-4D97-AF65-F5344CB8AC3E}">
        <p14:creationId xmlns:p14="http://schemas.microsoft.com/office/powerpoint/2010/main" val="569485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53EE-3F7D-20AC-CCDD-936D26A98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5A03F-54FF-D3E2-B3E1-02E6E346B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  <a:p>
            <a:r>
              <a:rPr lang="en-US" dirty="0"/>
              <a:t>Encapsulation</a:t>
            </a:r>
          </a:p>
          <a:p>
            <a:r>
              <a:rPr lang="en-US" dirty="0"/>
              <a:t>Inheritance</a:t>
            </a:r>
          </a:p>
          <a:p>
            <a:r>
              <a:rPr lang="en-US" dirty="0"/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1188321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BBD09-9D83-5772-D5C8-377B4C420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Paradigms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EC449-C911-E4C6-38F8-A0D9E28AA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Restrictions as Validation</a:t>
            </a:r>
          </a:p>
          <a:p>
            <a:r>
              <a:rPr lang="en-US" dirty="0"/>
              <a:t>Monadic Operations (we’ll explain this I promise)</a:t>
            </a:r>
          </a:p>
          <a:p>
            <a:r>
              <a:rPr lang="en-US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3355305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BFE67-E338-020F-AA8A-85874AEDF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FP Books explanation of what a workflow looks like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E1113-DBE0-CCC3-4AA9-85233F53F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Composing the pipeline steps together</a:t>
            </a:r>
          </a:p>
          <a:p>
            <a:r>
              <a:rPr lang="en-US" dirty="0"/>
              <a:t>Looks just like how I compose my API services</a:t>
            </a:r>
          </a:p>
          <a:p>
            <a:pPr lvl="1"/>
            <a:r>
              <a:rPr lang="en-US" dirty="0"/>
              <a:t>Client</a:t>
            </a:r>
          </a:p>
          <a:p>
            <a:pPr lvl="2"/>
            <a:r>
              <a:rPr lang="en-US" dirty="0"/>
              <a:t>Caches</a:t>
            </a:r>
          </a:p>
          <a:p>
            <a:pPr lvl="1"/>
            <a:r>
              <a:rPr lang="en-US" dirty="0"/>
              <a:t>Service</a:t>
            </a:r>
          </a:p>
          <a:p>
            <a:pPr lvl="2"/>
            <a:r>
              <a:rPr lang="en-US" dirty="0"/>
              <a:t>Caches</a:t>
            </a:r>
          </a:p>
        </p:txBody>
      </p:sp>
    </p:spTree>
    <p:extLst>
      <p:ext uri="{BB962C8B-B14F-4D97-AF65-F5344CB8AC3E}">
        <p14:creationId xmlns:p14="http://schemas.microsoft.com/office/powerpoint/2010/main" val="1707269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6B93D1-123B-7521-C5F3-F0541A63F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light bulb moment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77CC2F-F74C-33CE-B711-ED9852763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C# Dependencies with Functions …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9DC9C1-35BB-63FC-52FF-0125FB764E6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br>
              <a:rPr lang="en-US" sz="1800" dirty="0">
                <a:solidFill>
                  <a:srgbClr val="475F76"/>
                </a:solidFill>
                <a:effectLst/>
                <a:latin typeface="JetBrains Mono"/>
              </a:rPr>
            </a:br>
            <a:r>
              <a:rPr lang="en-US" sz="1800" i="1" dirty="0">
                <a:solidFill>
                  <a:srgbClr val="B877DB"/>
                </a:solidFill>
                <a:effectLst/>
                <a:latin typeface="JetBrains Mono"/>
              </a:rPr>
              <a:t>public </a:t>
            </a:r>
            <a:r>
              <a:rPr lang="en-US" sz="1800" dirty="0" err="1">
                <a:solidFill>
                  <a:srgbClr val="BAACFF"/>
                </a:solidFill>
                <a:effectLst/>
                <a:latin typeface="JetBrains Mono"/>
              </a:rPr>
              <a:t>StoreApiClient</a:t>
            </a:r>
            <a:r>
              <a:rPr lang="en-US" sz="1800" dirty="0"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lang="en-US" sz="1800" i="1" dirty="0" err="1">
                <a:solidFill>
                  <a:srgbClr val="5C7EB1"/>
                </a:solidFill>
                <a:effectLst/>
                <a:latin typeface="JetBrains Mono"/>
              </a:rPr>
              <a:t>IStoreApiContract</a:t>
            </a:r>
            <a:r>
              <a:rPr lang="en-US" sz="1800" i="1" dirty="0">
                <a:solidFill>
                  <a:srgbClr val="5C7EB1"/>
                </a:solidFill>
                <a:effectLst/>
                <a:latin typeface="JetBrains Mono"/>
              </a:rPr>
              <a:t> </a:t>
            </a:r>
            <a:r>
              <a:rPr lang="en-US" sz="1800" dirty="0" err="1">
                <a:solidFill>
                  <a:srgbClr val="7FC2EF"/>
                </a:solidFill>
                <a:effectLst/>
                <a:latin typeface="JetBrains Mono"/>
              </a:rPr>
              <a:t>apiContract</a:t>
            </a:r>
            <a:r>
              <a:rPr lang="en-US" sz="1800" dirty="0">
                <a:solidFill>
                  <a:srgbClr val="B4C2F0"/>
                </a:solidFill>
                <a:effectLst/>
                <a:latin typeface="JetBrains Mono"/>
              </a:rPr>
              <a:t>, </a:t>
            </a:r>
            <a:r>
              <a:rPr lang="en-US" sz="1800" i="1" dirty="0" err="1">
                <a:solidFill>
                  <a:srgbClr val="5C7EB1"/>
                </a:solidFill>
                <a:effectLst/>
                <a:latin typeface="JetBrains Mono"/>
              </a:rPr>
              <a:t>IBlobCache</a:t>
            </a:r>
            <a:r>
              <a:rPr lang="en-US" sz="1800" i="1" dirty="0">
                <a:solidFill>
                  <a:srgbClr val="5C7EB1"/>
                </a:solidFill>
                <a:effectLst/>
                <a:latin typeface="JetBrains Mono"/>
              </a:rPr>
              <a:t> </a:t>
            </a:r>
            <a:r>
              <a:rPr lang="en-US" sz="1800" dirty="0" err="1">
                <a:solidFill>
                  <a:srgbClr val="7FC2EF"/>
                </a:solidFill>
                <a:effectLst/>
                <a:latin typeface="JetBrains Mono"/>
              </a:rPr>
              <a:t>blobCache</a:t>
            </a:r>
            <a:r>
              <a:rPr lang="en-US" sz="1800" dirty="0">
                <a:solidFill>
                  <a:srgbClr val="B4C2F0"/>
                </a:solidFill>
                <a:effectLst/>
                <a:latin typeface="JetBrains Mono"/>
              </a:rPr>
              <a:t>, </a:t>
            </a:r>
            <a:r>
              <a:rPr lang="en-US" sz="1800" i="1" dirty="0" err="1">
                <a:solidFill>
                  <a:srgbClr val="5C7EB1"/>
                </a:solidFill>
                <a:effectLst/>
                <a:latin typeface="JetBrains Mono"/>
              </a:rPr>
              <a:t>ILogManager</a:t>
            </a:r>
            <a:r>
              <a:rPr lang="en-US" sz="1800" i="1" dirty="0">
                <a:solidFill>
                  <a:srgbClr val="5C7EB1"/>
                </a:solidFill>
                <a:effectLst/>
                <a:latin typeface="JetBrains Mono"/>
              </a:rPr>
              <a:t> </a:t>
            </a:r>
            <a:r>
              <a:rPr lang="en-US" sz="1800" dirty="0">
                <a:solidFill>
                  <a:srgbClr val="7FC2EF"/>
                </a:solidFill>
                <a:effectLst/>
                <a:latin typeface="JetBrains Mono"/>
              </a:rPr>
              <a:t>logger</a:t>
            </a:r>
            <a:r>
              <a:rPr lang="en-US" sz="1800" dirty="0">
                <a:solidFill>
                  <a:srgbClr val="B4C2F0"/>
                </a:solidFill>
                <a:effectLst/>
                <a:latin typeface="JetBrains Mono"/>
              </a:rPr>
              <a:t>)</a:t>
            </a:r>
            <a:br>
              <a:rPr lang="en-US" sz="1800" dirty="0">
                <a:solidFill>
                  <a:srgbClr val="B4C2F0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7FDAFF"/>
                </a:solidFill>
                <a:effectLst/>
                <a:latin typeface="JetBrains Mono"/>
              </a:rPr>
              <a:t>{</a:t>
            </a:r>
            <a:br>
              <a:rPr lang="en-US" sz="1800" dirty="0">
                <a:solidFill>
                  <a:srgbClr val="7FDAFF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7FDAFF"/>
                </a:solidFill>
                <a:effectLst/>
                <a:latin typeface="JetBrains Mono"/>
              </a:rPr>
              <a:t>    </a:t>
            </a:r>
            <a:r>
              <a:rPr lang="en-US" sz="1800" dirty="0">
                <a:solidFill>
                  <a:srgbClr val="34D3FB"/>
                </a:solidFill>
                <a:effectLst/>
                <a:latin typeface="JetBrains Mono"/>
              </a:rPr>
              <a:t>_</a:t>
            </a:r>
            <a:r>
              <a:rPr lang="en-US" sz="1800" dirty="0" err="1">
                <a:solidFill>
                  <a:srgbClr val="34D3FB"/>
                </a:solidFill>
                <a:effectLst/>
                <a:latin typeface="JetBrains Mono"/>
              </a:rPr>
              <a:t>apiContract</a:t>
            </a:r>
            <a:r>
              <a:rPr lang="en-US" sz="1800" dirty="0">
                <a:solidFill>
                  <a:srgbClr val="34D3FB"/>
                </a:solidFill>
                <a:effectLst/>
                <a:latin typeface="JetBrains Mono"/>
              </a:rPr>
              <a:t> </a:t>
            </a:r>
            <a:r>
              <a:rPr lang="en-US" sz="1800" dirty="0">
                <a:solidFill>
                  <a:srgbClr val="BAACFF"/>
                </a:solidFill>
                <a:effectLst/>
                <a:latin typeface="JetBrains Mono"/>
              </a:rPr>
              <a:t>= </a:t>
            </a:r>
            <a:r>
              <a:rPr lang="en-US" sz="1800" dirty="0" err="1">
                <a:solidFill>
                  <a:srgbClr val="7FC2EF"/>
                </a:solidFill>
                <a:effectLst/>
                <a:latin typeface="JetBrains Mono"/>
              </a:rPr>
              <a:t>apiContract</a:t>
            </a:r>
            <a:r>
              <a:rPr lang="en-US" sz="1800" dirty="0">
                <a:solidFill>
                  <a:srgbClr val="B4C2F0"/>
                </a:solidFill>
                <a:effectLst/>
                <a:latin typeface="JetBrains Mono"/>
              </a:rPr>
              <a:t>;</a:t>
            </a:r>
            <a:br>
              <a:rPr lang="en-US" sz="1800" dirty="0">
                <a:solidFill>
                  <a:srgbClr val="B4C2F0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4C2F0"/>
                </a:solidFill>
                <a:effectLst/>
                <a:latin typeface="JetBrains Mono"/>
              </a:rPr>
              <a:t>    </a:t>
            </a:r>
            <a:r>
              <a:rPr lang="en-US" sz="1800" dirty="0">
                <a:solidFill>
                  <a:srgbClr val="34D3FB"/>
                </a:solidFill>
                <a:effectLst/>
                <a:latin typeface="JetBrains Mono"/>
              </a:rPr>
              <a:t>_</a:t>
            </a:r>
            <a:r>
              <a:rPr lang="en-US" sz="1800" dirty="0" err="1">
                <a:solidFill>
                  <a:srgbClr val="34D3FB"/>
                </a:solidFill>
                <a:effectLst/>
                <a:latin typeface="JetBrains Mono"/>
              </a:rPr>
              <a:t>blobCache</a:t>
            </a:r>
            <a:r>
              <a:rPr lang="en-US" sz="1800" dirty="0">
                <a:solidFill>
                  <a:srgbClr val="34D3FB"/>
                </a:solidFill>
                <a:effectLst/>
                <a:latin typeface="JetBrains Mono"/>
              </a:rPr>
              <a:t> </a:t>
            </a:r>
            <a:r>
              <a:rPr lang="en-US" sz="1800" dirty="0">
                <a:solidFill>
                  <a:srgbClr val="BAACFF"/>
                </a:solidFill>
                <a:effectLst/>
                <a:latin typeface="JetBrains Mono"/>
              </a:rPr>
              <a:t>= </a:t>
            </a:r>
            <a:r>
              <a:rPr lang="en-US" sz="1800" dirty="0" err="1">
                <a:solidFill>
                  <a:srgbClr val="7FC2EF"/>
                </a:solidFill>
                <a:effectLst/>
                <a:latin typeface="JetBrains Mono"/>
              </a:rPr>
              <a:t>blobCache</a:t>
            </a:r>
            <a:r>
              <a:rPr lang="en-US" sz="1800" dirty="0">
                <a:solidFill>
                  <a:srgbClr val="B4C2F0"/>
                </a:solidFill>
                <a:effectLst/>
                <a:latin typeface="JetBrains Mono"/>
              </a:rPr>
              <a:t>;</a:t>
            </a:r>
            <a:br>
              <a:rPr lang="en-US" sz="1800" dirty="0">
                <a:solidFill>
                  <a:srgbClr val="B4C2F0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4C2F0"/>
                </a:solidFill>
                <a:effectLst/>
                <a:latin typeface="JetBrains Mono"/>
              </a:rPr>
              <a:t>    </a:t>
            </a:r>
            <a:r>
              <a:rPr lang="en-US" sz="1800" dirty="0">
                <a:solidFill>
                  <a:srgbClr val="34D3FB"/>
                </a:solidFill>
                <a:effectLst/>
                <a:latin typeface="JetBrains Mono"/>
              </a:rPr>
              <a:t>_logger </a:t>
            </a:r>
            <a:r>
              <a:rPr lang="en-US" sz="1800" dirty="0">
                <a:solidFill>
                  <a:srgbClr val="BAACFF"/>
                </a:solidFill>
                <a:effectLst/>
                <a:latin typeface="JetBrains Mono"/>
              </a:rPr>
              <a:t>= </a:t>
            </a:r>
            <a:r>
              <a:rPr lang="en-US" sz="1800" dirty="0" err="1">
                <a:solidFill>
                  <a:srgbClr val="7FC2EF"/>
                </a:solidFill>
                <a:effectLst/>
                <a:latin typeface="JetBrains Mono"/>
              </a:rPr>
              <a:t>logger</a:t>
            </a:r>
            <a:r>
              <a:rPr lang="en-US" sz="1800" dirty="0" err="1">
                <a:solidFill>
                  <a:srgbClr val="B4C2F0"/>
                </a:solidFill>
                <a:effectLst/>
                <a:latin typeface="JetBrains Mono"/>
              </a:rPr>
              <a:t>.</a:t>
            </a:r>
            <a:r>
              <a:rPr lang="en-US" sz="1800" dirty="0" err="1">
                <a:solidFill>
                  <a:srgbClr val="FAB795"/>
                </a:solidFill>
                <a:effectLst/>
                <a:latin typeface="JetBrains Mono"/>
              </a:rPr>
              <a:t>GetLogger</a:t>
            </a:r>
            <a:r>
              <a:rPr lang="en-US" sz="1800" dirty="0"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lang="en-US" sz="1800" dirty="0" err="1">
                <a:solidFill>
                  <a:srgbClr val="FAB795"/>
                </a:solidFill>
                <a:effectLst/>
                <a:latin typeface="JetBrains Mono"/>
              </a:rPr>
              <a:t>GetType</a:t>
            </a:r>
            <a:r>
              <a:rPr lang="en-US" sz="1800" dirty="0">
                <a:solidFill>
                  <a:srgbClr val="B4C2F0"/>
                </a:solidFill>
                <a:effectLst/>
                <a:latin typeface="JetBrains Mono"/>
              </a:rPr>
              <a:t>());</a:t>
            </a:r>
            <a:br>
              <a:rPr lang="en-US" sz="1800" dirty="0">
                <a:solidFill>
                  <a:srgbClr val="B4C2F0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7FDAFF"/>
                </a:solidFill>
                <a:effectLst/>
                <a:latin typeface="JetBrains Mono"/>
              </a:rPr>
              <a:t>}</a:t>
            </a:r>
            <a:br>
              <a:rPr lang="en-US" sz="1800" dirty="0">
                <a:solidFill>
                  <a:srgbClr val="7FDAFF"/>
                </a:solidFill>
                <a:effectLst/>
                <a:latin typeface="JetBrains Mono"/>
              </a:rPr>
            </a:br>
            <a:br>
              <a:rPr lang="en-US" sz="1800" dirty="0">
                <a:solidFill>
                  <a:srgbClr val="475F76"/>
                </a:solidFill>
                <a:effectLst/>
                <a:latin typeface="JetBrains Mono"/>
              </a:rPr>
            </a:br>
            <a:r>
              <a:rPr lang="en-US" sz="1800" i="1" dirty="0">
                <a:solidFill>
                  <a:srgbClr val="B877DB"/>
                </a:solidFill>
                <a:effectLst/>
                <a:latin typeface="JetBrains Mono"/>
              </a:rPr>
              <a:t>public </a:t>
            </a:r>
            <a:r>
              <a:rPr lang="en-US" sz="1800" i="1" dirty="0" err="1">
                <a:solidFill>
                  <a:srgbClr val="5C7EB1"/>
                </a:solidFill>
                <a:effectLst/>
                <a:latin typeface="JetBrains Mono"/>
              </a:rPr>
              <a:t>IObservable</a:t>
            </a:r>
            <a:r>
              <a:rPr lang="en-US" sz="1800" dirty="0">
                <a:solidFill>
                  <a:srgbClr val="BAACFF"/>
                </a:solidFill>
                <a:effectLst/>
                <a:latin typeface="JetBrains Mono"/>
              </a:rPr>
              <a:t>&lt;</a:t>
            </a:r>
            <a:r>
              <a:rPr lang="en-US" sz="1800" dirty="0" err="1">
                <a:solidFill>
                  <a:srgbClr val="BAACFF"/>
                </a:solidFill>
                <a:effectLst/>
                <a:latin typeface="JetBrains Mono"/>
              </a:rPr>
              <a:t>StoreDto</a:t>
            </a:r>
            <a:r>
              <a:rPr lang="en-US" sz="1800" dirty="0">
                <a:solidFill>
                  <a:srgbClr val="BAACFF"/>
                </a:solidFill>
                <a:effectLst/>
                <a:latin typeface="JetBrains Mono"/>
              </a:rPr>
              <a:t>&gt; </a:t>
            </a:r>
            <a:r>
              <a:rPr lang="en-US" sz="1800" dirty="0" err="1">
                <a:solidFill>
                  <a:srgbClr val="FAB795"/>
                </a:solidFill>
                <a:effectLst/>
                <a:latin typeface="JetBrains Mono"/>
              </a:rPr>
              <a:t>GetStore</a:t>
            </a:r>
            <a:r>
              <a:rPr lang="en-US" sz="1800" dirty="0"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lang="en-US" sz="1800" dirty="0" err="1">
                <a:solidFill>
                  <a:srgbClr val="DBBE7F"/>
                </a:solidFill>
                <a:effectLst/>
                <a:latin typeface="JetBrains Mono"/>
              </a:rPr>
              <a:t>Guid</a:t>
            </a:r>
            <a:r>
              <a:rPr lang="en-US" sz="1800" dirty="0">
                <a:solidFill>
                  <a:srgbClr val="DBBE7F"/>
                </a:solidFill>
                <a:effectLst/>
                <a:latin typeface="JetBrains Mono"/>
              </a:rPr>
              <a:t> </a:t>
            </a:r>
            <a:r>
              <a:rPr lang="en-US" sz="1800" dirty="0" err="1">
                <a:solidFill>
                  <a:srgbClr val="7FC2EF"/>
                </a:solidFill>
                <a:effectLst/>
                <a:latin typeface="JetBrains Mono"/>
              </a:rPr>
              <a:t>storeId</a:t>
            </a:r>
            <a:r>
              <a:rPr lang="en-US" sz="1800" dirty="0">
                <a:solidFill>
                  <a:srgbClr val="B4C2F0"/>
                </a:solidFill>
                <a:effectLst/>
                <a:latin typeface="JetBrains Mono"/>
              </a:rPr>
              <a:t>, </a:t>
            </a:r>
            <a:r>
              <a:rPr lang="en-US" sz="1800" i="1" dirty="0">
                <a:solidFill>
                  <a:srgbClr val="B877DB"/>
                </a:solidFill>
                <a:effectLst/>
                <a:latin typeface="JetBrains Mono"/>
              </a:rPr>
              <a:t>bool </a:t>
            </a:r>
            <a:r>
              <a:rPr lang="en-US" sz="1800" dirty="0" err="1">
                <a:solidFill>
                  <a:srgbClr val="7FC2EF"/>
                </a:solidFill>
                <a:effectLst/>
                <a:latin typeface="JetBrains Mono"/>
              </a:rPr>
              <a:t>forceUpdate</a:t>
            </a:r>
            <a:r>
              <a:rPr lang="en-US" sz="1800" dirty="0">
                <a:solidFill>
                  <a:srgbClr val="7FC2EF"/>
                </a:solidFill>
                <a:effectLst/>
                <a:latin typeface="JetBrains Mono"/>
              </a:rPr>
              <a:t> </a:t>
            </a:r>
            <a:r>
              <a:rPr lang="en-US" sz="1800" dirty="0">
                <a:solidFill>
                  <a:srgbClr val="BAACFF"/>
                </a:solidFill>
                <a:effectLst/>
                <a:latin typeface="JetBrains Mono"/>
              </a:rPr>
              <a:t>= </a:t>
            </a:r>
            <a:r>
              <a:rPr lang="en-US" sz="1800" i="1" dirty="0">
                <a:solidFill>
                  <a:srgbClr val="B877DB"/>
                </a:solidFill>
                <a:effectLst/>
                <a:latin typeface="JetBrains Mono"/>
              </a:rPr>
              <a:t>false</a:t>
            </a:r>
            <a:r>
              <a:rPr lang="en-US" sz="1800" dirty="0">
                <a:solidFill>
                  <a:srgbClr val="B4C2F0"/>
                </a:solidFill>
                <a:effectLst/>
                <a:latin typeface="JetBrains Mono"/>
              </a:rPr>
              <a:t>) </a:t>
            </a:r>
            <a:r>
              <a:rPr lang="en-US" sz="1800" dirty="0">
                <a:solidFill>
                  <a:srgbClr val="B6C4F2"/>
                </a:solidFill>
                <a:effectLst/>
                <a:latin typeface="JetBrains Mono"/>
              </a:rPr>
              <a:t>=&gt;</a:t>
            </a:r>
            <a:br>
              <a:rPr lang="en-US" sz="1800" dirty="0">
                <a:solidFill>
                  <a:srgbClr val="B6C4F2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6C4F2"/>
                </a:solidFill>
                <a:effectLst/>
                <a:latin typeface="JetBrains Mono"/>
              </a:rPr>
              <a:t>    </a:t>
            </a:r>
            <a:r>
              <a:rPr lang="en-US" sz="1800" dirty="0">
                <a:solidFill>
                  <a:srgbClr val="34D3FB"/>
                </a:solidFill>
                <a:effectLst/>
                <a:latin typeface="JetBrains Mono"/>
              </a:rPr>
              <a:t>_</a:t>
            </a:r>
            <a:r>
              <a:rPr lang="en-US" sz="1800" dirty="0" err="1">
                <a:solidFill>
                  <a:srgbClr val="34D3FB"/>
                </a:solidFill>
                <a:effectLst/>
                <a:latin typeface="JetBrains Mono"/>
              </a:rPr>
              <a:t>apiContract</a:t>
            </a:r>
            <a:br>
              <a:rPr lang="en-US" sz="1800" dirty="0">
                <a:solidFill>
                  <a:srgbClr val="34D3FB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34D3FB"/>
                </a:solidFill>
                <a:effectLst/>
                <a:latin typeface="JetBrains Mono"/>
              </a:rPr>
              <a:t>        </a:t>
            </a:r>
            <a:r>
              <a:rPr lang="en-US" sz="1800" dirty="0">
                <a:solidFill>
                  <a:srgbClr val="B4C2F0"/>
                </a:solidFill>
                <a:effectLst/>
                <a:latin typeface="JetBrains Mono"/>
              </a:rPr>
              <a:t>.</a:t>
            </a:r>
            <a:r>
              <a:rPr lang="en-US" sz="1800" dirty="0" err="1">
                <a:solidFill>
                  <a:srgbClr val="FAB795"/>
                </a:solidFill>
                <a:effectLst/>
                <a:latin typeface="JetBrains Mono"/>
              </a:rPr>
              <a:t>GetStore</a:t>
            </a:r>
            <a:r>
              <a:rPr lang="en-US" sz="1800" dirty="0"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lang="en-US" sz="1800" dirty="0" err="1">
                <a:solidFill>
                  <a:srgbClr val="7FC2EF"/>
                </a:solidFill>
                <a:effectLst/>
                <a:latin typeface="JetBrains Mono"/>
              </a:rPr>
              <a:t>storeId</a:t>
            </a:r>
            <a:r>
              <a:rPr lang="en-US" sz="1800" dirty="0">
                <a:solidFill>
                  <a:srgbClr val="B4C2F0"/>
                </a:solidFill>
                <a:effectLst/>
                <a:latin typeface="JetBrains Mono"/>
              </a:rPr>
              <a:t>, </a:t>
            </a:r>
            <a:r>
              <a:rPr lang="en-US" sz="1800" dirty="0" err="1">
                <a:solidFill>
                  <a:srgbClr val="BAACFF"/>
                </a:solidFill>
                <a:effectLst/>
                <a:latin typeface="JetBrains Mono"/>
              </a:rPr>
              <a:t>FunctionParameters</a:t>
            </a:r>
            <a:r>
              <a:rPr lang="en-US" sz="1800" dirty="0" err="1">
                <a:solidFill>
                  <a:srgbClr val="B4C2F0"/>
                </a:solidFill>
                <a:effectLst/>
                <a:latin typeface="JetBrains Mono"/>
              </a:rPr>
              <a:t>.</a:t>
            </a:r>
            <a:r>
              <a:rPr lang="en-US" sz="1800" dirty="0" err="1">
                <a:solidFill>
                  <a:srgbClr val="34D3FB"/>
                </a:solidFill>
                <a:effectLst/>
                <a:latin typeface="JetBrains Mono"/>
              </a:rPr>
              <a:t>Default</a:t>
            </a:r>
            <a:r>
              <a:rPr lang="en-US" sz="1800" dirty="0">
                <a:solidFill>
                  <a:srgbClr val="B4C2F0"/>
                </a:solidFill>
                <a:effectLst/>
                <a:latin typeface="JetBrains Mono"/>
              </a:rPr>
              <a:t>)</a:t>
            </a:r>
            <a:br>
              <a:rPr lang="en-US" sz="1800" dirty="0">
                <a:solidFill>
                  <a:srgbClr val="B4C2F0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4C2F0"/>
                </a:solidFill>
                <a:effectLst/>
                <a:latin typeface="JetBrains Mono"/>
              </a:rPr>
              <a:t>        .</a:t>
            </a:r>
            <a:r>
              <a:rPr lang="en-US" sz="1800" dirty="0" err="1">
                <a:solidFill>
                  <a:srgbClr val="FAB795"/>
                </a:solidFill>
                <a:effectLst/>
                <a:latin typeface="JetBrains Mono"/>
              </a:rPr>
              <a:t>CacheApiResult</a:t>
            </a:r>
            <a:r>
              <a:rPr lang="en-US" sz="1800" dirty="0"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64D1A9"/>
                </a:solidFill>
                <a:effectLst/>
                <a:latin typeface="JetBrains Mono"/>
              </a:rPr>
              <a:t>$"{</a:t>
            </a:r>
            <a:r>
              <a:rPr lang="en-US" sz="1800" i="1" dirty="0" err="1">
                <a:solidFill>
                  <a:srgbClr val="B877DB"/>
                </a:solidFill>
                <a:effectLst/>
                <a:latin typeface="JetBrains Mono"/>
              </a:rPr>
              <a:t>nameof</a:t>
            </a:r>
            <a:r>
              <a:rPr lang="en-US" sz="1800" dirty="0"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lang="en-US" sz="1800" dirty="0" err="1">
                <a:solidFill>
                  <a:srgbClr val="FAB795"/>
                </a:solidFill>
                <a:effectLst/>
                <a:latin typeface="JetBrains Mono"/>
              </a:rPr>
              <a:t>GetStore</a:t>
            </a:r>
            <a:r>
              <a:rPr lang="en-US" sz="1800" dirty="0">
                <a:solidFill>
                  <a:srgbClr val="B4C2F0"/>
                </a:solidFill>
                <a:effectLst/>
                <a:latin typeface="JetBrains Mono"/>
              </a:rPr>
              <a:t>)</a:t>
            </a:r>
            <a:r>
              <a:rPr lang="en-US" sz="1800" dirty="0">
                <a:solidFill>
                  <a:srgbClr val="64D1A9"/>
                </a:solidFill>
                <a:effectLst/>
                <a:latin typeface="JetBrains Mono"/>
              </a:rPr>
              <a:t>}-{</a:t>
            </a:r>
            <a:r>
              <a:rPr lang="en-US" sz="1800" dirty="0" err="1">
                <a:solidFill>
                  <a:srgbClr val="7FC2EF"/>
                </a:solidFill>
                <a:effectLst/>
                <a:latin typeface="JetBrains Mono"/>
              </a:rPr>
              <a:t>storeId</a:t>
            </a:r>
            <a:r>
              <a:rPr lang="en-US" sz="1800" dirty="0">
                <a:solidFill>
                  <a:srgbClr val="64D1A9"/>
                </a:solidFill>
                <a:effectLst/>
                <a:latin typeface="JetBrains Mono"/>
              </a:rPr>
              <a:t>}"</a:t>
            </a:r>
            <a:r>
              <a:rPr lang="en-US" sz="1800" dirty="0">
                <a:solidFill>
                  <a:srgbClr val="B4C2F0"/>
                </a:solidFill>
                <a:effectLst/>
                <a:latin typeface="JetBrains Mono"/>
              </a:rPr>
              <a:t>, </a:t>
            </a:r>
            <a:r>
              <a:rPr lang="en-US" sz="1800" dirty="0">
                <a:solidFill>
                  <a:srgbClr val="34D3FB"/>
                </a:solidFill>
                <a:effectLst/>
                <a:latin typeface="JetBrains Mono"/>
              </a:rPr>
              <a:t>_</a:t>
            </a:r>
            <a:r>
              <a:rPr lang="en-US" sz="1800" dirty="0" err="1">
                <a:solidFill>
                  <a:srgbClr val="34D3FB"/>
                </a:solidFill>
                <a:effectLst/>
                <a:latin typeface="JetBrains Mono"/>
              </a:rPr>
              <a:t>blobCache</a:t>
            </a:r>
            <a:r>
              <a:rPr lang="en-US" sz="1800" dirty="0">
                <a:solidFill>
                  <a:srgbClr val="B4C2F0"/>
                </a:solidFill>
                <a:effectLst/>
                <a:latin typeface="JetBrains Mono"/>
              </a:rPr>
              <a:t>, </a:t>
            </a:r>
            <a:r>
              <a:rPr lang="en-US" sz="1800" dirty="0">
                <a:solidFill>
                  <a:srgbClr val="34D3FB"/>
                </a:solidFill>
                <a:effectLst/>
                <a:latin typeface="JetBrains Mono"/>
              </a:rPr>
              <a:t>_logger</a:t>
            </a:r>
            <a:r>
              <a:rPr lang="en-US" sz="1800" dirty="0">
                <a:solidFill>
                  <a:srgbClr val="B4C2F0"/>
                </a:solidFill>
                <a:effectLst/>
                <a:latin typeface="JetBrains Mono"/>
              </a:rPr>
              <a:t>, </a:t>
            </a:r>
            <a:r>
              <a:rPr lang="en-US" sz="1800" dirty="0" err="1">
                <a:solidFill>
                  <a:srgbClr val="7FC2EF"/>
                </a:solidFill>
                <a:effectLst/>
                <a:latin typeface="JetBrains Mono"/>
              </a:rPr>
              <a:t>forceUpdate</a:t>
            </a:r>
            <a:r>
              <a:rPr lang="en-US" sz="1800" dirty="0">
                <a:solidFill>
                  <a:srgbClr val="B6C4F2"/>
                </a:solidFill>
                <a:effectLst/>
                <a:latin typeface="JetBrains Mono"/>
              </a:rPr>
              <a:t>: </a:t>
            </a:r>
            <a:r>
              <a:rPr lang="en-US" sz="1800" dirty="0" err="1">
                <a:solidFill>
                  <a:srgbClr val="7FC2EF"/>
                </a:solidFill>
                <a:effectLst/>
                <a:latin typeface="JetBrains Mono"/>
              </a:rPr>
              <a:t>forceUpdate</a:t>
            </a:r>
            <a:r>
              <a:rPr lang="en-US" sz="1800" dirty="0">
                <a:solidFill>
                  <a:srgbClr val="B4C2F0"/>
                </a:solidFill>
                <a:effectLst/>
                <a:latin typeface="JetBrains Mono"/>
              </a:rPr>
              <a:t>);</a:t>
            </a:r>
            <a:br>
              <a:rPr lang="en-US" sz="1800" dirty="0">
                <a:solidFill>
                  <a:srgbClr val="B4C2F0"/>
                </a:solidFill>
                <a:effectLst/>
                <a:latin typeface="JetBrains Mono"/>
              </a:rPr>
            </a:br>
            <a:br>
              <a:rPr lang="en-US" sz="1800" dirty="0">
                <a:solidFill>
                  <a:srgbClr val="475F76"/>
                </a:solidFill>
                <a:effectLst/>
                <a:latin typeface="JetBrains Mono"/>
              </a:rPr>
            </a:br>
            <a:r>
              <a:rPr lang="en-US" sz="1800" i="1" dirty="0">
                <a:solidFill>
                  <a:srgbClr val="B877DB"/>
                </a:solidFill>
                <a:effectLst/>
                <a:latin typeface="JetBrains Mono"/>
              </a:rPr>
              <a:t>public </a:t>
            </a:r>
            <a:r>
              <a:rPr lang="en-US" sz="1800" i="1" dirty="0" err="1">
                <a:solidFill>
                  <a:srgbClr val="5C7EB1"/>
                </a:solidFill>
                <a:effectLst/>
                <a:latin typeface="JetBrains Mono"/>
              </a:rPr>
              <a:t>IObservable</a:t>
            </a:r>
            <a:r>
              <a:rPr lang="en-US" sz="1800" dirty="0">
                <a:solidFill>
                  <a:srgbClr val="BAACFF"/>
                </a:solidFill>
                <a:effectLst/>
                <a:latin typeface="JetBrains Mono"/>
              </a:rPr>
              <a:t>&lt;</a:t>
            </a:r>
            <a:r>
              <a:rPr lang="en-US" sz="1800" i="1" dirty="0" err="1">
                <a:solidFill>
                  <a:srgbClr val="5C7EB1"/>
                </a:solidFill>
                <a:effectLst/>
                <a:latin typeface="JetBrains Mono"/>
              </a:rPr>
              <a:t>IEnumerable</a:t>
            </a:r>
            <a:r>
              <a:rPr lang="en-US" sz="1800" dirty="0">
                <a:solidFill>
                  <a:srgbClr val="BAACFF"/>
                </a:solidFill>
                <a:effectLst/>
                <a:latin typeface="JetBrains Mono"/>
              </a:rPr>
              <a:t>&lt;</a:t>
            </a:r>
            <a:r>
              <a:rPr lang="en-US" sz="1800" dirty="0" err="1">
                <a:solidFill>
                  <a:srgbClr val="BAACFF"/>
                </a:solidFill>
                <a:effectLst/>
                <a:latin typeface="JetBrains Mono"/>
              </a:rPr>
              <a:t>StoreDto</a:t>
            </a:r>
            <a:r>
              <a:rPr lang="en-US" sz="1800" dirty="0">
                <a:solidFill>
                  <a:srgbClr val="BAACFF"/>
                </a:solidFill>
                <a:effectLst/>
                <a:latin typeface="JetBrains Mono"/>
              </a:rPr>
              <a:t>&gt;&gt; </a:t>
            </a:r>
            <a:r>
              <a:rPr lang="en-US" sz="1800" dirty="0" err="1">
                <a:solidFill>
                  <a:srgbClr val="FAB795"/>
                </a:solidFill>
                <a:effectLst/>
                <a:latin typeface="JetBrains Mono"/>
              </a:rPr>
              <a:t>GetStores</a:t>
            </a:r>
            <a:r>
              <a:rPr lang="en-US" sz="1800" dirty="0"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lang="en-US" sz="1800" i="1" dirty="0">
                <a:solidFill>
                  <a:srgbClr val="B877DB"/>
                </a:solidFill>
                <a:effectLst/>
                <a:latin typeface="JetBrains Mono"/>
              </a:rPr>
              <a:t>bool </a:t>
            </a:r>
            <a:r>
              <a:rPr lang="en-US" sz="1800" dirty="0" err="1">
                <a:solidFill>
                  <a:srgbClr val="7FC2EF"/>
                </a:solidFill>
                <a:effectLst/>
                <a:latin typeface="JetBrains Mono"/>
              </a:rPr>
              <a:t>forceUpdate</a:t>
            </a:r>
            <a:r>
              <a:rPr lang="en-US" sz="1800" dirty="0">
                <a:solidFill>
                  <a:srgbClr val="7FC2EF"/>
                </a:solidFill>
                <a:effectLst/>
                <a:latin typeface="JetBrains Mono"/>
              </a:rPr>
              <a:t> </a:t>
            </a:r>
            <a:r>
              <a:rPr lang="en-US" sz="1800" dirty="0">
                <a:solidFill>
                  <a:srgbClr val="BAACFF"/>
                </a:solidFill>
                <a:effectLst/>
                <a:latin typeface="JetBrains Mono"/>
              </a:rPr>
              <a:t>= </a:t>
            </a:r>
            <a:r>
              <a:rPr lang="en-US" sz="1800" i="1" dirty="0">
                <a:solidFill>
                  <a:srgbClr val="B877DB"/>
                </a:solidFill>
                <a:effectLst/>
                <a:latin typeface="JetBrains Mono"/>
              </a:rPr>
              <a:t>false</a:t>
            </a:r>
            <a:r>
              <a:rPr lang="en-US" sz="1800" dirty="0">
                <a:solidFill>
                  <a:srgbClr val="B4C2F0"/>
                </a:solidFill>
                <a:effectLst/>
                <a:latin typeface="JetBrains Mono"/>
              </a:rPr>
              <a:t>) </a:t>
            </a:r>
            <a:r>
              <a:rPr lang="en-US" sz="1800" dirty="0">
                <a:solidFill>
                  <a:srgbClr val="B6C4F2"/>
                </a:solidFill>
                <a:effectLst/>
                <a:latin typeface="JetBrains Mono"/>
              </a:rPr>
              <a:t>=&gt;</a:t>
            </a:r>
            <a:br>
              <a:rPr lang="en-US" sz="1800" dirty="0">
                <a:solidFill>
                  <a:srgbClr val="B6C4F2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6C4F2"/>
                </a:solidFill>
                <a:effectLst/>
                <a:latin typeface="JetBrains Mono"/>
              </a:rPr>
              <a:t>    </a:t>
            </a:r>
            <a:r>
              <a:rPr lang="en-US" sz="1800" dirty="0">
                <a:solidFill>
                  <a:srgbClr val="34D3FB"/>
                </a:solidFill>
                <a:effectLst/>
                <a:latin typeface="JetBrains Mono"/>
              </a:rPr>
              <a:t>_</a:t>
            </a:r>
            <a:r>
              <a:rPr lang="en-US" sz="1800" dirty="0" err="1">
                <a:solidFill>
                  <a:srgbClr val="34D3FB"/>
                </a:solidFill>
                <a:effectLst/>
                <a:latin typeface="JetBrains Mono"/>
              </a:rPr>
              <a:t>apiContract</a:t>
            </a:r>
            <a:br>
              <a:rPr lang="en-US" sz="1800" dirty="0">
                <a:solidFill>
                  <a:srgbClr val="34D3FB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34D3FB"/>
                </a:solidFill>
                <a:effectLst/>
                <a:latin typeface="JetBrains Mono"/>
              </a:rPr>
              <a:t>        </a:t>
            </a:r>
            <a:r>
              <a:rPr lang="en-US" sz="1800" dirty="0">
                <a:solidFill>
                  <a:srgbClr val="B4C2F0"/>
                </a:solidFill>
                <a:effectLst/>
                <a:latin typeface="JetBrains Mono"/>
              </a:rPr>
              <a:t>.</a:t>
            </a:r>
            <a:r>
              <a:rPr lang="en-US" sz="1800" dirty="0" err="1">
                <a:solidFill>
                  <a:srgbClr val="FAB795"/>
                </a:solidFill>
                <a:effectLst/>
                <a:latin typeface="JetBrains Mono"/>
              </a:rPr>
              <a:t>GetStores</a:t>
            </a:r>
            <a:r>
              <a:rPr lang="en-US" sz="1800" dirty="0"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lang="en-US" sz="1800" dirty="0" err="1">
                <a:solidFill>
                  <a:srgbClr val="BAACFF"/>
                </a:solidFill>
                <a:effectLst/>
                <a:latin typeface="JetBrains Mono"/>
              </a:rPr>
              <a:t>FunctionParameters</a:t>
            </a:r>
            <a:r>
              <a:rPr lang="en-US" sz="1800" dirty="0" err="1">
                <a:solidFill>
                  <a:srgbClr val="B4C2F0"/>
                </a:solidFill>
                <a:effectLst/>
                <a:latin typeface="JetBrains Mono"/>
              </a:rPr>
              <a:t>.</a:t>
            </a:r>
            <a:r>
              <a:rPr lang="en-US" sz="1800" dirty="0" err="1">
                <a:solidFill>
                  <a:srgbClr val="34D3FB"/>
                </a:solidFill>
                <a:effectLst/>
                <a:latin typeface="JetBrains Mono"/>
              </a:rPr>
              <a:t>Default</a:t>
            </a:r>
            <a:r>
              <a:rPr lang="en-US" sz="1800" dirty="0">
                <a:solidFill>
                  <a:srgbClr val="B4C2F0"/>
                </a:solidFill>
                <a:effectLst/>
                <a:latin typeface="JetBrains Mono"/>
              </a:rPr>
              <a:t>)</a:t>
            </a:r>
            <a:br>
              <a:rPr lang="en-US" sz="1800" dirty="0">
                <a:solidFill>
                  <a:srgbClr val="B4C2F0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4C2F0"/>
                </a:solidFill>
                <a:effectLst/>
                <a:latin typeface="JetBrains Mono"/>
              </a:rPr>
              <a:t>        .</a:t>
            </a:r>
            <a:r>
              <a:rPr lang="en-US" sz="1800" dirty="0" err="1">
                <a:solidFill>
                  <a:srgbClr val="FAB795"/>
                </a:solidFill>
                <a:effectLst/>
                <a:latin typeface="JetBrains Mono"/>
              </a:rPr>
              <a:t>CacheApiResult</a:t>
            </a:r>
            <a:r>
              <a:rPr lang="en-US" sz="1800" dirty="0"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64D1A9"/>
                </a:solidFill>
                <a:effectLst/>
                <a:latin typeface="JetBrains Mono"/>
              </a:rPr>
              <a:t>$"{</a:t>
            </a:r>
            <a:r>
              <a:rPr lang="en-US" sz="1800" i="1" dirty="0" err="1">
                <a:solidFill>
                  <a:srgbClr val="B877DB"/>
                </a:solidFill>
                <a:effectLst/>
                <a:latin typeface="JetBrains Mono"/>
              </a:rPr>
              <a:t>nameof</a:t>
            </a:r>
            <a:r>
              <a:rPr lang="en-US" sz="1800" dirty="0"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lang="en-US" sz="1800" dirty="0" err="1">
                <a:solidFill>
                  <a:srgbClr val="FAB795"/>
                </a:solidFill>
                <a:effectLst/>
                <a:latin typeface="JetBrains Mono"/>
              </a:rPr>
              <a:t>GetStores</a:t>
            </a:r>
            <a:r>
              <a:rPr lang="en-US" sz="1800" dirty="0">
                <a:solidFill>
                  <a:srgbClr val="B4C2F0"/>
                </a:solidFill>
                <a:effectLst/>
                <a:latin typeface="JetBrains Mono"/>
              </a:rPr>
              <a:t>)</a:t>
            </a:r>
            <a:r>
              <a:rPr lang="en-US" sz="1800" dirty="0">
                <a:solidFill>
                  <a:srgbClr val="64D1A9"/>
                </a:solidFill>
                <a:effectLst/>
                <a:latin typeface="JetBrains Mono"/>
              </a:rPr>
              <a:t>}"</a:t>
            </a:r>
            <a:r>
              <a:rPr lang="en-US" sz="1800" dirty="0">
                <a:solidFill>
                  <a:srgbClr val="B4C2F0"/>
                </a:solidFill>
                <a:effectLst/>
                <a:latin typeface="JetBrains Mono"/>
              </a:rPr>
              <a:t>, </a:t>
            </a:r>
            <a:r>
              <a:rPr lang="en-US" sz="1800" dirty="0">
                <a:solidFill>
                  <a:srgbClr val="34D3FB"/>
                </a:solidFill>
                <a:effectLst/>
                <a:latin typeface="JetBrains Mono"/>
              </a:rPr>
              <a:t>_</a:t>
            </a:r>
            <a:r>
              <a:rPr lang="en-US" sz="1800" dirty="0" err="1">
                <a:solidFill>
                  <a:srgbClr val="34D3FB"/>
                </a:solidFill>
                <a:effectLst/>
                <a:latin typeface="JetBrains Mono"/>
              </a:rPr>
              <a:t>blobCache</a:t>
            </a:r>
            <a:r>
              <a:rPr lang="en-US" sz="1800" dirty="0">
                <a:solidFill>
                  <a:srgbClr val="B4C2F0"/>
                </a:solidFill>
                <a:effectLst/>
                <a:latin typeface="JetBrains Mono"/>
              </a:rPr>
              <a:t>, </a:t>
            </a:r>
            <a:r>
              <a:rPr lang="en-US" sz="1800" dirty="0">
                <a:solidFill>
                  <a:srgbClr val="34D3FB"/>
                </a:solidFill>
                <a:effectLst/>
                <a:latin typeface="JetBrains Mono"/>
              </a:rPr>
              <a:t>_logger</a:t>
            </a:r>
            <a:r>
              <a:rPr lang="en-US" sz="1800" dirty="0">
                <a:solidFill>
                  <a:srgbClr val="B4C2F0"/>
                </a:solidFill>
                <a:effectLst/>
                <a:latin typeface="JetBrains Mono"/>
              </a:rPr>
              <a:t>, </a:t>
            </a:r>
            <a:r>
              <a:rPr lang="en-US" sz="1800" dirty="0" err="1">
                <a:solidFill>
                  <a:srgbClr val="7FC2EF"/>
                </a:solidFill>
                <a:effectLst/>
                <a:latin typeface="JetBrains Mono"/>
              </a:rPr>
              <a:t>forceUpdate</a:t>
            </a:r>
            <a:r>
              <a:rPr lang="en-US" sz="1800" dirty="0">
                <a:solidFill>
                  <a:srgbClr val="B6C4F2"/>
                </a:solidFill>
                <a:effectLst/>
                <a:latin typeface="JetBrains Mono"/>
              </a:rPr>
              <a:t>: </a:t>
            </a:r>
            <a:r>
              <a:rPr lang="en-US" sz="1800" dirty="0" err="1">
                <a:solidFill>
                  <a:srgbClr val="7FC2EF"/>
                </a:solidFill>
                <a:effectLst/>
                <a:latin typeface="JetBrains Mono"/>
              </a:rPr>
              <a:t>forceUpdate</a:t>
            </a:r>
            <a:r>
              <a:rPr lang="en-US" sz="1800" dirty="0">
                <a:solidFill>
                  <a:srgbClr val="B4C2F0"/>
                </a:solidFill>
                <a:effectLst/>
                <a:latin typeface="JetBrains Mono"/>
              </a:rPr>
              <a:t>);</a:t>
            </a:r>
            <a:br>
              <a:rPr lang="en-US" sz="1800" dirty="0">
                <a:solidFill>
                  <a:srgbClr val="B4C2F0"/>
                </a:solidFill>
                <a:effectLst/>
                <a:latin typeface="JetBrains Mono"/>
              </a:rPr>
            </a:br>
            <a:br>
              <a:rPr lang="en-US" sz="1800" dirty="0">
                <a:solidFill>
                  <a:srgbClr val="475F76"/>
                </a:solidFill>
                <a:effectLst/>
                <a:latin typeface="JetBrains Mono"/>
              </a:rPr>
            </a:br>
            <a:r>
              <a:rPr lang="en-US" sz="1800" i="1" dirty="0">
                <a:solidFill>
                  <a:srgbClr val="B877DB"/>
                </a:solidFill>
                <a:effectLst/>
                <a:latin typeface="JetBrains Mono"/>
              </a:rPr>
              <a:t>public </a:t>
            </a:r>
            <a:r>
              <a:rPr lang="en-US" sz="1800" i="1" dirty="0" err="1">
                <a:solidFill>
                  <a:srgbClr val="5C7EB1"/>
                </a:solidFill>
                <a:effectLst/>
                <a:latin typeface="JetBrains Mono"/>
              </a:rPr>
              <a:t>IObservable</a:t>
            </a:r>
            <a:r>
              <a:rPr lang="en-US" sz="1800" dirty="0">
                <a:solidFill>
                  <a:srgbClr val="BAACFF"/>
                </a:solidFill>
                <a:effectLst/>
                <a:latin typeface="JetBrains Mono"/>
              </a:rPr>
              <a:t>&lt;</a:t>
            </a:r>
            <a:r>
              <a:rPr lang="en-US" sz="1800" i="1" dirty="0" err="1">
                <a:solidFill>
                  <a:srgbClr val="5C7EB1"/>
                </a:solidFill>
                <a:effectLst/>
                <a:latin typeface="JetBrains Mono"/>
              </a:rPr>
              <a:t>IEnumerable</a:t>
            </a:r>
            <a:r>
              <a:rPr lang="en-US" sz="1800" dirty="0">
                <a:solidFill>
                  <a:srgbClr val="BAACFF"/>
                </a:solidFill>
                <a:effectLst/>
                <a:latin typeface="JetBrains Mono"/>
              </a:rPr>
              <a:t>&lt;</a:t>
            </a:r>
            <a:r>
              <a:rPr lang="en-US" sz="1800" i="1" dirty="0">
                <a:solidFill>
                  <a:srgbClr val="B877DB"/>
                </a:solidFill>
                <a:effectLst/>
                <a:latin typeface="JetBrains Mono"/>
              </a:rPr>
              <a:t>string</a:t>
            </a:r>
            <a:r>
              <a:rPr lang="en-US" sz="1800" dirty="0">
                <a:solidFill>
                  <a:srgbClr val="B6C4F2"/>
                </a:solidFill>
                <a:effectLst/>
                <a:latin typeface="JetBrains Mono"/>
              </a:rPr>
              <a:t>?</a:t>
            </a:r>
            <a:r>
              <a:rPr lang="en-US" sz="1800" dirty="0">
                <a:solidFill>
                  <a:srgbClr val="BAACFF"/>
                </a:solidFill>
                <a:effectLst/>
                <a:latin typeface="JetBrains Mono"/>
              </a:rPr>
              <a:t>&gt;&gt; </a:t>
            </a:r>
            <a:r>
              <a:rPr lang="en-US" sz="1800" dirty="0" err="1">
                <a:solidFill>
                  <a:srgbClr val="FAB795"/>
                </a:solidFill>
                <a:effectLst/>
                <a:latin typeface="JetBrains Mono"/>
              </a:rPr>
              <a:t>GetStoreMetadata</a:t>
            </a:r>
            <a:r>
              <a:rPr lang="en-US" sz="1800" dirty="0"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lang="en-US" sz="1800" i="1" dirty="0">
                <a:solidFill>
                  <a:srgbClr val="B877DB"/>
                </a:solidFill>
                <a:effectLst/>
                <a:latin typeface="JetBrains Mono"/>
              </a:rPr>
              <a:t>bool </a:t>
            </a:r>
            <a:r>
              <a:rPr lang="en-US" sz="1800" dirty="0" err="1">
                <a:solidFill>
                  <a:srgbClr val="7FC2EF"/>
                </a:solidFill>
                <a:effectLst/>
                <a:latin typeface="JetBrains Mono"/>
              </a:rPr>
              <a:t>forceUpdate</a:t>
            </a:r>
            <a:r>
              <a:rPr lang="en-US" sz="1800" dirty="0">
                <a:solidFill>
                  <a:srgbClr val="7FC2EF"/>
                </a:solidFill>
                <a:effectLst/>
                <a:latin typeface="JetBrains Mono"/>
              </a:rPr>
              <a:t> </a:t>
            </a:r>
            <a:r>
              <a:rPr lang="en-US" sz="1800" dirty="0">
                <a:solidFill>
                  <a:srgbClr val="BAACFF"/>
                </a:solidFill>
                <a:effectLst/>
                <a:latin typeface="JetBrains Mono"/>
              </a:rPr>
              <a:t>= </a:t>
            </a:r>
            <a:r>
              <a:rPr lang="en-US" sz="1800" i="1" dirty="0">
                <a:solidFill>
                  <a:srgbClr val="B877DB"/>
                </a:solidFill>
                <a:effectLst/>
                <a:latin typeface="JetBrains Mono"/>
              </a:rPr>
              <a:t>false</a:t>
            </a:r>
            <a:r>
              <a:rPr lang="en-US" sz="1800" dirty="0">
                <a:solidFill>
                  <a:srgbClr val="B4C2F0"/>
                </a:solidFill>
                <a:effectLst/>
                <a:latin typeface="JetBrains Mono"/>
              </a:rPr>
              <a:t>) </a:t>
            </a:r>
            <a:r>
              <a:rPr lang="en-US" sz="1800" dirty="0">
                <a:solidFill>
                  <a:srgbClr val="B6C4F2"/>
                </a:solidFill>
                <a:effectLst/>
                <a:latin typeface="JetBrains Mono"/>
              </a:rPr>
              <a:t>=&gt;</a:t>
            </a:r>
            <a:br>
              <a:rPr lang="en-US" sz="1800" dirty="0">
                <a:solidFill>
                  <a:srgbClr val="B6C4F2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6C4F2"/>
                </a:solidFill>
                <a:effectLst/>
                <a:latin typeface="JetBrains Mono"/>
              </a:rPr>
              <a:t>    </a:t>
            </a:r>
            <a:r>
              <a:rPr lang="en-US" sz="1800" dirty="0">
                <a:solidFill>
                  <a:srgbClr val="34D3FB"/>
                </a:solidFill>
                <a:effectLst/>
                <a:latin typeface="JetBrains Mono"/>
              </a:rPr>
              <a:t>_</a:t>
            </a:r>
            <a:r>
              <a:rPr lang="en-US" sz="1800" dirty="0" err="1">
                <a:solidFill>
                  <a:srgbClr val="34D3FB"/>
                </a:solidFill>
                <a:effectLst/>
                <a:latin typeface="JetBrains Mono"/>
              </a:rPr>
              <a:t>apiContract</a:t>
            </a:r>
            <a:br>
              <a:rPr lang="en-US" sz="1800" dirty="0">
                <a:solidFill>
                  <a:srgbClr val="34D3FB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34D3FB"/>
                </a:solidFill>
                <a:effectLst/>
                <a:latin typeface="JetBrains Mono"/>
              </a:rPr>
              <a:t>        </a:t>
            </a:r>
            <a:r>
              <a:rPr lang="en-US" sz="1800" dirty="0">
                <a:solidFill>
                  <a:srgbClr val="B4C2F0"/>
                </a:solidFill>
                <a:effectLst/>
                <a:latin typeface="JetBrains Mono"/>
              </a:rPr>
              <a:t>.</a:t>
            </a:r>
            <a:r>
              <a:rPr lang="en-US" sz="1800" dirty="0" err="1">
                <a:solidFill>
                  <a:srgbClr val="FAB795"/>
                </a:solidFill>
                <a:effectLst/>
                <a:latin typeface="JetBrains Mono"/>
              </a:rPr>
              <a:t>GetMetadata</a:t>
            </a:r>
            <a:r>
              <a:rPr lang="en-US" sz="1800" dirty="0"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lang="en-US" sz="1800" dirty="0" err="1">
                <a:solidFill>
                  <a:srgbClr val="BAACFF"/>
                </a:solidFill>
                <a:effectLst/>
                <a:latin typeface="JetBrains Mono"/>
              </a:rPr>
              <a:t>FunctionParameters</a:t>
            </a:r>
            <a:r>
              <a:rPr lang="en-US" sz="1800" dirty="0" err="1">
                <a:solidFill>
                  <a:srgbClr val="B4C2F0"/>
                </a:solidFill>
                <a:effectLst/>
                <a:latin typeface="JetBrains Mono"/>
              </a:rPr>
              <a:t>.</a:t>
            </a:r>
            <a:r>
              <a:rPr lang="en-US" sz="1800" dirty="0" err="1">
                <a:solidFill>
                  <a:srgbClr val="34D3FB"/>
                </a:solidFill>
                <a:effectLst/>
                <a:latin typeface="JetBrains Mono"/>
              </a:rPr>
              <a:t>Default</a:t>
            </a:r>
            <a:r>
              <a:rPr lang="en-US" sz="1800" dirty="0">
                <a:solidFill>
                  <a:srgbClr val="B4C2F0"/>
                </a:solidFill>
                <a:effectLst/>
                <a:latin typeface="JetBrains Mono"/>
              </a:rPr>
              <a:t>)</a:t>
            </a:r>
            <a:br>
              <a:rPr lang="en-US" sz="1800" dirty="0">
                <a:solidFill>
                  <a:srgbClr val="B4C2F0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4C2F0"/>
                </a:solidFill>
                <a:effectLst/>
                <a:latin typeface="JetBrains Mono"/>
              </a:rPr>
              <a:t>        .</a:t>
            </a:r>
            <a:r>
              <a:rPr lang="en-US" sz="1800" dirty="0" err="1">
                <a:solidFill>
                  <a:srgbClr val="FAB795"/>
                </a:solidFill>
                <a:effectLst/>
                <a:latin typeface="JetBrains Mono"/>
              </a:rPr>
              <a:t>CacheApiResult</a:t>
            </a:r>
            <a:r>
              <a:rPr lang="en-US" sz="1800" dirty="0"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64D1A9"/>
                </a:solidFill>
                <a:effectLst/>
                <a:latin typeface="JetBrains Mono"/>
              </a:rPr>
              <a:t>$"{</a:t>
            </a:r>
            <a:r>
              <a:rPr lang="en-US" sz="1800" i="1" dirty="0" err="1">
                <a:solidFill>
                  <a:srgbClr val="B877DB"/>
                </a:solidFill>
                <a:effectLst/>
                <a:latin typeface="JetBrains Mono"/>
              </a:rPr>
              <a:t>nameof</a:t>
            </a:r>
            <a:r>
              <a:rPr lang="en-US" sz="1800" dirty="0"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lang="en-US" sz="1800" dirty="0" err="1">
                <a:solidFill>
                  <a:srgbClr val="FAB795"/>
                </a:solidFill>
                <a:effectLst/>
                <a:latin typeface="JetBrains Mono"/>
              </a:rPr>
              <a:t>GetStoreMetadata</a:t>
            </a:r>
            <a:r>
              <a:rPr lang="en-US" sz="1800" dirty="0">
                <a:solidFill>
                  <a:srgbClr val="B4C2F0"/>
                </a:solidFill>
                <a:effectLst/>
                <a:latin typeface="JetBrains Mono"/>
              </a:rPr>
              <a:t>)</a:t>
            </a:r>
            <a:r>
              <a:rPr lang="en-US" sz="1800" dirty="0">
                <a:solidFill>
                  <a:srgbClr val="64D1A9"/>
                </a:solidFill>
                <a:effectLst/>
                <a:latin typeface="JetBrains Mono"/>
              </a:rPr>
              <a:t>}"</a:t>
            </a:r>
            <a:r>
              <a:rPr lang="en-US" sz="1800" dirty="0">
                <a:solidFill>
                  <a:srgbClr val="B4C2F0"/>
                </a:solidFill>
                <a:effectLst/>
                <a:latin typeface="JetBrains Mono"/>
              </a:rPr>
              <a:t>, </a:t>
            </a:r>
            <a:r>
              <a:rPr lang="en-US" sz="1800" dirty="0">
                <a:solidFill>
                  <a:srgbClr val="34D3FB"/>
                </a:solidFill>
                <a:effectLst/>
                <a:latin typeface="JetBrains Mono"/>
              </a:rPr>
              <a:t>_</a:t>
            </a:r>
            <a:r>
              <a:rPr lang="en-US" sz="1800" dirty="0" err="1">
                <a:solidFill>
                  <a:srgbClr val="34D3FB"/>
                </a:solidFill>
                <a:effectLst/>
                <a:latin typeface="JetBrains Mono"/>
              </a:rPr>
              <a:t>blobCache</a:t>
            </a:r>
            <a:r>
              <a:rPr lang="en-US" sz="1800" dirty="0">
                <a:solidFill>
                  <a:srgbClr val="B4C2F0"/>
                </a:solidFill>
                <a:effectLst/>
                <a:latin typeface="JetBrains Mono"/>
              </a:rPr>
              <a:t>, </a:t>
            </a:r>
            <a:r>
              <a:rPr lang="en-US" sz="1800" dirty="0">
                <a:solidFill>
                  <a:srgbClr val="34D3FB"/>
                </a:solidFill>
                <a:effectLst/>
                <a:latin typeface="JetBrains Mono"/>
              </a:rPr>
              <a:t>_logger</a:t>
            </a:r>
            <a:r>
              <a:rPr lang="en-US" sz="1800" dirty="0">
                <a:solidFill>
                  <a:srgbClr val="B4C2F0"/>
                </a:solidFill>
                <a:effectLst/>
                <a:latin typeface="JetBrains Mono"/>
              </a:rPr>
              <a:t>, </a:t>
            </a:r>
            <a:r>
              <a:rPr lang="en-US" sz="1800" dirty="0" err="1">
                <a:solidFill>
                  <a:srgbClr val="7FC2EF"/>
                </a:solidFill>
                <a:effectLst/>
                <a:latin typeface="JetBrains Mono"/>
              </a:rPr>
              <a:t>forceUpdate</a:t>
            </a:r>
            <a:r>
              <a:rPr lang="en-US" sz="1800" dirty="0">
                <a:solidFill>
                  <a:srgbClr val="B6C4F2"/>
                </a:solidFill>
                <a:effectLst/>
                <a:latin typeface="JetBrains Mono"/>
              </a:rPr>
              <a:t>: </a:t>
            </a:r>
            <a:r>
              <a:rPr lang="en-US" sz="1800" dirty="0" err="1">
                <a:solidFill>
                  <a:srgbClr val="7FC2EF"/>
                </a:solidFill>
                <a:effectLst/>
                <a:latin typeface="JetBrains Mono"/>
              </a:rPr>
              <a:t>forceUpdate</a:t>
            </a:r>
            <a:r>
              <a:rPr lang="en-US" sz="1800" dirty="0">
                <a:solidFill>
                  <a:srgbClr val="B4C2F0"/>
                </a:solidFill>
                <a:effectLst/>
                <a:latin typeface="JetBrains Mono"/>
              </a:rPr>
              <a:t>);</a:t>
            </a:r>
            <a:endParaRPr lang="en-US" sz="1800" dirty="0">
              <a:solidFill>
                <a:srgbClr val="B6C4F2"/>
              </a:solidFill>
              <a:effectLst/>
              <a:latin typeface="JetBrains Mono"/>
            </a:endParaRP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F183272-0DF2-5D57-5A1C-2276A120E1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F# Functions as Dependencies …?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84F43BB-4759-0052-87C3-EF375750366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475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1018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{A9A78FDD-B602-0F43-A133-C20141628CAA}tf10001123</Template>
  <TotalTime>394</TotalTime>
  <Words>544</Words>
  <Application>Microsoft Macintosh PowerPoint</Application>
  <PresentationFormat>Widescreen</PresentationFormat>
  <Paragraphs>66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Gill Sans MT</vt:lpstr>
      <vt:lpstr>JetBrains Mono</vt:lpstr>
      <vt:lpstr>Wingdings 2</vt:lpstr>
      <vt:lpstr>Dividend</vt:lpstr>
      <vt:lpstr>Functional Programming in an Object-Oriented world</vt:lpstr>
      <vt:lpstr>The model</vt:lpstr>
      <vt:lpstr>PowerPoint Presentation</vt:lpstr>
      <vt:lpstr>disclaimers</vt:lpstr>
      <vt:lpstr>Objective</vt:lpstr>
      <vt:lpstr>Object Oriented Basics</vt:lpstr>
      <vt:lpstr>Functional Paradigms </vt:lpstr>
      <vt:lpstr>Add FP Books explanation of what a workflow looks like</vt:lpstr>
      <vt:lpstr>The light bulb moment</vt:lpstr>
      <vt:lpstr>The Silver Bullet: Reactive Extensions</vt:lpstr>
      <vt:lpstr>OO vs F</vt:lpstr>
      <vt:lpstr>Objective Functional Programming</vt:lpstr>
      <vt:lpstr>Authentication</vt:lpstr>
      <vt:lpstr>The question I always hear</vt:lpstr>
      <vt:lpstr>A domain everyone has code for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 in an Object-Oriented world</dc:title>
  <dc:creator>Rodney Littles, II</dc:creator>
  <cp:lastModifiedBy>Rodney Littles, II</cp:lastModifiedBy>
  <cp:revision>6</cp:revision>
  <dcterms:created xsi:type="dcterms:W3CDTF">2023-01-05T22:12:14Z</dcterms:created>
  <dcterms:modified xsi:type="dcterms:W3CDTF">2023-01-11T04:11:42Z</dcterms:modified>
</cp:coreProperties>
</file>