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65" r:id="rId3"/>
    <p:sldId id="266" r:id="rId4"/>
    <p:sldId id="267" r:id="rId5"/>
    <p:sldId id="257" r:id="rId6"/>
    <p:sldId id="258" r:id="rId7"/>
    <p:sldId id="259" r:id="rId8"/>
    <p:sldId id="260" r:id="rId9"/>
    <p:sldId id="261" r:id="rId10"/>
    <p:sldId id="262" r:id="rId11"/>
    <p:sldId id="263"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5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iane Prates" userId="75ba9d611e33e65d" providerId="LiveId" clId="{59751DFC-5E7F-4AC2-9B84-06D7542F31E0}"/>
    <pc:docChg chg="custSel addSld modSld sldOrd">
      <pc:chgData name="Daiane Prates" userId="75ba9d611e33e65d" providerId="LiveId" clId="{59751DFC-5E7F-4AC2-9B84-06D7542F31E0}" dt="2022-11-17T00:41:37.903" v="90" actId="14100"/>
      <pc:docMkLst>
        <pc:docMk/>
      </pc:docMkLst>
      <pc:sldChg chg="modSp mod">
        <pc:chgData name="Daiane Prates" userId="75ba9d611e33e65d" providerId="LiveId" clId="{59751DFC-5E7F-4AC2-9B84-06D7542F31E0}" dt="2022-11-16T20:40:52.669" v="13" actId="1076"/>
        <pc:sldMkLst>
          <pc:docMk/>
          <pc:sldMk cId="2449789264" sldId="260"/>
        </pc:sldMkLst>
        <pc:spChg chg="mod">
          <ac:chgData name="Daiane Prates" userId="75ba9d611e33e65d" providerId="LiveId" clId="{59751DFC-5E7F-4AC2-9B84-06D7542F31E0}" dt="2022-11-16T20:40:45.909" v="12" actId="1076"/>
          <ac:spMkLst>
            <pc:docMk/>
            <pc:sldMk cId="2449789264" sldId="260"/>
            <ac:spMk id="2" creationId="{5B601132-B458-5242-75DF-93542BE0D9AE}"/>
          </ac:spMkLst>
        </pc:spChg>
        <pc:spChg chg="mod">
          <ac:chgData name="Daiane Prates" userId="75ba9d611e33e65d" providerId="LiveId" clId="{59751DFC-5E7F-4AC2-9B84-06D7542F31E0}" dt="2022-11-16T20:40:52.669" v="13" actId="1076"/>
          <ac:spMkLst>
            <pc:docMk/>
            <pc:sldMk cId="2449789264" sldId="260"/>
            <ac:spMk id="3" creationId="{9476D9A0-8ED3-C371-C1A7-6C11C9616F7C}"/>
          </ac:spMkLst>
        </pc:spChg>
      </pc:sldChg>
      <pc:sldChg chg="modSp new mod">
        <pc:chgData name="Daiane Prates" userId="75ba9d611e33e65d" providerId="LiveId" clId="{59751DFC-5E7F-4AC2-9B84-06D7542F31E0}" dt="2022-11-17T00:26:03.529" v="30" actId="1076"/>
        <pc:sldMkLst>
          <pc:docMk/>
          <pc:sldMk cId="155208246" sldId="261"/>
        </pc:sldMkLst>
        <pc:spChg chg="mod">
          <ac:chgData name="Daiane Prates" userId="75ba9d611e33e65d" providerId="LiveId" clId="{59751DFC-5E7F-4AC2-9B84-06D7542F31E0}" dt="2022-11-16T20:41:37.506" v="17" actId="207"/>
          <ac:spMkLst>
            <pc:docMk/>
            <pc:sldMk cId="155208246" sldId="261"/>
            <ac:spMk id="2" creationId="{EB557E59-AEFE-FED9-3B14-6E4A77A6D754}"/>
          </ac:spMkLst>
        </pc:spChg>
        <pc:spChg chg="mod">
          <ac:chgData name="Daiane Prates" userId="75ba9d611e33e65d" providerId="LiveId" clId="{59751DFC-5E7F-4AC2-9B84-06D7542F31E0}" dt="2022-11-17T00:26:03.529" v="30" actId="1076"/>
          <ac:spMkLst>
            <pc:docMk/>
            <pc:sldMk cId="155208246" sldId="261"/>
            <ac:spMk id="3" creationId="{006C5948-A7BF-DBDB-BCAC-CD3755DF32E7}"/>
          </ac:spMkLst>
        </pc:spChg>
      </pc:sldChg>
      <pc:sldChg chg="delSp modSp new mod">
        <pc:chgData name="Daiane Prates" userId="75ba9d611e33e65d" providerId="LiveId" clId="{59751DFC-5E7F-4AC2-9B84-06D7542F31E0}" dt="2022-11-17T00:26:22.463" v="35" actId="1076"/>
        <pc:sldMkLst>
          <pc:docMk/>
          <pc:sldMk cId="188536687" sldId="262"/>
        </pc:sldMkLst>
        <pc:spChg chg="del">
          <ac:chgData name="Daiane Prates" userId="75ba9d611e33e65d" providerId="LiveId" clId="{59751DFC-5E7F-4AC2-9B84-06D7542F31E0}" dt="2022-11-17T00:26:19.063" v="34" actId="478"/>
          <ac:spMkLst>
            <pc:docMk/>
            <pc:sldMk cId="188536687" sldId="262"/>
            <ac:spMk id="2" creationId="{8E497BC4-A560-0DC8-8CB2-DBEF3D907D1C}"/>
          </ac:spMkLst>
        </pc:spChg>
        <pc:spChg chg="mod">
          <ac:chgData name="Daiane Prates" userId="75ba9d611e33e65d" providerId="LiveId" clId="{59751DFC-5E7F-4AC2-9B84-06D7542F31E0}" dt="2022-11-17T00:26:22.463" v="35" actId="1076"/>
          <ac:spMkLst>
            <pc:docMk/>
            <pc:sldMk cId="188536687" sldId="262"/>
            <ac:spMk id="3" creationId="{7278ED52-F3B2-D732-E942-F6DC7C53C77D}"/>
          </ac:spMkLst>
        </pc:spChg>
      </pc:sldChg>
      <pc:sldChg chg="modSp new mod">
        <pc:chgData name="Daiane Prates" userId="75ba9d611e33e65d" providerId="LiveId" clId="{59751DFC-5E7F-4AC2-9B84-06D7542F31E0}" dt="2022-11-17T00:33:33.821" v="51" actId="403"/>
        <pc:sldMkLst>
          <pc:docMk/>
          <pc:sldMk cId="17678526" sldId="263"/>
        </pc:sldMkLst>
        <pc:spChg chg="mod">
          <ac:chgData name="Daiane Prates" userId="75ba9d611e33e65d" providerId="LiveId" clId="{59751DFC-5E7F-4AC2-9B84-06D7542F31E0}" dt="2022-11-17T00:27:39.120" v="39" actId="207"/>
          <ac:spMkLst>
            <pc:docMk/>
            <pc:sldMk cId="17678526" sldId="263"/>
            <ac:spMk id="2" creationId="{9459C22E-EF66-08F7-DE81-640F5BBCCEAF}"/>
          </ac:spMkLst>
        </pc:spChg>
        <pc:spChg chg="mod">
          <ac:chgData name="Daiane Prates" userId="75ba9d611e33e65d" providerId="LiveId" clId="{59751DFC-5E7F-4AC2-9B84-06D7542F31E0}" dt="2022-11-17T00:33:33.821" v="51" actId="403"/>
          <ac:spMkLst>
            <pc:docMk/>
            <pc:sldMk cId="17678526" sldId="263"/>
            <ac:spMk id="3" creationId="{C3530A05-EF56-EA1A-D687-3C466220F518}"/>
          </ac:spMkLst>
        </pc:spChg>
      </pc:sldChg>
      <pc:sldChg chg="addSp delSp modSp new mod">
        <pc:chgData name="Daiane Prates" userId="75ba9d611e33e65d" providerId="LiveId" clId="{59751DFC-5E7F-4AC2-9B84-06D7542F31E0}" dt="2022-11-17T00:34:32.474" v="61" actId="1076"/>
        <pc:sldMkLst>
          <pc:docMk/>
          <pc:sldMk cId="3579576258" sldId="264"/>
        </pc:sldMkLst>
        <pc:spChg chg="del">
          <ac:chgData name="Daiane Prates" userId="75ba9d611e33e65d" providerId="LiveId" clId="{59751DFC-5E7F-4AC2-9B84-06D7542F31E0}" dt="2022-11-17T00:33:46.610" v="57" actId="478"/>
          <ac:spMkLst>
            <pc:docMk/>
            <pc:sldMk cId="3579576258" sldId="264"/>
            <ac:spMk id="2" creationId="{F4FF1961-E1A7-8130-2545-D2AE34AA1633}"/>
          </ac:spMkLst>
        </pc:spChg>
        <pc:spChg chg="mod">
          <ac:chgData name="Daiane Prates" userId="75ba9d611e33e65d" providerId="LiveId" clId="{59751DFC-5E7F-4AC2-9B84-06D7542F31E0}" dt="2022-11-17T00:33:42.683" v="56" actId="27636"/>
          <ac:spMkLst>
            <pc:docMk/>
            <pc:sldMk cId="3579576258" sldId="264"/>
            <ac:spMk id="3" creationId="{CA9A6C11-CB01-387E-782F-BE44400C9323}"/>
          </ac:spMkLst>
        </pc:spChg>
        <pc:picChg chg="add mod">
          <ac:chgData name="Daiane Prates" userId="75ba9d611e33e65d" providerId="LiveId" clId="{59751DFC-5E7F-4AC2-9B84-06D7542F31E0}" dt="2022-11-17T00:34:32.474" v="61" actId="1076"/>
          <ac:picMkLst>
            <pc:docMk/>
            <pc:sldMk cId="3579576258" sldId="264"/>
            <ac:picMk id="5" creationId="{75E8CC2C-8ACD-25F4-8606-28F2D1F0297C}"/>
          </ac:picMkLst>
        </pc:picChg>
      </pc:sldChg>
      <pc:sldChg chg="addSp delSp modSp new mod">
        <pc:chgData name="Daiane Prates" userId="75ba9d611e33e65d" providerId="LiveId" clId="{59751DFC-5E7F-4AC2-9B84-06D7542F31E0}" dt="2022-11-17T00:39:53.960" v="75" actId="1076"/>
        <pc:sldMkLst>
          <pc:docMk/>
          <pc:sldMk cId="2277955496" sldId="265"/>
        </pc:sldMkLst>
        <pc:spChg chg="del">
          <ac:chgData name="Daiane Prates" userId="75ba9d611e33e65d" providerId="LiveId" clId="{59751DFC-5E7F-4AC2-9B84-06D7542F31E0}" dt="2022-11-17T00:38:56.335" v="66" actId="478"/>
          <ac:spMkLst>
            <pc:docMk/>
            <pc:sldMk cId="2277955496" sldId="265"/>
            <ac:spMk id="2" creationId="{2D5A7071-0ACC-6381-D934-89142069250D}"/>
          </ac:spMkLst>
        </pc:spChg>
        <pc:spChg chg="del">
          <ac:chgData name="Daiane Prates" userId="75ba9d611e33e65d" providerId="LiveId" clId="{59751DFC-5E7F-4AC2-9B84-06D7542F31E0}" dt="2022-11-17T00:38:58.359" v="67" actId="478"/>
          <ac:spMkLst>
            <pc:docMk/>
            <pc:sldMk cId="2277955496" sldId="265"/>
            <ac:spMk id="3" creationId="{BF2AA8B4-B1A5-6D5B-6C9F-7140CD7F3A86}"/>
          </ac:spMkLst>
        </pc:spChg>
        <pc:picChg chg="add mod">
          <ac:chgData name="Daiane Prates" userId="75ba9d611e33e65d" providerId="LiveId" clId="{59751DFC-5E7F-4AC2-9B84-06D7542F31E0}" dt="2022-11-17T00:39:53.960" v="75" actId="1076"/>
          <ac:picMkLst>
            <pc:docMk/>
            <pc:sldMk cId="2277955496" sldId="265"/>
            <ac:picMk id="5" creationId="{2E962E44-28E3-40D6-4D25-D7EC55DA1E73}"/>
          </ac:picMkLst>
        </pc:picChg>
      </pc:sldChg>
      <pc:sldChg chg="addSp delSp modSp new mod">
        <pc:chgData name="Daiane Prates" userId="75ba9d611e33e65d" providerId="LiveId" clId="{59751DFC-5E7F-4AC2-9B84-06D7542F31E0}" dt="2022-11-17T00:39:42.128" v="73" actId="1076"/>
        <pc:sldMkLst>
          <pc:docMk/>
          <pc:sldMk cId="2499125167" sldId="266"/>
        </pc:sldMkLst>
        <pc:spChg chg="del">
          <ac:chgData name="Daiane Prates" userId="75ba9d611e33e65d" providerId="LiveId" clId="{59751DFC-5E7F-4AC2-9B84-06D7542F31E0}" dt="2022-11-17T00:39:29.197" v="69" actId="478"/>
          <ac:spMkLst>
            <pc:docMk/>
            <pc:sldMk cId="2499125167" sldId="266"/>
            <ac:spMk id="2" creationId="{04F790D9-70F2-0EFB-7A1C-F6CFF2B5E93D}"/>
          </ac:spMkLst>
        </pc:spChg>
        <pc:spChg chg="del">
          <ac:chgData name="Daiane Prates" userId="75ba9d611e33e65d" providerId="LiveId" clId="{59751DFC-5E7F-4AC2-9B84-06D7542F31E0}" dt="2022-11-17T00:39:30.983" v="70" actId="478"/>
          <ac:spMkLst>
            <pc:docMk/>
            <pc:sldMk cId="2499125167" sldId="266"/>
            <ac:spMk id="3" creationId="{F78D22BE-1BD0-B643-382B-3DF68904A418}"/>
          </ac:spMkLst>
        </pc:spChg>
        <pc:picChg chg="add mod">
          <ac:chgData name="Daiane Prates" userId="75ba9d611e33e65d" providerId="LiveId" clId="{59751DFC-5E7F-4AC2-9B84-06D7542F31E0}" dt="2022-11-17T00:39:42.128" v="73" actId="1076"/>
          <ac:picMkLst>
            <pc:docMk/>
            <pc:sldMk cId="2499125167" sldId="266"/>
            <ac:picMk id="5" creationId="{85797A77-6214-072A-FD5B-14BCD32C749A}"/>
          </ac:picMkLst>
        </pc:picChg>
      </pc:sldChg>
      <pc:sldChg chg="addSp delSp modSp new mod ord">
        <pc:chgData name="Daiane Prates" userId="75ba9d611e33e65d" providerId="LiveId" clId="{59751DFC-5E7F-4AC2-9B84-06D7542F31E0}" dt="2022-11-17T00:41:37.903" v="90" actId="14100"/>
        <pc:sldMkLst>
          <pc:docMk/>
          <pc:sldMk cId="1462646794" sldId="267"/>
        </pc:sldMkLst>
        <pc:spChg chg="del">
          <ac:chgData name="Daiane Prates" userId="75ba9d611e33e65d" providerId="LiveId" clId="{59751DFC-5E7F-4AC2-9B84-06D7542F31E0}" dt="2022-11-17T00:40:53.826" v="79" actId="478"/>
          <ac:spMkLst>
            <pc:docMk/>
            <pc:sldMk cId="1462646794" sldId="267"/>
            <ac:spMk id="2" creationId="{3BED927D-E133-5775-B3B3-84B746E73324}"/>
          </ac:spMkLst>
        </pc:spChg>
        <pc:spChg chg="del">
          <ac:chgData name="Daiane Prates" userId="75ba9d611e33e65d" providerId="LiveId" clId="{59751DFC-5E7F-4AC2-9B84-06D7542F31E0}" dt="2022-11-17T00:40:56.150" v="80" actId="478"/>
          <ac:spMkLst>
            <pc:docMk/>
            <pc:sldMk cId="1462646794" sldId="267"/>
            <ac:spMk id="3" creationId="{E4485D0A-8C05-7B0D-9704-A331475B21B4}"/>
          </ac:spMkLst>
        </pc:spChg>
        <pc:spChg chg="add mod">
          <ac:chgData name="Daiane Prates" userId="75ba9d611e33e65d" providerId="LiveId" clId="{59751DFC-5E7F-4AC2-9B84-06D7542F31E0}" dt="2022-11-17T00:41:37.903" v="90" actId="14100"/>
          <ac:spMkLst>
            <pc:docMk/>
            <pc:sldMk cId="1462646794" sldId="267"/>
            <ac:spMk id="6" creationId="{9BA0A926-AE48-5CEE-D497-34EE3D10D2DF}"/>
          </ac:spMkLst>
        </pc:spChg>
        <pc:picChg chg="add mod">
          <ac:chgData name="Daiane Prates" userId="75ba9d611e33e65d" providerId="LiveId" clId="{59751DFC-5E7F-4AC2-9B84-06D7542F31E0}" dt="2022-11-17T00:41:14.645" v="84" actId="1076"/>
          <ac:picMkLst>
            <pc:docMk/>
            <pc:sldMk cId="1462646794" sldId="267"/>
            <ac:picMk id="5" creationId="{2BF29F67-F058-2601-3C04-9B278F7D175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BCF4807C-6D98-4860-880D-1CD3C6B289BB}" type="datetimeFigureOut">
              <a:rPr lang="pt-BR" smtClean="0"/>
              <a:t>16/11/2022</a:t>
            </a:fld>
            <a:endParaRPr lang="pt-BR"/>
          </a:p>
        </p:txBody>
      </p:sp>
      <p:sp>
        <p:nvSpPr>
          <p:cNvPr id="5" name="Footer Placeholder 4"/>
          <p:cNvSpPr>
            <a:spLocks noGrp="1"/>
          </p:cNvSpPr>
          <p:nvPr>
            <p:ph type="ftr" sz="quarter" idx="11"/>
          </p:nvPr>
        </p:nvSpPr>
        <p:spPr>
          <a:xfrm>
            <a:off x="1900237" y="5410202"/>
            <a:ext cx="3843665" cy="365125"/>
          </a:xfrm>
        </p:spPr>
        <p:txBody>
          <a:bodyPr/>
          <a:lstStyle/>
          <a:p>
            <a:endParaRPr lang="pt-BR"/>
          </a:p>
        </p:txBody>
      </p:sp>
      <p:sp>
        <p:nvSpPr>
          <p:cNvPr id="6" name="Slide Number Placeholder 5"/>
          <p:cNvSpPr>
            <a:spLocks noGrp="1"/>
          </p:cNvSpPr>
          <p:nvPr>
            <p:ph type="sldNum" sz="quarter" idx="12"/>
          </p:nvPr>
        </p:nvSpPr>
        <p:spPr>
          <a:xfrm>
            <a:off x="7915603" y="5410200"/>
            <a:ext cx="578317" cy="365125"/>
          </a:xfrm>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201541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CF4807C-6D98-4860-880D-1CD3C6B289BB}" type="datetimeFigureOut">
              <a:rPr lang="pt-BR" smtClean="0"/>
              <a:t>16/11/2022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8775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CF4807C-6D98-4860-880D-1CD3C6B289BB}" type="datetimeFigureOut">
              <a:rPr lang="pt-BR" smtClean="0"/>
              <a:t>16/11/2022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1335897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CF4807C-6D98-4860-880D-1CD3C6B289BB}" type="datetimeFigureOut">
              <a:rPr lang="pt-BR" smtClean="0"/>
              <a:t>16/11/2022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487F5BF-9EAA-466D-9F17-4B57DDA4962C}" type="slidenum">
              <a:rPr lang="pt-BR" smtClean="0"/>
              <a:t>‹nº›</a:t>
            </a:fld>
            <a:endParaRPr lang="pt-BR"/>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420324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CF4807C-6D98-4860-880D-1CD3C6B289BB}" type="datetimeFigureOut">
              <a:rPr lang="pt-BR" smtClean="0"/>
              <a:t>16/11/2022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4244663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BCF4807C-6D98-4860-880D-1CD3C6B289BB}" type="datetimeFigureOut">
              <a:rPr lang="pt-BR" smtClean="0"/>
              <a:t>16/11/2022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389909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BCF4807C-6D98-4860-880D-1CD3C6B289BB}" type="datetimeFigureOut">
              <a:rPr lang="pt-BR" smtClean="0"/>
              <a:t>16/11/2022</a:t>
            </a:fld>
            <a:endParaRPr lang="pt-BR"/>
          </a:p>
        </p:txBody>
      </p:sp>
      <p:sp>
        <p:nvSpPr>
          <p:cNvPr id="4" name="Footer Placeholder 3"/>
          <p:cNvSpPr>
            <a:spLocks noGrp="1"/>
          </p:cNvSpPr>
          <p:nvPr>
            <p:ph type="ftr" sz="quarter" idx="11"/>
          </p:nvPr>
        </p:nvSpPr>
        <p:spPr/>
        <p:txBody>
          <a:bodyPr/>
          <a:lstStyle>
            <a:lvl1pPr>
              <a:defRPr cap="all" baseline="0"/>
            </a:lvl1pPr>
          </a:lstStyle>
          <a:p>
            <a:endParaRPr lang="pt-BR"/>
          </a:p>
        </p:txBody>
      </p:sp>
      <p:sp>
        <p:nvSpPr>
          <p:cNvPr id="5" name="Slide Number Placeholder 4"/>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2337292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CF4807C-6D98-4860-880D-1CD3C6B289BB}" type="datetimeFigureOut">
              <a:rPr lang="pt-BR" smtClean="0"/>
              <a:t>16/11/2022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2748770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CF4807C-6D98-4860-880D-1CD3C6B289BB}" type="datetimeFigureOut">
              <a:rPr lang="pt-BR" smtClean="0"/>
              <a:t>16/11/2022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161152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pt-BR"/>
              <a:t>Clique para editar o título Mestre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BCF4807C-6D98-4860-880D-1CD3C6B289BB}" type="datetimeFigureOut">
              <a:rPr lang="pt-BR" smtClean="0"/>
              <a:t>16/11/2022</a:t>
            </a:fld>
            <a:endParaRPr lang="pt-BR"/>
          </a:p>
        </p:txBody>
      </p:sp>
      <p:sp>
        <p:nvSpPr>
          <p:cNvPr id="50" name="Footer Placeholder 4"/>
          <p:cNvSpPr>
            <a:spLocks noGrp="1"/>
          </p:cNvSpPr>
          <p:nvPr>
            <p:ph type="ftr" sz="quarter" idx="11"/>
          </p:nvPr>
        </p:nvSpPr>
        <p:spPr>
          <a:xfrm>
            <a:off x="856059" y="5883276"/>
            <a:ext cx="4679482" cy="365125"/>
          </a:xfrm>
        </p:spPr>
        <p:txBody>
          <a:bodyPr/>
          <a:lstStyle/>
          <a:p>
            <a:endParaRPr lang="pt-BR"/>
          </a:p>
        </p:txBody>
      </p:sp>
      <p:sp>
        <p:nvSpPr>
          <p:cNvPr id="51" name="Slide Number Placeholder 5"/>
          <p:cNvSpPr>
            <a:spLocks noGrp="1"/>
          </p:cNvSpPr>
          <p:nvPr>
            <p:ph type="sldNum" sz="quarter" idx="12"/>
          </p:nvPr>
        </p:nvSpPr>
        <p:spPr>
          <a:xfrm>
            <a:off x="7707241" y="5883275"/>
            <a:ext cx="578317" cy="365125"/>
          </a:xfrm>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86146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CF4807C-6D98-4860-880D-1CD3C6B289BB}" type="datetimeFigureOut">
              <a:rPr lang="pt-BR" smtClean="0"/>
              <a:t>16/11/2022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385236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CF4807C-6D98-4860-880D-1CD3C6B289BB}" type="datetimeFigureOut">
              <a:rPr lang="pt-BR" smtClean="0"/>
              <a:t>16/11/2022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65201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56058" y="3073398"/>
            <a:ext cx="3658793"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4629150" y="3073398"/>
            <a:ext cx="3656408"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CF4807C-6D98-4860-880D-1CD3C6B289BB}" type="datetimeFigureOut">
              <a:rPr lang="pt-BR" smtClean="0"/>
              <a:t>16/11/2022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321506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CF4807C-6D98-4860-880D-1CD3C6B289BB}" type="datetimeFigureOut">
              <a:rPr lang="pt-BR" smtClean="0"/>
              <a:t>16/11/2022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416384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4807C-6D98-4860-880D-1CD3C6B289BB}" type="datetimeFigureOut">
              <a:rPr lang="pt-BR" smtClean="0"/>
              <a:t>16/11/2022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354673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CF4807C-6D98-4860-880D-1CD3C6B289BB}" type="datetimeFigureOut">
              <a:rPr lang="pt-BR" smtClean="0"/>
              <a:t>16/11/2022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88200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CF4807C-6D98-4860-880D-1CD3C6B289BB}" type="datetimeFigureOut">
              <a:rPr lang="pt-BR" smtClean="0"/>
              <a:t>16/11/2022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487F5BF-9EAA-466D-9F17-4B57DDA4962C}" type="slidenum">
              <a:rPr lang="pt-BR" smtClean="0"/>
              <a:t>‹nº›</a:t>
            </a:fld>
            <a:endParaRPr lang="pt-BR"/>
          </a:p>
        </p:txBody>
      </p:sp>
    </p:spTree>
    <p:extLst>
      <p:ext uri="{BB962C8B-B14F-4D97-AF65-F5344CB8AC3E}">
        <p14:creationId xmlns:p14="http://schemas.microsoft.com/office/powerpoint/2010/main" val="3956691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F4807C-6D98-4860-880D-1CD3C6B289BB}" type="datetimeFigureOut">
              <a:rPr lang="pt-BR" smtClean="0"/>
              <a:t>16/11/2022</a:t>
            </a:fld>
            <a:endParaRPr lang="pt-B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87F5BF-9EAA-466D-9F17-4B57DDA4962C}" type="slidenum">
              <a:rPr lang="pt-BR" smtClean="0"/>
              <a:t>‹nº›</a:t>
            </a:fld>
            <a:endParaRPr lang="pt-BR"/>
          </a:p>
        </p:txBody>
      </p:sp>
    </p:spTree>
    <p:extLst>
      <p:ext uri="{BB962C8B-B14F-4D97-AF65-F5344CB8AC3E}">
        <p14:creationId xmlns:p14="http://schemas.microsoft.com/office/powerpoint/2010/main" val="3515488785"/>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oracle.com/br/security/database-secur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oracle.com/br/security/cloud-secur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oracle.com/br/security/cloud-threat-repo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D77A4-13B2-3B4A-7469-3F5D55465709}"/>
              </a:ext>
            </a:extLst>
          </p:cNvPr>
          <p:cNvSpPr>
            <a:spLocks noGrp="1"/>
          </p:cNvSpPr>
          <p:nvPr>
            <p:ph type="ctrTitle"/>
          </p:nvPr>
        </p:nvSpPr>
        <p:spPr/>
        <p:txBody>
          <a:bodyPr/>
          <a:lstStyle/>
          <a:p>
            <a:r>
              <a:rPr lang="pt-BR" dirty="0"/>
              <a:t>Cloud </a:t>
            </a:r>
            <a:r>
              <a:rPr lang="pt-BR" dirty="0" err="1"/>
              <a:t>security</a:t>
            </a:r>
            <a:endParaRPr lang="pt-BR" dirty="0"/>
          </a:p>
        </p:txBody>
      </p:sp>
      <p:sp>
        <p:nvSpPr>
          <p:cNvPr id="3" name="Subtítulo 2">
            <a:extLst>
              <a:ext uri="{FF2B5EF4-FFF2-40B4-BE49-F238E27FC236}">
                <a16:creationId xmlns:a16="http://schemas.microsoft.com/office/drawing/2014/main" id="{F5A1B6F8-6DFB-0D11-DF24-790B220A4D6C}"/>
              </a:ext>
            </a:extLst>
          </p:cNvPr>
          <p:cNvSpPr>
            <a:spLocks noGrp="1"/>
          </p:cNvSpPr>
          <p:nvPr>
            <p:ph type="subTitle" idx="1"/>
          </p:nvPr>
        </p:nvSpPr>
        <p:spPr/>
        <p:txBody>
          <a:bodyPr/>
          <a:lstStyle/>
          <a:p>
            <a:r>
              <a:rPr lang="pt-BR" dirty="0"/>
              <a:t>Segurança na Nuvem</a:t>
            </a:r>
          </a:p>
        </p:txBody>
      </p:sp>
      <p:pic>
        <p:nvPicPr>
          <p:cNvPr id="7" name="Imagem 6">
            <a:extLst>
              <a:ext uri="{FF2B5EF4-FFF2-40B4-BE49-F238E27FC236}">
                <a16:creationId xmlns:a16="http://schemas.microsoft.com/office/drawing/2014/main" id="{5DBB6495-1781-6C34-5AF2-AAA02B620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209" y="3255962"/>
            <a:ext cx="3641106" cy="3641106"/>
          </a:xfrm>
          <a:prstGeom prst="rect">
            <a:avLst/>
          </a:prstGeom>
        </p:spPr>
      </p:pic>
    </p:spTree>
    <p:extLst>
      <p:ext uri="{BB962C8B-B14F-4D97-AF65-F5344CB8AC3E}">
        <p14:creationId xmlns:p14="http://schemas.microsoft.com/office/powerpoint/2010/main" val="283398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278ED52-F3B2-D732-E942-F6DC7C53C77D}"/>
              </a:ext>
            </a:extLst>
          </p:cNvPr>
          <p:cNvSpPr>
            <a:spLocks noGrp="1"/>
          </p:cNvSpPr>
          <p:nvPr>
            <p:ph idx="1"/>
          </p:nvPr>
        </p:nvSpPr>
        <p:spPr>
          <a:xfrm>
            <a:off x="857250" y="860981"/>
            <a:ext cx="7429499" cy="3541714"/>
          </a:xfrm>
        </p:spPr>
        <p:txBody>
          <a:bodyPr>
            <a:noAutofit/>
          </a:bodyPr>
          <a:lstStyle/>
          <a:p>
            <a:pPr algn="l">
              <a:buFont typeface="Arial" panose="020B0604020202020204" pitchFamily="34" charset="0"/>
              <a:buChar char="•"/>
            </a:pPr>
            <a:r>
              <a:rPr lang="pt-BR" sz="1200" b="1" i="0" dirty="0">
                <a:effectLst/>
                <a:latin typeface="OracleSansVF"/>
              </a:rPr>
              <a:t>Conformidade contínua:</a:t>
            </a:r>
            <a:r>
              <a:rPr lang="pt-BR" sz="1200" b="0" i="0" dirty="0">
                <a:effectLst/>
                <a:latin typeface="OracleSansVF"/>
              </a:rPr>
              <a:t> a conformidade regulatória não é opcional, e a conformidade e a segurança não são iguais. As organizações podem experimentar violações de conformidade sem uma violação de segurança, por exemplo, devido a desvios de configuração e erros. É essencial que as empresas tenham uma solução de gerenciamento de nuvem que forneça dados abrangentes, oportunos e acionáveis relacionados à conformidade em seus ambientes de nuvem.</a:t>
            </a:r>
          </a:p>
          <a:p>
            <a:pPr algn="l">
              <a:buFont typeface="Arial" panose="020B0604020202020204" pitchFamily="34" charset="0"/>
              <a:buChar char="•"/>
            </a:pPr>
            <a:r>
              <a:rPr lang="pt-BR" sz="1200" b="1" i="0" dirty="0">
                <a:effectLst/>
                <a:latin typeface="OracleSansVF"/>
              </a:rPr>
              <a:t>Segurança por padrão:</a:t>
            </a:r>
            <a:r>
              <a:rPr lang="pt-BR" sz="1200" b="0" i="0" dirty="0">
                <a:effectLst/>
                <a:latin typeface="OracleSansVF"/>
              </a:rPr>
              <a:t> controles de segurança devem ser ativados pelo provedor de nuvem por padrão, em vez de exigir que a empresa se lembre de ativar a segurança. Nem todo mundo tem um forte entendimento dos diferentes controles de segurança, e como eles funcionam juntos para reduzir os riscos e implementar uma postura de segurança completa. Por exemplo, a criptografia de dados deve ser ativada por padrão. Controles e políticas consistentes de proteção de dados precisam ser aplicados nas nuvens.</a:t>
            </a:r>
          </a:p>
          <a:p>
            <a:pPr algn="l">
              <a:buFont typeface="Arial" panose="020B0604020202020204" pitchFamily="34" charset="0"/>
              <a:buChar char="•"/>
            </a:pPr>
            <a:r>
              <a:rPr lang="pt-BR" sz="1200" b="1" i="0" dirty="0">
                <a:effectLst/>
                <a:latin typeface="OracleSansVF"/>
              </a:rPr>
              <a:t>Monitoramento e migração:</a:t>
            </a:r>
            <a:r>
              <a:rPr lang="pt-BR" sz="1200" b="0" i="0" dirty="0">
                <a:effectLst/>
                <a:latin typeface="OracleSansVF"/>
              </a:rPr>
              <a:t> as políticas de segurança para </a:t>
            </a:r>
            <a:r>
              <a:rPr lang="pt-BR" sz="1200" b="0" i="0" dirty="0" err="1">
                <a:effectLst/>
                <a:latin typeface="OracleSansVF"/>
              </a:rPr>
              <a:t>tenancies</a:t>
            </a:r>
            <a:r>
              <a:rPr lang="pt-BR" sz="1200" b="0" i="0" dirty="0">
                <a:effectLst/>
                <a:latin typeface="OracleSansVF"/>
              </a:rPr>
              <a:t> e compartimentos de nuvem devem ser configuradas e aplicadas aos administradores para ajudar a proteger as cargas de trabalho. Uma visão unificada da postura de segurança na nuvem entre os locatários da nuvem também é essencial para detectar recursos mal configurados e atividades inseguras entre os locatários, e fornece aos administradores de segurança visibilidade para fazer a triagem e resolver problemas de segurança na nuvem.</a:t>
            </a:r>
          </a:p>
          <a:p>
            <a:pPr algn="l">
              <a:buFont typeface="Arial" panose="020B0604020202020204" pitchFamily="34" charset="0"/>
              <a:buChar char="•"/>
            </a:pPr>
            <a:r>
              <a:rPr lang="pt-BR" sz="1200" b="1" i="0" dirty="0">
                <a:effectLst/>
                <a:latin typeface="OracleSansVF"/>
              </a:rPr>
              <a:t>Separação de tarefas e acesso de privilégio mínimo:</a:t>
            </a:r>
            <a:r>
              <a:rPr lang="pt-BR" sz="1200" b="0" i="0" dirty="0">
                <a:effectLst/>
                <a:latin typeface="OracleSansVF"/>
              </a:rPr>
              <a:t> os princípios da separação de tarefas e do acesso de privilégio mínimo são as melhores práticas de segurança que devem ser implementadas em ambientes de nuvem. Isso ajuda a garantir que os indivíduos não tenham direitos administrativos excessivos e não possam acessar dados confidenciais sem autorização adicional.</a:t>
            </a:r>
          </a:p>
          <a:p>
            <a:endParaRPr lang="pt-BR" sz="1200" dirty="0"/>
          </a:p>
        </p:txBody>
      </p:sp>
    </p:spTree>
    <p:extLst>
      <p:ext uri="{BB962C8B-B14F-4D97-AF65-F5344CB8AC3E}">
        <p14:creationId xmlns:p14="http://schemas.microsoft.com/office/powerpoint/2010/main" val="18853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9C22E-EF66-08F7-DE81-640F5BBCCEAF}"/>
              </a:ext>
            </a:extLst>
          </p:cNvPr>
          <p:cNvSpPr>
            <a:spLocks noGrp="1"/>
          </p:cNvSpPr>
          <p:nvPr>
            <p:ph type="title"/>
          </p:nvPr>
        </p:nvSpPr>
        <p:spPr/>
        <p:txBody>
          <a:bodyPr>
            <a:normAutofit fontScale="90000"/>
          </a:bodyPr>
          <a:lstStyle/>
          <a:p>
            <a:r>
              <a:rPr lang="pt-BR" b="1" i="0" dirty="0">
                <a:effectLst/>
                <a:latin typeface="OracleSansVF"/>
              </a:rPr>
              <a:t>Qual é o futuro da segurança na nuvem?</a:t>
            </a:r>
            <a:br>
              <a:rPr lang="pt-BR" b="1" i="0" dirty="0">
                <a:effectLst/>
                <a:latin typeface="OracleSansVF"/>
              </a:rPr>
            </a:br>
            <a:endParaRPr lang="pt-BR" dirty="0"/>
          </a:p>
        </p:txBody>
      </p:sp>
      <p:sp>
        <p:nvSpPr>
          <p:cNvPr id="3" name="Espaço Reservado para Conteúdo 2">
            <a:extLst>
              <a:ext uri="{FF2B5EF4-FFF2-40B4-BE49-F238E27FC236}">
                <a16:creationId xmlns:a16="http://schemas.microsoft.com/office/drawing/2014/main" id="{C3530A05-EF56-EA1A-D687-3C466220F518}"/>
              </a:ext>
            </a:extLst>
          </p:cNvPr>
          <p:cNvSpPr>
            <a:spLocks noGrp="1"/>
          </p:cNvSpPr>
          <p:nvPr>
            <p:ph idx="1"/>
          </p:nvPr>
        </p:nvSpPr>
        <p:spPr>
          <a:xfrm>
            <a:off x="856060" y="2097088"/>
            <a:ext cx="7429499" cy="3541714"/>
          </a:xfrm>
        </p:spPr>
        <p:txBody>
          <a:bodyPr>
            <a:noAutofit/>
          </a:bodyPr>
          <a:lstStyle/>
          <a:p>
            <a:pPr algn="l"/>
            <a:r>
              <a:rPr lang="pt-BR" sz="1400" b="0" i="0" dirty="0">
                <a:effectLst/>
                <a:latin typeface="OracleSansVF"/>
              </a:rPr>
              <a:t>Como a adoção da nuvem continua a acelerar como resultado das prioridades de transformação digital, as empresas devem antecipar e navegar pelas complexidades da proteção de seus ambientes de nuvem. É essencial escolher um provedor de nuvem que projete a segurança para ser integrada automaticamente em toda a pilha da nuvem (IaaS, PaaS, SaaS). Considerações adicionais no futuro da segurança na nuvem incluem:</a:t>
            </a:r>
          </a:p>
          <a:p>
            <a:pPr algn="l">
              <a:buFont typeface="Arial" panose="020B0604020202020204" pitchFamily="34" charset="0"/>
              <a:buChar char="•"/>
            </a:pPr>
            <a:r>
              <a:rPr lang="pt-BR" sz="1400" b="1" i="0" dirty="0">
                <a:effectLst/>
                <a:latin typeface="OracleSansVF"/>
              </a:rPr>
              <a:t>Segurança da infraestrutura de nuvem:</a:t>
            </a:r>
            <a:r>
              <a:rPr lang="pt-BR" sz="1400" b="0" i="0" dirty="0">
                <a:effectLst/>
                <a:latin typeface="OracleSansVF"/>
              </a:rPr>
              <a:t> proteja as cargas de trabalho com uma abordagem de segurança em primeiro lugar na computação, rede e armazenamento da infraestrutura de nuvem - começando com a arquitetura. Aproveite os serviços de segurança essenciais para fornecer os níveis necessários de segurança para as cargas de trabalho mais críticas para os negócios.</a:t>
            </a:r>
          </a:p>
          <a:p>
            <a:pPr algn="l">
              <a:buFont typeface="Arial" panose="020B0604020202020204" pitchFamily="34" charset="0"/>
              <a:buChar char="•"/>
            </a:pPr>
            <a:r>
              <a:rPr lang="pt-BR" sz="1400" b="1" i="0" u="none" strike="noStrike" dirty="0">
                <a:effectLst/>
                <a:latin typeface="OracleSansVF"/>
                <a:hlinkClick r:id="rId2">
                  <a:extLst>
                    <a:ext uri="{A12FA001-AC4F-418D-AE19-62706E023703}">
                      <ahyp:hlinkClr xmlns:ahyp="http://schemas.microsoft.com/office/drawing/2018/hyperlinkcolor" val="tx"/>
                    </a:ext>
                  </a:extLst>
                </a:hlinkClick>
              </a:rPr>
              <a:t>Segurança de banco de dados na nuvem</a:t>
            </a:r>
            <a:r>
              <a:rPr lang="pt-BR" sz="1400" b="1" i="0" dirty="0">
                <a:effectLst/>
                <a:latin typeface="OracleSansVF"/>
              </a:rPr>
              <a:t>:</a:t>
            </a:r>
            <a:r>
              <a:rPr lang="pt-BR" sz="1400" b="0" i="0" dirty="0">
                <a:effectLst/>
                <a:latin typeface="OracleSansVF"/>
              </a:rPr>
              <a:t> Reduza o risco de uma violação de dados e acelere a conformidade na nuvem. Adote soluções de segurança de banco de dados que incluem criptografia, gerenciamento de chaves, mascaramento de dados, controles de acesso de usuário privilegiado, monitoramento de atividades e auditoria.</a:t>
            </a:r>
          </a:p>
          <a:p>
            <a:endParaRPr lang="pt-BR" sz="1400" dirty="0"/>
          </a:p>
        </p:txBody>
      </p:sp>
    </p:spTree>
    <p:extLst>
      <p:ext uri="{BB962C8B-B14F-4D97-AF65-F5344CB8AC3E}">
        <p14:creationId xmlns:p14="http://schemas.microsoft.com/office/powerpoint/2010/main" val="1767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A9A6C11-CB01-387E-782F-BE44400C9323}"/>
              </a:ext>
            </a:extLst>
          </p:cNvPr>
          <p:cNvSpPr>
            <a:spLocks noGrp="1"/>
          </p:cNvSpPr>
          <p:nvPr>
            <p:ph idx="1"/>
          </p:nvPr>
        </p:nvSpPr>
        <p:spPr/>
        <p:txBody>
          <a:bodyPr>
            <a:normAutofit fontScale="92500"/>
          </a:bodyPr>
          <a:lstStyle/>
          <a:p>
            <a:pPr algn="l">
              <a:buFont typeface="Arial" panose="020B0604020202020204" pitchFamily="34" charset="0"/>
              <a:buChar char="•"/>
            </a:pPr>
            <a:r>
              <a:rPr lang="pt-BR" sz="1400" b="1" i="0" dirty="0">
                <a:effectLst/>
                <a:latin typeface="OracleSansVF"/>
              </a:rPr>
              <a:t>Segurança de aplicativos em nuvem:</a:t>
            </a:r>
            <a:r>
              <a:rPr lang="pt-BR" sz="1400" b="0" i="0" dirty="0">
                <a:effectLst/>
                <a:latin typeface="OracleSansVF"/>
              </a:rPr>
              <a:t> a proteção de aplicativos críticos contra fraude e uso indevido é essencial para proteger os dados críticos de negócios da sua organização. Controles de acesso, visibilidade e monitoramento refinados são componentes essenciais das defesas em camadas atuais.</a:t>
            </a:r>
          </a:p>
          <a:p>
            <a:pPr algn="l">
              <a:buFont typeface="Arial" panose="020B0604020202020204" pitchFamily="34" charset="0"/>
              <a:buChar char="•"/>
            </a:pPr>
            <a:r>
              <a:rPr lang="pt-BR" sz="1400" b="1" i="0" dirty="0">
                <a:effectLst/>
                <a:latin typeface="OracleSansVF"/>
              </a:rPr>
              <a:t>Segurança e privacidade corporativas:</a:t>
            </a:r>
            <a:r>
              <a:rPr lang="pt-BR" sz="1400" b="0" i="0" dirty="0">
                <a:effectLst/>
                <a:latin typeface="OracleSansVF"/>
              </a:rPr>
              <a:t> proteja a confidencialidade, a integridade e a disponibilidade dos dados e de seus sistemas hospedados na nuvem, independentemente do produto escolhido na nuvem.</a:t>
            </a:r>
          </a:p>
          <a:p>
            <a:pPr algn="l">
              <a:buFont typeface="Arial" panose="020B0604020202020204" pitchFamily="34" charset="0"/>
              <a:buChar char="•"/>
            </a:pPr>
            <a:r>
              <a:rPr lang="pt-BR" sz="1400" b="1" i="0" dirty="0" err="1">
                <a:effectLst/>
                <a:latin typeface="OracleSansVF"/>
              </a:rPr>
              <a:t>Advanced</a:t>
            </a:r>
            <a:r>
              <a:rPr lang="pt-BR" sz="1400" b="1" i="0" dirty="0">
                <a:effectLst/>
                <a:latin typeface="OracleSansVF"/>
              </a:rPr>
              <a:t> </a:t>
            </a:r>
            <a:r>
              <a:rPr lang="pt-BR" sz="1400" b="1" i="0" dirty="0" err="1">
                <a:effectLst/>
                <a:latin typeface="OracleSansVF"/>
              </a:rPr>
              <a:t>Customer</a:t>
            </a:r>
            <a:r>
              <a:rPr lang="pt-BR" sz="1400" b="1" i="0" dirty="0">
                <a:effectLst/>
                <a:latin typeface="OracleSansVF"/>
              </a:rPr>
              <a:t> Services:</a:t>
            </a:r>
            <a:r>
              <a:rPr lang="pt-BR" sz="1400" b="0" i="0" dirty="0">
                <a:effectLst/>
                <a:latin typeface="OracleSansVF"/>
              </a:rPr>
              <a:t> ao fazer transição para ambientes de nuvem ou várias nuvens, as equipes de segurança são desafiadas por uma superfície de ataque em expansão, sobrecargas de alerta e uma escassez de habilidades de segurança cibernética. Adote serviços avançados de seu provedor de serviços na nuvem para ajudar a enfrentar esses desafios.</a:t>
            </a:r>
          </a:p>
          <a:p>
            <a:pPr algn="l">
              <a:buFont typeface="Arial" panose="020B0604020202020204" pitchFamily="34" charset="0"/>
              <a:buChar char="•"/>
            </a:pPr>
            <a:r>
              <a:rPr lang="pt-BR" sz="1400" b="1" i="0" dirty="0">
                <a:effectLst/>
                <a:latin typeface="OracleSansVF"/>
              </a:rPr>
              <a:t>IAM (</a:t>
            </a:r>
            <a:r>
              <a:rPr lang="pt-BR" sz="1400" b="1" i="0" dirty="0" err="1">
                <a:effectLst/>
                <a:latin typeface="OracleSansVF"/>
              </a:rPr>
              <a:t>Identity</a:t>
            </a:r>
            <a:r>
              <a:rPr lang="pt-BR" sz="1400" b="1" i="0" dirty="0">
                <a:effectLst/>
                <a:latin typeface="OracleSansVF"/>
              </a:rPr>
              <a:t> </a:t>
            </a:r>
            <a:r>
              <a:rPr lang="pt-BR" sz="1400" b="1" i="0" dirty="0" err="1">
                <a:effectLst/>
                <a:latin typeface="OracleSansVF"/>
              </a:rPr>
              <a:t>and</a:t>
            </a:r>
            <a:r>
              <a:rPr lang="pt-BR" sz="1400" b="1" i="0" dirty="0">
                <a:effectLst/>
                <a:latin typeface="OracleSansVF"/>
              </a:rPr>
              <a:t> </a:t>
            </a:r>
            <a:r>
              <a:rPr lang="pt-BR" sz="1400" b="1" i="0" dirty="0" err="1">
                <a:effectLst/>
                <a:latin typeface="OracleSansVF"/>
              </a:rPr>
              <a:t>access</a:t>
            </a:r>
            <a:r>
              <a:rPr lang="pt-BR" sz="1400" b="1" i="0" dirty="0">
                <a:effectLst/>
                <a:latin typeface="OracleSansVF"/>
              </a:rPr>
              <a:t> management):</a:t>
            </a:r>
            <a:r>
              <a:rPr lang="pt-BR" sz="1400" b="0" i="0" dirty="0">
                <a:effectLst/>
                <a:latin typeface="OracleSansVF"/>
              </a:rPr>
              <a:t> controle o acesso a quem tem acesso aos seus dados, que tipo de acesso eles têm e a quais recursos específicos usando credenciais seguras, quer eles sejam hospedados na nuvem ou </a:t>
            </a:r>
            <a:r>
              <a:rPr lang="pt-BR" sz="1400" b="0" i="0" dirty="0" err="1">
                <a:effectLst/>
                <a:latin typeface="OracleSansVF"/>
              </a:rPr>
              <a:t>on-premises</a:t>
            </a:r>
            <a:r>
              <a:rPr lang="pt-BR" sz="1400" b="0" i="0" dirty="0">
                <a:effectLst/>
                <a:latin typeface="OracleSansVF"/>
              </a:rPr>
              <a:t>.</a:t>
            </a:r>
          </a:p>
          <a:p>
            <a:endParaRPr lang="pt-BR" sz="1400" dirty="0"/>
          </a:p>
        </p:txBody>
      </p:sp>
      <p:pic>
        <p:nvPicPr>
          <p:cNvPr id="5" name="Imagem 4">
            <a:extLst>
              <a:ext uri="{FF2B5EF4-FFF2-40B4-BE49-F238E27FC236}">
                <a16:creationId xmlns:a16="http://schemas.microsoft.com/office/drawing/2014/main" id="{75E8CC2C-8ACD-25F4-8606-28F2D1F02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035" y="659435"/>
            <a:ext cx="1745530" cy="1381151"/>
          </a:xfrm>
          <a:prstGeom prst="rect">
            <a:avLst/>
          </a:prstGeom>
        </p:spPr>
      </p:pic>
    </p:spTree>
    <p:extLst>
      <p:ext uri="{BB962C8B-B14F-4D97-AF65-F5344CB8AC3E}">
        <p14:creationId xmlns:p14="http://schemas.microsoft.com/office/powerpoint/2010/main" val="357957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E962E44-28E3-40D6-4D25-D7EC55DA1E73}"/>
              </a:ext>
            </a:extLst>
          </p:cNvPr>
          <p:cNvPicPr>
            <a:picLocks noChangeAspect="1"/>
          </p:cNvPicPr>
          <p:nvPr/>
        </p:nvPicPr>
        <p:blipFill>
          <a:blip r:embed="rId2"/>
          <a:stretch>
            <a:fillRect/>
          </a:stretch>
        </p:blipFill>
        <p:spPr>
          <a:xfrm>
            <a:off x="552993" y="1310454"/>
            <a:ext cx="8038014" cy="4237092"/>
          </a:xfrm>
          <a:prstGeom prst="rect">
            <a:avLst/>
          </a:prstGeom>
        </p:spPr>
      </p:pic>
    </p:spTree>
    <p:extLst>
      <p:ext uri="{BB962C8B-B14F-4D97-AF65-F5344CB8AC3E}">
        <p14:creationId xmlns:p14="http://schemas.microsoft.com/office/powerpoint/2010/main" val="227795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85797A77-6214-072A-FD5B-14BCD32C749A}"/>
              </a:ext>
            </a:extLst>
          </p:cNvPr>
          <p:cNvPicPr>
            <a:picLocks noChangeAspect="1"/>
          </p:cNvPicPr>
          <p:nvPr/>
        </p:nvPicPr>
        <p:blipFill>
          <a:blip r:embed="rId2"/>
          <a:stretch>
            <a:fillRect/>
          </a:stretch>
        </p:blipFill>
        <p:spPr>
          <a:xfrm>
            <a:off x="232553" y="1133631"/>
            <a:ext cx="8678894" cy="4590737"/>
          </a:xfrm>
          <a:prstGeom prst="rect">
            <a:avLst/>
          </a:prstGeom>
        </p:spPr>
      </p:pic>
    </p:spTree>
    <p:extLst>
      <p:ext uri="{BB962C8B-B14F-4D97-AF65-F5344CB8AC3E}">
        <p14:creationId xmlns:p14="http://schemas.microsoft.com/office/powerpoint/2010/main" val="249912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BF29F67-F058-2601-3C04-9B278F7D1754}"/>
              </a:ext>
            </a:extLst>
          </p:cNvPr>
          <p:cNvPicPr>
            <a:picLocks noChangeAspect="1"/>
          </p:cNvPicPr>
          <p:nvPr/>
        </p:nvPicPr>
        <p:blipFill>
          <a:blip r:embed="rId2"/>
          <a:stretch>
            <a:fillRect/>
          </a:stretch>
        </p:blipFill>
        <p:spPr>
          <a:xfrm>
            <a:off x="420593" y="1384906"/>
            <a:ext cx="8302813" cy="4088187"/>
          </a:xfrm>
          <a:prstGeom prst="rect">
            <a:avLst/>
          </a:prstGeom>
        </p:spPr>
      </p:pic>
      <p:sp>
        <p:nvSpPr>
          <p:cNvPr id="6" name="Retângulo 5">
            <a:extLst>
              <a:ext uri="{FF2B5EF4-FFF2-40B4-BE49-F238E27FC236}">
                <a16:creationId xmlns:a16="http://schemas.microsoft.com/office/drawing/2014/main" id="{9BA0A926-AE48-5CEE-D497-34EE3D10D2DF}"/>
              </a:ext>
            </a:extLst>
          </p:cNvPr>
          <p:cNvSpPr/>
          <p:nvPr/>
        </p:nvSpPr>
        <p:spPr>
          <a:xfrm>
            <a:off x="7899662" y="5288437"/>
            <a:ext cx="707010" cy="1752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6264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B0162-8913-B14F-F2BF-9A5F06102D77}"/>
              </a:ext>
            </a:extLst>
          </p:cNvPr>
          <p:cNvSpPr>
            <a:spLocks noGrp="1"/>
          </p:cNvSpPr>
          <p:nvPr>
            <p:ph type="title"/>
          </p:nvPr>
        </p:nvSpPr>
        <p:spPr>
          <a:xfrm>
            <a:off x="1335741" y="764373"/>
            <a:ext cx="7213899" cy="1293028"/>
          </a:xfrm>
        </p:spPr>
        <p:txBody>
          <a:bodyPr>
            <a:normAutofit/>
          </a:bodyPr>
          <a:lstStyle/>
          <a:p>
            <a:r>
              <a:rPr lang="pt-BR" b="0" i="0" dirty="0">
                <a:effectLst/>
                <a:latin typeface="var(--oracleserif)"/>
              </a:rPr>
              <a:t>O que é Segurança na Nuvem?</a:t>
            </a:r>
            <a:br>
              <a:rPr lang="pt-BR" b="0" i="0" dirty="0">
                <a:effectLst/>
                <a:latin typeface="var(--oracleserif)"/>
              </a:rPr>
            </a:br>
            <a:endParaRPr lang="pt-BR" dirty="0"/>
          </a:p>
        </p:txBody>
      </p:sp>
      <p:sp>
        <p:nvSpPr>
          <p:cNvPr id="3" name="Espaço Reservado para Conteúdo 2">
            <a:extLst>
              <a:ext uri="{FF2B5EF4-FFF2-40B4-BE49-F238E27FC236}">
                <a16:creationId xmlns:a16="http://schemas.microsoft.com/office/drawing/2014/main" id="{36E57DD0-E64D-2543-5D52-A345ADF81728}"/>
              </a:ext>
            </a:extLst>
          </p:cNvPr>
          <p:cNvSpPr>
            <a:spLocks noGrp="1"/>
          </p:cNvSpPr>
          <p:nvPr>
            <p:ph idx="1"/>
          </p:nvPr>
        </p:nvSpPr>
        <p:spPr/>
        <p:txBody>
          <a:bodyPr>
            <a:normAutofit fontScale="92500"/>
          </a:bodyPr>
          <a:lstStyle/>
          <a:p>
            <a:r>
              <a:rPr lang="pt-BR" b="0" i="0" dirty="0">
                <a:effectLst/>
                <a:latin typeface="OracleSansVF"/>
              </a:rPr>
              <a:t>A segurança em nuvem se refere a um conjunto de políticas, controles e tecnologias para proteger dados, aplicativos e serviços de infraestrutura. Todos esses componentes trabalham juntos para ajudar os dados, a infraestrutura e os aplicativos a permanecerem seguros. Essas medidas de segurança protegem um ambiente de computação em nuvem contra ameaças, e vulnerabilidades externas e internas à segurança cibernética.</a:t>
            </a:r>
            <a:endParaRPr lang="pt-BR" dirty="0"/>
          </a:p>
        </p:txBody>
      </p:sp>
    </p:spTree>
    <p:extLst>
      <p:ext uri="{BB962C8B-B14F-4D97-AF65-F5344CB8AC3E}">
        <p14:creationId xmlns:p14="http://schemas.microsoft.com/office/powerpoint/2010/main" val="3297310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17B08-8C11-2622-F59A-0B170A3D7F1C}"/>
              </a:ext>
            </a:extLst>
          </p:cNvPr>
          <p:cNvSpPr>
            <a:spLocks noGrp="1"/>
          </p:cNvSpPr>
          <p:nvPr>
            <p:ph type="title"/>
          </p:nvPr>
        </p:nvSpPr>
        <p:spPr/>
        <p:txBody>
          <a:bodyPr>
            <a:normAutofit fontScale="90000"/>
          </a:bodyPr>
          <a:lstStyle/>
          <a:p>
            <a:r>
              <a:rPr lang="pt-BR" b="1" i="0" dirty="0">
                <a:effectLst/>
                <a:latin typeface="OracleSansVF"/>
              </a:rPr>
              <a:t>Por que a segurança na nuvem é importante?</a:t>
            </a:r>
            <a:br>
              <a:rPr lang="pt-BR" b="1" i="0" dirty="0">
                <a:solidFill>
                  <a:srgbClr val="161513"/>
                </a:solidFill>
                <a:effectLst/>
                <a:latin typeface="OracleSansVF"/>
              </a:rPr>
            </a:br>
            <a:endParaRPr lang="pt-BR" dirty="0"/>
          </a:p>
        </p:txBody>
      </p:sp>
      <p:sp>
        <p:nvSpPr>
          <p:cNvPr id="3" name="Espaço Reservado para Conteúdo 2">
            <a:extLst>
              <a:ext uri="{FF2B5EF4-FFF2-40B4-BE49-F238E27FC236}">
                <a16:creationId xmlns:a16="http://schemas.microsoft.com/office/drawing/2014/main" id="{A26253CC-F415-358E-50BB-F87F86C7CD9B}"/>
              </a:ext>
            </a:extLst>
          </p:cNvPr>
          <p:cNvSpPr>
            <a:spLocks noGrp="1"/>
          </p:cNvSpPr>
          <p:nvPr>
            <p:ph idx="1"/>
          </p:nvPr>
        </p:nvSpPr>
        <p:spPr>
          <a:xfrm>
            <a:off x="731639" y="1675744"/>
            <a:ext cx="7678340" cy="3819619"/>
          </a:xfrm>
        </p:spPr>
        <p:txBody>
          <a:bodyPr>
            <a:noAutofit/>
          </a:bodyPr>
          <a:lstStyle/>
          <a:p>
            <a:pPr algn="l">
              <a:lnSpc>
                <a:spcPct val="170000"/>
              </a:lnSpc>
            </a:pPr>
            <a:r>
              <a:rPr lang="pt-BR" sz="1400" b="0" i="0" dirty="0">
                <a:effectLst/>
                <a:latin typeface="OracleSansVF"/>
              </a:rPr>
              <a:t>Enquanto as empresas aceleram as iniciativas de transformação digital (DX), reordenam agressivamente as operações e repensam modelos de negócios inteiros com serviços em nuvem, essa ampla adoção também está criando novas oportunidades para os criminosos cibernéticos conduzirem fraudes cibernéticas. Como essas organizações se movem rapidamente para transformar digitalmente suas operações, controles de segurança eficazes costumam ser deixados de lado. Frequentemente, as empresas evitam as boas práticas comprovadas e tornam difícil, se não impossível, avaliar e gerenciar o risco com precisão. À medida que as empresas se adaptam às mudanças contínuas e se movem agressivamente para a nuvem, perspectivas e agendas díspares precisam ser unificadas em uma estratégia coesa. Organizações que tratam a jornada para a nuvem como uma oportunidade de cultivar de maneira proativa uma cultura de segurança primeiro terá que ter um equilíbrio entre permitir o uso de serviços em nuvem e proteger transações e dados confidenciais.</a:t>
            </a:r>
          </a:p>
          <a:p>
            <a:pPr marL="0" indent="0">
              <a:lnSpc>
                <a:spcPct val="170000"/>
              </a:lnSpc>
              <a:buNone/>
            </a:pPr>
            <a:br>
              <a:rPr lang="pt-BR" sz="1400" b="0" i="0" dirty="0">
                <a:effectLst/>
                <a:latin typeface="OracleSansVF"/>
              </a:rPr>
            </a:br>
            <a:endParaRPr lang="pt-BR" sz="1400" dirty="0"/>
          </a:p>
        </p:txBody>
      </p:sp>
    </p:spTree>
    <p:extLst>
      <p:ext uri="{BB962C8B-B14F-4D97-AF65-F5344CB8AC3E}">
        <p14:creationId xmlns:p14="http://schemas.microsoft.com/office/powerpoint/2010/main" val="159690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4D42C-1FEB-60DC-5C4F-B12D2D46D21F}"/>
              </a:ext>
            </a:extLst>
          </p:cNvPr>
          <p:cNvSpPr>
            <a:spLocks noGrp="1"/>
          </p:cNvSpPr>
          <p:nvPr>
            <p:ph type="title"/>
          </p:nvPr>
        </p:nvSpPr>
        <p:spPr/>
        <p:txBody>
          <a:bodyPr>
            <a:normAutofit fontScale="90000"/>
          </a:bodyPr>
          <a:lstStyle/>
          <a:p>
            <a:r>
              <a:rPr lang="pt-BR" b="1" i="0" dirty="0">
                <a:effectLst/>
                <a:latin typeface="OracleSansVF"/>
              </a:rPr>
              <a:t>Vantagens da segurança em nuvem</a:t>
            </a:r>
            <a:br>
              <a:rPr lang="pt-BR" b="1" i="0" dirty="0">
                <a:effectLst/>
                <a:latin typeface="OracleSansVF"/>
              </a:rPr>
            </a:br>
            <a:endParaRPr lang="pt-BR" dirty="0"/>
          </a:p>
        </p:txBody>
      </p:sp>
      <p:sp>
        <p:nvSpPr>
          <p:cNvPr id="3" name="Espaço Reservado para Conteúdo 2">
            <a:extLst>
              <a:ext uri="{FF2B5EF4-FFF2-40B4-BE49-F238E27FC236}">
                <a16:creationId xmlns:a16="http://schemas.microsoft.com/office/drawing/2014/main" id="{4EEF089F-9CCE-4FFD-3A76-9B5A509EEA0D}"/>
              </a:ext>
            </a:extLst>
          </p:cNvPr>
          <p:cNvSpPr>
            <a:spLocks noGrp="1"/>
          </p:cNvSpPr>
          <p:nvPr>
            <p:ph idx="1"/>
          </p:nvPr>
        </p:nvSpPr>
        <p:spPr/>
        <p:txBody>
          <a:bodyPr>
            <a:noAutofit/>
          </a:bodyPr>
          <a:lstStyle/>
          <a:p>
            <a:pPr algn="l">
              <a:buFont typeface="Arial" panose="020B0604020202020204" pitchFamily="34" charset="0"/>
              <a:buChar char="•"/>
            </a:pPr>
            <a:r>
              <a:rPr lang="pt-BR" sz="1600" b="0" i="0" dirty="0">
                <a:effectLst/>
                <a:latin typeface="OracleSansVF"/>
              </a:rPr>
              <a:t>Ative a inteligência artificial (IA) e o </a:t>
            </a:r>
            <a:r>
              <a:rPr lang="pt-BR" sz="1600" b="0" i="0" dirty="0" err="1">
                <a:effectLst/>
                <a:latin typeface="OracleSansVF"/>
              </a:rPr>
              <a:t>machine</a:t>
            </a:r>
            <a:r>
              <a:rPr lang="pt-BR" sz="1600" b="0" i="0" dirty="0">
                <a:effectLst/>
                <a:latin typeface="OracleSansVF"/>
              </a:rPr>
              <a:t> </a:t>
            </a:r>
            <a:r>
              <a:rPr lang="pt-BR" sz="1600" b="0" i="0" dirty="0" err="1">
                <a:effectLst/>
                <a:latin typeface="OracleSansVF"/>
              </a:rPr>
              <a:t>learning</a:t>
            </a:r>
            <a:r>
              <a:rPr lang="pt-BR" sz="1600" b="0" i="0" dirty="0">
                <a:effectLst/>
                <a:latin typeface="OracleSansVF"/>
              </a:rPr>
              <a:t> (ML) para se adaptar automaticamente e lidar com ameaças de segurança</a:t>
            </a:r>
          </a:p>
          <a:p>
            <a:pPr algn="l">
              <a:buFont typeface="Arial" panose="020B0604020202020204" pitchFamily="34" charset="0"/>
              <a:buChar char="•"/>
            </a:pPr>
            <a:r>
              <a:rPr lang="pt-BR" sz="1600" b="0" i="0" dirty="0">
                <a:effectLst/>
                <a:latin typeface="OracleSansVF"/>
              </a:rPr>
              <a:t>Use recursos autônomos para dimensionar as respostas de segurança, corrigir riscos e eliminar erros</a:t>
            </a:r>
          </a:p>
          <a:p>
            <a:pPr algn="l">
              <a:buFont typeface="Arial" panose="020B0604020202020204" pitchFamily="34" charset="0"/>
              <a:buChar char="•"/>
            </a:pPr>
            <a:r>
              <a:rPr lang="pt-BR" sz="1600" b="0" i="0" dirty="0">
                <a:effectLst/>
                <a:latin typeface="OracleSansVF"/>
              </a:rPr>
              <a:t>Proteja os dados de maneira proativa com controles de acesso, gerencie o risco e a visibilidade do usuário, e forneça ferramentas para descoberta e classificação</a:t>
            </a:r>
          </a:p>
          <a:p>
            <a:pPr algn="l">
              <a:buFont typeface="Arial" panose="020B0604020202020204" pitchFamily="34" charset="0"/>
              <a:buChar char="•"/>
            </a:pPr>
            <a:r>
              <a:rPr lang="pt-BR" sz="1600" b="0" i="0" dirty="0">
                <a:effectLst/>
                <a:latin typeface="OracleSansVF"/>
              </a:rPr>
              <a:t>Siga o modelo de responsabilidade de segurança compartilhada da nuvem para cobrir conscientemente as atividades de segurança entre o cliente e o provedor de serviços na nuvem</a:t>
            </a:r>
          </a:p>
          <a:p>
            <a:pPr algn="l">
              <a:buFont typeface="Arial" panose="020B0604020202020204" pitchFamily="34" charset="0"/>
              <a:buChar char="•"/>
            </a:pPr>
            <a:r>
              <a:rPr lang="pt-BR" sz="1600" b="0" i="0" dirty="0">
                <a:effectLst/>
                <a:latin typeface="OracleSansVF"/>
              </a:rPr>
              <a:t>Incorpore a segurança no design da arquitetura para uma abordagem “segurança em primeiro lugar”</a:t>
            </a:r>
          </a:p>
          <a:p>
            <a:endParaRPr lang="pt-BR" sz="1600" dirty="0"/>
          </a:p>
        </p:txBody>
      </p:sp>
    </p:spTree>
    <p:extLst>
      <p:ext uri="{BB962C8B-B14F-4D97-AF65-F5344CB8AC3E}">
        <p14:creationId xmlns:p14="http://schemas.microsoft.com/office/powerpoint/2010/main" val="2085729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01132-B458-5242-75DF-93542BE0D9AE}"/>
              </a:ext>
            </a:extLst>
          </p:cNvPr>
          <p:cNvSpPr>
            <a:spLocks noGrp="1"/>
          </p:cNvSpPr>
          <p:nvPr>
            <p:ph type="title"/>
          </p:nvPr>
        </p:nvSpPr>
        <p:spPr>
          <a:xfrm>
            <a:off x="856060" y="616978"/>
            <a:ext cx="7429499" cy="1478570"/>
          </a:xfrm>
        </p:spPr>
        <p:txBody>
          <a:bodyPr>
            <a:normAutofit fontScale="90000"/>
          </a:bodyPr>
          <a:lstStyle/>
          <a:p>
            <a:r>
              <a:rPr lang="pt-BR" b="1" i="0" dirty="0">
                <a:effectLst/>
                <a:latin typeface="OracleSansVF"/>
              </a:rPr>
              <a:t>Segurança na nuvem: quais são algumas das principais tecnologias?</a:t>
            </a:r>
            <a:br>
              <a:rPr lang="pt-BR" b="1" i="0" dirty="0">
                <a:effectLst/>
                <a:latin typeface="OracleSansVF"/>
              </a:rPr>
            </a:br>
            <a:endParaRPr lang="pt-BR" dirty="0"/>
          </a:p>
        </p:txBody>
      </p:sp>
      <p:sp>
        <p:nvSpPr>
          <p:cNvPr id="3" name="Espaço Reservado para Conteúdo 2">
            <a:extLst>
              <a:ext uri="{FF2B5EF4-FFF2-40B4-BE49-F238E27FC236}">
                <a16:creationId xmlns:a16="http://schemas.microsoft.com/office/drawing/2014/main" id="{9476D9A0-8ED3-C371-C1A7-6C11C9616F7C}"/>
              </a:ext>
            </a:extLst>
          </p:cNvPr>
          <p:cNvSpPr>
            <a:spLocks noGrp="1"/>
          </p:cNvSpPr>
          <p:nvPr>
            <p:ph idx="1"/>
          </p:nvPr>
        </p:nvSpPr>
        <p:spPr>
          <a:xfrm>
            <a:off x="856059" y="1733780"/>
            <a:ext cx="7429499" cy="3541714"/>
          </a:xfrm>
        </p:spPr>
        <p:txBody>
          <a:bodyPr>
            <a:noAutofit/>
          </a:bodyPr>
          <a:lstStyle/>
          <a:p>
            <a:pPr algn="l"/>
            <a:r>
              <a:rPr lang="pt-BR" sz="1400" b="0" i="0" dirty="0">
                <a:effectLst/>
                <a:latin typeface="OracleSansVF"/>
              </a:rPr>
              <a:t>A </a:t>
            </a:r>
            <a:r>
              <a:rPr lang="pt-BR" sz="1400" b="0" i="0" u="none" strike="noStrike" dirty="0">
                <a:effectLst/>
                <a:latin typeface="OracleSansVF"/>
                <a:hlinkClick r:id="rId2">
                  <a:extLst>
                    <a:ext uri="{A12FA001-AC4F-418D-AE19-62706E023703}">
                      <ahyp:hlinkClr xmlns:ahyp="http://schemas.microsoft.com/office/drawing/2018/hyperlinkcolor" val="tx"/>
                    </a:ext>
                  </a:extLst>
                </a:hlinkClick>
              </a:rPr>
              <a:t>segurança em nuvem</a:t>
            </a:r>
            <a:r>
              <a:rPr lang="pt-BR" sz="1400" b="0" i="0" dirty="0">
                <a:effectLst/>
                <a:latin typeface="OracleSansVF"/>
              </a:rPr>
              <a:t> fornece às organizações uma abordagem para atender aos requisitos de segurança e garantir que as organizações cumpram os requisitos de conformidade regulamentar. A segurança eficaz em nuvem requer várias camadas de defesa em toda a pilha de tecnologia em nuvem composta de:</a:t>
            </a:r>
          </a:p>
          <a:p>
            <a:pPr algn="l">
              <a:buFont typeface="Arial" panose="020B0604020202020204" pitchFamily="34" charset="0"/>
              <a:buChar char="•"/>
            </a:pPr>
            <a:r>
              <a:rPr lang="pt-BR" sz="1400" b="1" i="0" dirty="0">
                <a:effectLst/>
                <a:latin typeface="OracleSansVF"/>
              </a:rPr>
              <a:t>Controles preventivos</a:t>
            </a:r>
            <a:r>
              <a:rPr lang="pt-BR" sz="1400" b="0" i="0" dirty="0">
                <a:effectLst/>
                <a:latin typeface="OracleSansVF"/>
              </a:rPr>
              <a:t> projetado para bloquear o acesso autorizado a sistemas e dados confidenciais</a:t>
            </a:r>
          </a:p>
          <a:p>
            <a:pPr algn="l">
              <a:buFont typeface="Arial" panose="020B0604020202020204" pitchFamily="34" charset="0"/>
              <a:buChar char="•"/>
            </a:pPr>
            <a:r>
              <a:rPr lang="pt-BR" sz="1400" b="1" i="0" dirty="0">
                <a:effectLst/>
                <a:latin typeface="OracleSansVF"/>
              </a:rPr>
              <a:t>Controles de detetive</a:t>
            </a:r>
            <a:r>
              <a:rPr lang="pt-BR" sz="1400" b="0" i="0" dirty="0">
                <a:effectLst/>
                <a:latin typeface="OracleSansVF"/>
              </a:rPr>
              <a:t> projetados para revelar sistemas não autorizados, e acesso a dados e alterações por meio de auditoria, monitoramento e relatórios</a:t>
            </a:r>
          </a:p>
          <a:p>
            <a:pPr algn="l">
              <a:buFont typeface="Arial" panose="020B0604020202020204" pitchFamily="34" charset="0"/>
              <a:buChar char="•"/>
            </a:pPr>
            <a:r>
              <a:rPr lang="pt-BR" sz="1400" b="1" i="0" dirty="0">
                <a:effectLst/>
                <a:latin typeface="OracleSansVF"/>
              </a:rPr>
              <a:t>Controles automatizados</a:t>
            </a:r>
            <a:r>
              <a:rPr lang="pt-BR" sz="1400" b="0" i="0" dirty="0">
                <a:effectLst/>
                <a:latin typeface="OracleSansVF"/>
              </a:rPr>
              <a:t> projetados para prevenir, detectar e responder às atualizações de segurança, regulares e críticas</a:t>
            </a:r>
          </a:p>
          <a:p>
            <a:pPr algn="l">
              <a:buFont typeface="Arial" panose="020B0604020202020204" pitchFamily="34" charset="0"/>
              <a:buChar char="•"/>
            </a:pPr>
            <a:r>
              <a:rPr lang="pt-BR" sz="1400" b="1" i="0" dirty="0">
                <a:effectLst/>
                <a:latin typeface="OracleSansVF"/>
              </a:rPr>
              <a:t>Controles administrativos</a:t>
            </a:r>
            <a:r>
              <a:rPr lang="pt-BR" sz="1400" b="0" i="0" dirty="0">
                <a:effectLst/>
                <a:latin typeface="OracleSansVF"/>
              </a:rPr>
              <a:t> projetados para abordar políticas, padrões, práticas e procedimentos de segurança</a:t>
            </a:r>
          </a:p>
          <a:p>
            <a:pPr marL="0" indent="0" algn="l">
              <a:buNone/>
            </a:pPr>
            <a:r>
              <a:rPr lang="pt-BR" sz="1400" b="0" i="0" dirty="0">
                <a:effectLst/>
                <a:latin typeface="OracleSansVF"/>
              </a:rPr>
              <a:t>O </a:t>
            </a:r>
            <a:r>
              <a:rPr lang="pt-BR" sz="1400" b="0" i="0" dirty="0" err="1">
                <a:effectLst/>
                <a:latin typeface="OracleSansVF"/>
              </a:rPr>
              <a:t>machine</a:t>
            </a:r>
            <a:r>
              <a:rPr lang="pt-BR" sz="1400" b="0" i="0" dirty="0">
                <a:effectLst/>
                <a:latin typeface="OracleSansVF"/>
              </a:rPr>
              <a:t> </a:t>
            </a:r>
            <a:r>
              <a:rPr lang="pt-BR" sz="1400" b="0" i="0" dirty="0" err="1">
                <a:effectLst/>
                <a:latin typeface="OracleSansVF"/>
              </a:rPr>
              <a:t>learning</a:t>
            </a:r>
            <a:r>
              <a:rPr lang="pt-BR" sz="1400" b="0" i="0" dirty="0">
                <a:effectLst/>
                <a:latin typeface="OracleSansVF"/>
              </a:rPr>
              <a:t> e a inteligência artificial estendem as tecnologias de consciência contextual em um portfólio de segurança em nuvem. Com a segurança na nuvem, as empresas têm proteção em IaaS, PaaS, e SaaS, estendendo a segurança às camadas de rede, hardware, chip, sistema operacional, armazenamento e aplicativos.</a:t>
            </a:r>
          </a:p>
          <a:p>
            <a:endParaRPr lang="pt-BR" sz="1400" dirty="0"/>
          </a:p>
        </p:txBody>
      </p:sp>
    </p:spTree>
    <p:extLst>
      <p:ext uri="{BB962C8B-B14F-4D97-AF65-F5344CB8AC3E}">
        <p14:creationId xmlns:p14="http://schemas.microsoft.com/office/powerpoint/2010/main" val="244978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57E59-AEFE-FED9-3B14-6E4A77A6D754}"/>
              </a:ext>
            </a:extLst>
          </p:cNvPr>
          <p:cNvSpPr>
            <a:spLocks noGrp="1"/>
          </p:cNvSpPr>
          <p:nvPr>
            <p:ph type="title"/>
          </p:nvPr>
        </p:nvSpPr>
        <p:spPr/>
        <p:txBody>
          <a:bodyPr>
            <a:normAutofit fontScale="90000"/>
          </a:bodyPr>
          <a:lstStyle/>
          <a:p>
            <a:r>
              <a:rPr lang="pt-BR" b="1" i="0" dirty="0">
                <a:effectLst/>
                <a:latin typeface="OracleSansVF"/>
              </a:rPr>
              <a:t>Quais outros requisitos são importantes para manter os dados da nuvem seguros?</a:t>
            </a:r>
            <a:br>
              <a:rPr lang="pt-BR" b="1" i="0" dirty="0">
                <a:effectLst/>
                <a:latin typeface="OracleSansVF"/>
              </a:rPr>
            </a:br>
            <a:endParaRPr lang="pt-BR" dirty="0"/>
          </a:p>
        </p:txBody>
      </p:sp>
      <p:sp>
        <p:nvSpPr>
          <p:cNvPr id="3" name="Espaço Reservado para Conteúdo 2">
            <a:extLst>
              <a:ext uri="{FF2B5EF4-FFF2-40B4-BE49-F238E27FC236}">
                <a16:creationId xmlns:a16="http://schemas.microsoft.com/office/drawing/2014/main" id="{006C5948-A7BF-DBDB-BCAC-CD3755DF32E7}"/>
              </a:ext>
            </a:extLst>
          </p:cNvPr>
          <p:cNvSpPr>
            <a:spLocks noGrp="1"/>
          </p:cNvSpPr>
          <p:nvPr>
            <p:ph idx="1"/>
          </p:nvPr>
        </p:nvSpPr>
        <p:spPr>
          <a:xfrm>
            <a:off x="856059" y="1862988"/>
            <a:ext cx="7429499" cy="3541714"/>
          </a:xfrm>
        </p:spPr>
        <p:txBody>
          <a:bodyPr>
            <a:noAutofit/>
          </a:bodyPr>
          <a:lstStyle/>
          <a:p>
            <a:pPr algn="l">
              <a:buFont typeface="Arial" panose="020B0604020202020204" pitchFamily="34" charset="0"/>
              <a:buChar char="•"/>
            </a:pPr>
            <a:r>
              <a:rPr lang="pt-BR" sz="1200" b="1" i="0" dirty="0">
                <a:effectLst/>
                <a:latin typeface="OracleSansVF"/>
              </a:rPr>
              <a:t>Responsabilidade e confiança de segurança compartilhada:</a:t>
            </a:r>
            <a:r>
              <a:rPr lang="pt-BR" sz="1200" b="0" i="0" dirty="0">
                <a:effectLst/>
                <a:latin typeface="OracleSansVF"/>
              </a:rPr>
              <a:t> a confiança é fundamental para escolher um parceiro na nuvem para manter o fim do modelo de segurança compartilhado. As organizações devem ter uma compreensão clara das funções e responsabilidades, e acesso a auditorias e atestados de segurança de terceiros independentes.</a:t>
            </a:r>
          </a:p>
          <a:p>
            <a:pPr algn="l">
              <a:buFont typeface="Arial" panose="020B0604020202020204" pitchFamily="34" charset="0"/>
              <a:buChar char="•"/>
            </a:pPr>
            <a:r>
              <a:rPr lang="pt-BR" sz="1200" b="1" i="0" dirty="0">
                <a:effectLst/>
                <a:latin typeface="OracleSansVF"/>
              </a:rPr>
              <a:t>Automação e </a:t>
            </a:r>
            <a:r>
              <a:rPr lang="pt-BR" sz="1200" b="1" i="0" dirty="0" err="1">
                <a:effectLst/>
                <a:latin typeface="OracleSansVF"/>
              </a:rPr>
              <a:t>machine</a:t>
            </a:r>
            <a:r>
              <a:rPr lang="pt-BR" sz="1200" b="1" i="0" dirty="0">
                <a:effectLst/>
                <a:latin typeface="OracleSansVF"/>
              </a:rPr>
              <a:t> </a:t>
            </a:r>
            <a:r>
              <a:rPr lang="pt-BR" sz="1200" b="1" i="0" dirty="0" err="1">
                <a:effectLst/>
                <a:latin typeface="OracleSansVF"/>
              </a:rPr>
              <a:t>learning</a:t>
            </a:r>
            <a:r>
              <a:rPr lang="pt-BR" sz="1200" b="1" i="0" dirty="0">
                <a:effectLst/>
                <a:latin typeface="OracleSansVF"/>
              </a:rPr>
              <a:t>:</a:t>
            </a:r>
            <a:r>
              <a:rPr lang="pt-BR" sz="1200" b="0" i="0" dirty="0">
                <a:effectLst/>
                <a:latin typeface="OracleSansVF"/>
              </a:rPr>
              <a:t> as </a:t>
            </a:r>
            <a:r>
              <a:rPr lang="pt-BR" sz="1200" b="0" i="0" u="none" strike="noStrike" dirty="0">
                <a:effectLst/>
                <a:latin typeface="OracleSansVF"/>
                <a:hlinkClick r:id="rId2">
                  <a:extLst>
                    <a:ext uri="{A12FA001-AC4F-418D-AE19-62706E023703}">
                      <ahyp:hlinkClr xmlns:ahyp="http://schemas.microsoft.com/office/drawing/2018/hyperlinkcolor" val="tx"/>
                    </a:ext>
                  </a:extLst>
                </a:hlinkClick>
              </a:rPr>
              <a:t>ameaças de nuvem</a:t>
            </a:r>
            <a:r>
              <a:rPr lang="pt-BR" sz="1200" b="0" i="0" dirty="0">
                <a:effectLst/>
                <a:latin typeface="OracleSansVF"/>
              </a:rPr>
              <a:t> estão se movendo à velocidade da máquina, enquanto a segurança empresarial tradicional analisa e reage na velocidade humana. A segurança moderna em ambientes de nuvem deve automatizar a detecção e resposta a ameaças. Ameaças avançadas exigem soluções de segurança que trazem um novo nível de sofisticação para previsão, prevenção, detecção e resposta de ameaças com aprendizado de máquina.</a:t>
            </a:r>
          </a:p>
          <a:p>
            <a:pPr algn="l">
              <a:buFont typeface="Arial" panose="020B0604020202020204" pitchFamily="34" charset="0"/>
              <a:buChar char="•"/>
            </a:pPr>
            <a:r>
              <a:rPr lang="pt-BR" sz="1200" b="1" i="0" dirty="0">
                <a:effectLst/>
                <a:latin typeface="OracleSansVF"/>
              </a:rPr>
              <a:t>Defesa em profundidade:</a:t>
            </a:r>
            <a:r>
              <a:rPr lang="pt-BR" sz="1200" b="0" i="0" dirty="0">
                <a:effectLst/>
                <a:latin typeface="OracleSansVF"/>
              </a:rPr>
              <a:t> várias camadas de segurança em toda a pilha de tecnologia devem incluir controles preventivos, de detecção e administrativos para as pessoas, processos e tecnologia certos para ajudar a proteger os data centers físicos dos provedores de nuvem.</a:t>
            </a:r>
          </a:p>
          <a:p>
            <a:pPr algn="l">
              <a:buFont typeface="Arial" panose="020B0604020202020204" pitchFamily="34" charset="0"/>
              <a:buChar char="•"/>
            </a:pPr>
            <a:r>
              <a:rPr lang="pt-BR" sz="1200" b="1" i="0" dirty="0">
                <a:effectLst/>
                <a:latin typeface="OracleSansVF"/>
              </a:rPr>
              <a:t>Gerenciamento de identidade:</a:t>
            </a:r>
            <a:r>
              <a:rPr lang="pt-BR" sz="1200" b="0" i="0" dirty="0">
                <a:effectLst/>
                <a:latin typeface="OracleSansVF"/>
              </a:rPr>
              <a:t> à medida que dispositivos móveis, aplicativos e personas de usuário se tornam mais onipresentes, a identidade se tornou o novo perímetro. É fundamental controlar o acesso e os privilégios na nuvem e no local com base em credenciais seguras.</a:t>
            </a:r>
          </a:p>
          <a:p>
            <a:pPr algn="l">
              <a:buFont typeface="Arial" panose="020B0604020202020204" pitchFamily="34" charset="0"/>
              <a:buChar char="•"/>
            </a:pPr>
            <a:r>
              <a:rPr lang="pt-BR" sz="1200" b="1" i="0" dirty="0">
                <a:effectLst/>
                <a:latin typeface="OracleSansVF"/>
              </a:rPr>
              <a:t>Visibilidade:</a:t>
            </a:r>
            <a:r>
              <a:rPr lang="pt-BR" sz="1200" b="0" i="0" dirty="0">
                <a:effectLst/>
                <a:latin typeface="OracleSansVF"/>
              </a:rPr>
              <a:t> um corretor de segurança de acesso à nuvem e uma solução de gerenciamento de postura de segurança na nuvem estendem a visibilidade e o controle em todo o ambiente de nuvem da organização.</a:t>
            </a:r>
          </a:p>
          <a:p>
            <a:endParaRPr lang="pt-BR" sz="1200" dirty="0"/>
          </a:p>
        </p:txBody>
      </p:sp>
    </p:spTree>
    <p:extLst>
      <p:ext uri="{BB962C8B-B14F-4D97-AF65-F5344CB8AC3E}">
        <p14:creationId xmlns:p14="http://schemas.microsoft.com/office/powerpoint/2010/main" val="155208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255</TotalTime>
  <Words>1487</Words>
  <Application>Microsoft Office PowerPoint</Application>
  <PresentationFormat>Apresentação na tela (4:3)</PresentationFormat>
  <Paragraphs>38</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OracleSansVF</vt:lpstr>
      <vt:lpstr>Tw Cen MT</vt:lpstr>
      <vt:lpstr>var(--oracleserif)</vt:lpstr>
      <vt:lpstr>Circuito</vt:lpstr>
      <vt:lpstr>Cloud security</vt:lpstr>
      <vt:lpstr>Apresentação do PowerPoint</vt:lpstr>
      <vt:lpstr>Apresentação do PowerPoint</vt:lpstr>
      <vt:lpstr>Apresentação do PowerPoint</vt:lpstr>
      <vt:lpstr>O que é Segurança na Nuvem? </vt:lpstr>
      <vt:lpstr>Por que a segurança na nuvem é importante? </vt:lpstr>
      <vt:lpstr>Vantagens da segurança em nuvem </vt:lpstr>
      <vt:lpstr>Segurança na nuvem: quais são algumas das principais tecnologias? </vt:lpstr>
      <vt:lpstr>Quais outros requisitos são importantes para manter os dados da nuvem seguros? </vt:lpstr>
      <vt:lpstr>Apresentação do PowerPoint</vt:lpstr>
      <vt:lpstr>Qual é o futuro da segurança na nuvem?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security</dc:title>
  <dc:creator>Daiane Prates</dc:creator>
  <cp:lastModifiedBy>Daiane Prates</cp:lastModifiedBy>
  <cp:revision>1</cp:revision>
  <dcterms:created xsi:type="dcterms:W3CDTF">2022-11-16T20:22:22Z</dcterms:created>
  <dcterms:modified xsi:type="dcterms:W3CDTF">2022-11-17T00:41:45Z</dcterms:modified>
</cp:coreProperties>
</file>