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513" r:id="rId1"/>
    <p:sldMasterId id="2147489842" r:id="rId2"/>
    <p:sldMasterId id="2147489854" r:id="rId3"/>
  </p:sldMasterIdLst>
  <p:notesMasterIdLst>
    <p:notesMasterId r:id="rId19"/>
  </p:notesMasterIdLst>
  <p:sldIdLst>
    <p:sldId id="794" r:id="rId4"/>
    <p:sldId id="796" r:id="rId5"/>
    <p:sldId id="799" r:id="rId6"/>
    <p:sldId id="798" r:id="rId7"/>
    <p:sldId id="785" r:id="rId8"/>
    <p:sldId id="786" r:id="rId9"/>
    <p:sldId id="782" r:id="rId10"/>
    <p:sldId id="792" r:id="rId11"/>
    <p:sldId id="800" r:id="rId12"/>
    <p:sldId id="784" r:id="rId13"/>
    <p:sldId id="791" r:id="rId14"/>
    <p:sldId id="802" r:id="rId15"/>
    <p:sldId id="797" r:id="rId16"/>
    <p:sldId id="793" r:id="rId17"/>
    <p:sldId id="795" r:id="rId18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22"/>
    <a:srgbClr val="009900"/>
    <a:srgbClr val="007635"/>
    <a:srgbClr val="FF3300"/>
    <a:srgbClr val="FF3399"/>
    <a:srgbClr val="EBF47C"/>
    <a:srgbClr val="EDFA76"/>
    <a:srgbClr val="FDB9F5"/>
    <a:srgbClr val="B91732"/>
    <a:srgbClr val="FC9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44" autoAdjust="0"/>
    <p:restoredTop sz="91895" autoAdjust="0"/>
  </p:normalViewPr>
  <p:slideViewPr>
    <p:cSldViewPr>
      <p:cViewPr varScale="1">
        <p:scale>
          <a:sx n="64" d="100"/>
          <a:sy n="64" d="100"/>
        </p:scale>
        <p:origin x="30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okat\Desktop\&#1053;&#1086;&#1074;&#1072;&#1103;%20&#1087;&#1072;&#1087;&#1082;&#1072;\&#1073;&#1080;&#1079;&#1085;&#1077;&#1089;-&#1087;&#1083;&#1072;&#1085;%20&#1092;&#1080;&#1085;&#1072;&#1085;&#1089;&#1086;&#1074;&#1086;&#1075;&#1086;%20&#1082;&#1091;&#1088;&#1089;&#1072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Финансовые результаты</a:t>
            </a:r>
          </a:p>
        </c:rich>
      </c:tx>
      <c:layout>
        <c:manualLayout>
          <c:xMode val="edge"/>
          <c:yMode val="edge"/>
          <c:x val="0.3094565163257722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Приб!$B$38</c:f>
              <c:strCache>
                <c:ptCount val="1"/>
                <c:pt idx="0">
                  <c:v>Рентабельность продукции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Приб!$C$38:$I$38</c:f>
              <c:numCache>
                <c:formatCode>0.0</c:formatCode>
                <c:ptCount val="6"/>
                <c:pt idx="0">
                  <c:v>-27.712157996672033</c:v>
                </c:pt>
                <c:pt idx="1">
                  <c:v>-13.864899090732774</c:v>
                </c:pt>
                <c:pt idx="2">
                  <c:v>2.9147566178227734E-2</c:v>
                </c:pt>
                <c:pt idx="3">
                  <c:v>14.142307488793657</c:v>
                </c:pt>
                <c:pt idx="4">
                  <c:v>24.928124961218511</c:v>
                </c:pt>
                <c:pt idx="5">
                  <c:v>32.44556794150644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AD-48D9-909B-90A36B1A3345}"/>
            </c:ext>
          </c:extLst>
        </c:ser>
        <c:ser>
          <c:idx val="1"/>
          <c:order val="1"/>
          <c:tx>
            <c:strRef>
              <c:f>Приб!$B$39</c:f>
              <c:strCache>
                <c:ptCount val="1"/>
                <c:pt idx="0">
                  <c:v>темп роста выручки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Приб!$C$39:$I$39</c:f>
              <c:numCache>
                <c:formatCode>0</c:formatCode>
                <c:ptCount val="6"/>
                <c:pt idx="1">
                  <c:v>189.93710691823898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AD-48D9-909B-90A36B1A3345}"/>
            </c:ext>
          </c:extLst>
        </c:ser>
        <c:ser>
          <c:idx val="2"/>
          <c:order val="2"/>
          <c:tx>
            <c:strRef>
              <c:f>Приб!$B$40</c:f>
              <c:strCache>
                <c:ptCount val="1"/>
                <c:pt idx="0">
                  <c:v>темп роста издержек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Приб!$C$40:$I$40</c:f>
              <c:numCache>
                <c:formatCode>0</c:formatCode>
                <c:ptCount val="6"/>
                <c:pt idx="1">
                  <c:v>159.40242050610581</c:v>
                </c:pt>
                <c:pt idx="2">
                  <c:v>172.22000387893169</c:v>
                </c:pt>
                <c:pt idx="3">
                  <c:v>175.27093987652029</c:v>
                </c:pt>
                <c:pt idx="4">
                  <c:v>182.73276337770523</c:v>
                </c:pt>
                <c:pt idx="5">
                  <c:v>188.64825286776232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AD-48D9-909B-90A36B1A33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5518744"/>
        <c:axId val="415519072"/>
      </c:barChart>
      <c:catAx>
        <c:axId val="415518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5519072"/>
        <c:crosses val="autoZero"/>
        <c:auto val="1"/>
        <c:lblAlgn val="ctr"/>
        <c:lblOffset val="100"/>
        <c:noMultiLvlLbl val="0"/>
      </c:catAx>
      <c:valAx>
        <c:axId val="41551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5518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E4A8A713-763F-4E63-80C3-E9A12B42A0BF}" type="datetimeFigureOut">
              <a:rPr lang="ru-RU"/>
              <a:pPr>
                <a:defRPr/>
              </a:pPr>
              <a:t>18.06.2023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2B2CCDA1-C4E1-4AE3-A070-0208DEF6346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723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30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3430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02267613-4457-4B74-AB98-36D1E13AC4D5}" type="slidenum">
              <a:rPr lang="en-US" altLang="ru-RU" smtClean="0">
                <a:solidFill>
                  <a:srgbClr val="000000"/>
                </a:solidFill>
              </a:rPr>
              <a:pPr/>
              <a:t>7</a:t>
            </a:fld>
            <a:endParaRPr lang="en-US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1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30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3430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02267613-4457-4B74-AB98-36D1E13AC4D5}" type="slidenum">
              <a:rPr lang="en-US" altLang="ru-RU" smtClean="0">
                <a:solidFill>
                  <a:srgbClr val="000000"/>
                </a:solidFill>
              </a:rPr>
              <a:pPr/>
              <a:t>8</a:t>
            </a:fld>
            <a:endParaRPr lang="en-US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96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 ЗАО «ТПМ»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94FD725C-F05A-4643-93CB-0E7FD0DC603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10241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 ЗАО «ТПМ»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19BA0711-6B78-43A9-B429-5A7FDCD3B64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252413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 ЗАО «ТПМ»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9A233064-1476-4306-9504-E0DD635E19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73604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FE5588B-432F-4AF8-8BBE-49CE047FC3A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859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EC7CE44-FEA9-4B78-8FBB-1DEFB3B3851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027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FAE7782-D157-4E91-B2DB-60836899633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8623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67D0310-F137-4EB7-9F98-B4EED921C59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5985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5839227-2A36-4803-84DF-C036AEAC4BE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18276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C49B4866-4714-40E0-92E9-34CAF06E8C1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8779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617738F-4F06-400A-9124-862DDF023BE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3948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9C43281-B40F-47CA-81DE-907E1C14A0B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451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 ЗАО «ТПМ»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039E8E5C-F703-4DA0-BD8C-DE969F4A3CD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116069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3AE52CB-3256-461C-BF2E-7F9BA016D03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2304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1DF5DA3-105D-4BC6-A4F6-CB925632477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26492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60833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60833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D9BA9EA-D570-4B07-BC34-2B8D66662D1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3353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3A382F5-A16A-4646-A322-AA430519B98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47889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9FB8D4F4-2DE7-41CB-B31A-B3D365E1CF7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1154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4D848DE-FE95-4A63-8C30-8EDF095E3D7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82119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0913867-FDA1-4F90-9A9E-A665994E2A9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74862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9C9F07C-2C5E-450F-9FAE-715A64796BF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22082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133D7B0-BACA-4D13-BCC5-EAB8387D099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10237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76B52DFF-D495-471D-B68B-0AFC946BBA2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969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 ЗАО «ТПМ»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BB553EE8-DDDC-4E9D-95AD-02330D4CC25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639286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9113E98B-9FCD-475D-BFB9-6893D8129A7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69732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58FD1B7-A5EA-407C-9636-76BB7EE5EC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858575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62DE45C-D0C6-488E-8D30-8CFE61EDFD2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96207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60833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60833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7842323-F479-424A-AB19-FF374DEFF5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19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 ЗАО «ТПМ»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B6CB5315-E066-4E5C-BF86-87EBC9B57F2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1286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 ЗАО «ТПМ»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2E075E8B-5F1A-4BDB-A582-DECFAF1D190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072070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 ЗАО «ТПМ»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6965FDC8-ACED-49C8-A4AC-98FBD03556B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551937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 ЗАО «ТПМ»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56AB9399-9E64-4FBB-B258-7DF4A12CA7B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742684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 ЗАО «ТПМ»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50A41C24-7F33-4F8B-83C8-DD9CFEC71C3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223101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 ЗАО «ТПМ»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1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531874E2-32BA-4894-989F-93C1B01FFF9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1330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53189"/>
            <a:ext cx="2159000" cy="268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000000"/>
                </a:solidFill>
                <a:latin typeface="Arial" charset="0"/>
                <a:cs typeface="+mn-cs"/>
                <a:sym typeface="Symbol" pitchFamily="18" charset="2"/>
              </a:defRPr>
            </a:lvl1pPr>
          </a:lstStyle>
          <a:p>
            <a:pPr>
              <a:defRPr/>
            </a:pPr>
            <a:r>
              <a:rPr lang="ru-RU"/>
              <a:t> ЗАО «ТПМ»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3085" y="6245225"/>
            <a:ext cx="5185833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EE75ED1-5A20-4E8E-AC5B-769E1F732AF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999" r:id="rId1"/>
    <p:sldLayoutId id="2147518000" r:id="rId2"/>
    <p:sldLayoutId id="2147518001" r:id="rId3"/>
    <p:sldLayoutId id="2147518002" r:id="rId4"/>
    <p:sldLayoutId id="2147518003" r:id="rId5"/>
    <p:sldLayoutId id="2147518004" r:id="rId6"/>
    <p:sldLayoutId id="2147518005" r:id="rId7"/>
    <p:sldLayoutId id="2147518006" r:id="rId8"/>
    <p:sldLayoutId id="2147518007" r:id="rId9"/>
    <p:sldLayoutId id="2147518008" r:id="rId10"/>
    <p:sldLayoutId id="214751800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00000">
                    <a:tint val="75000"/>
                  </a:srgb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00000">
                    <a:tint val="75000"/>
                  </a:srgb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70CCB54-2A85-4751-9A6C-2C321030502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8010" r:id="rId1"/>
    <p:sldLayoutId id="2147518011" r:id="rId2"/>
    <p:sldLayoutId id="2147518012" r:id="rId3"/>
    <p:sldLayoutId id="2147518013" r:id="rId4"/>
    <p:sldLayoutId id="2147518014" r:id="rId5"/>
    <p:sldLayoutId id="2147518015" r:id="rId6"/>
    <p:sldLayoutId id="2147518016" r:id="rId7"/>
    <p:sldLayoutId id="2147518017" r:id="rId8"/>
    <p:sldLayoutId id="2147518018" r:id="rId9"/>
    <p:sldLayoutId id="2147518019" r:id="rId10"/>
    <p:sldLayoutId id="21475180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4099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00000">
                    <a:tint val="75000"/>
                  </a:srgb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00000">
                    <a:tint val="75000"/>
                  </a:srgb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93DEB1-36AA-400C-BD38-34190102A01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8021" r:id="rId1"/>
    <p:sldLayoutId id="2147518022" r:id="rId2"/>
    <p:sldLayoutId id="2147518023" r:id="rId3"/>
    <p:sldLayoutId id="2147518024" r:id="rId4"/>
    <p:sldLayoutId id="2147518025" r:id="rId5"/>
    <p:sldLayoutId id="2147518026" r:id="rId6"/>
    <p:sldLayoutId id="2147518027" r:id="rId7"/>
    <p:sldLayoutId id="2147518028" r:id="rId8"/>
    <p:sldLayoutId id="2147518029" r:id="rId9"/>
    <p:sldLayoutId id="2147518030" r:id="rId10"/>
    <p:sldLayoutId id="21475180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&#1084;&#1072;&#1090;&#1088;&#1080;&#1094;&#1072;&#1096;&#1091;&#1088;&#1072;.&#1073;&#1077;&#1083;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Прямоугольник 1"/>
          <p:cNvSpPr>
            <a:spLocks noChangeArrowheads="1"/>
          </p:cNvSpPr>
          <p:nvPr/>
        </p:nvSpPr>
        <p:spPr bwMode="auto">
          <a:xfrm>
            <a:off x="1524000" y="275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rgbClr val="000000"/>
                </a:solidFill>
              </a:rPr>
              <a:t>	</a:t>
            </a:r>
            <a:endParaRPr lang="ru-RU" altLang="ru-RU" sz="3200" b="1" dirty="0">
              <a:solidFill>
                <a:srgbClr val="004C22"/>
              </a:solidFill>
              <a:latin typeface="Arial" pitchFamily="34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E31FA-9001-461F-884B-102209D3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674" y="255684"/>
            <a:ext cx="2266797" cy="226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1">
            <a:extLst>
              <a:ext uri="{FF2B5EF4-FFF2-40B4-BE49-F238E27FC236}">
                <a16:creationId xmlns:a16="http://schemas.microsoft.com/office/drawing/2014/main" id="{679044AD-CF00-4DAC-911A-7E9953E5D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490" y="186797"/>
            <a:ext cx="64116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rgbClr val="000000"/>
                </a:solidFill>
              </a:rPr>
              <a:t>	</a:t>
            </a:r>
            <a:r>
              <a:rPr lang="ru-RU" altLang="ru-RU" sz="3200" b="1" dirty="0">
                <a:latin typeface="Arial" pitchFamily="34" charset="0"/>
                <a:cs typeface="Times New Roman" pitchFamily="18" charset="0"/>
              </a:rPr>
              <a:t>Команда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93A6E88-7A83-4FB6-9E5A-A58DB457F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3" y="2708921"/>
            <a:ext cx="4807657" cy="3737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ru-RU" altLang="ru-RU" sz="1200" dirty="0">
                <a:solidFill>
                  <a:srgbClr val="000000"/>
                </a:solidFill>
                <a:latin typeface="Rubik"/>
              </a:rPr>
              <a:t>  </a:t>
            </a:r>
            <a:r>
              <a:rPr kumimoji="0" lang="ru-RU" altLang="ru-RU" sz="18200" dirty="0">
                <a:solidFill>
                  <a:srgbClr val="000000"/>
                </a:solidFill>
                <a:latin typeface="Rubik"/>
              </a:rPr>
              <a:t>    </a:t>
            </a:r>
            <a:endParaRPr kumimoji="0" lang="ru-RU" altLang="ru-RU" sz="800" dirty="0"/>
          </a:p>
          <a:p>
            <a:endParaRPr kumimoji="0" lang="ru-RU" altLang="ru-RU" sz="2400" b="1" dirty="0">
              <a:solidFill>
                <a:srgbClr val="009999"/>
              </a:solidFill>
              <a:latin typeface="Rubik"/>
            </a:endParaRPr>
          </a:p>
          <a:p>
            <a:r>
              <a:rPr kumimoji="0" lang="ru-RU" altLang="ru-RU" sz="2400" b="1" dirty="0">
                <a:solidFill>
                  <a:srgbClr val="004C22"/>
                </a:solidFill>
                <a:latin typeface="Rubik"/>
              </a:rPr>
              <a:t>Витебский</a:t>
            </a:r>
            <a:r>
              <a:rPr kumimoji="0" lang="ru-RU" altLang="ru-RU" sz="2400" b="1" dirty="0">
                <a:solidFill>
                  <a:srgbClr val="009999"/>
                </a:solidFill>
                <a:latin typeface="Rubik"/>
              </a:rPr>
              <a:t> </a:t>
            </a:r>
            <a:r>
              <a:rPr kumimoji="0" lang="ru-RU" altLang="ru-RU" sz="2400" b="1" dirty="0">
                <a:solidFill>
                  <a:srgbClr val="004C22"/>
                </a:solidFill>
                <a:latin typeface="Rubik"/>
              </a:rPr>
              <a:t>бизнес-центр</a:t>
            </a:r>
            <a:endParaRPr kumimoji="0" lang="ru-RU" altLang="ru-RU" dirty="0">
              <a:solidFill>
                <a:srgbClr val="004C22"/>
              </a:solidFill>
            </a:endParaRPr>
          </a:p>
        </p:txBody>
      </p:sp>
      <p:pic>
        <p:nvPicPr>
          <p:cNvPr id="1026" name="Picture 2" descr="Витебский БИЗНЕС-центр">
            <a:hlinkClick r:id="rId3"/>
            <a:extLst>
              <a:ext uri="{FF2B5EF4-FFF2-40B4-BE49-F238E27FC236}">
                <a16:creationId xmlns:a16="http://schemas.microsoft.com/office/drawing/2014/main" id="{027E2F5D-96B0-4EAF-8BF6-266B501A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4317205"/>
            <a:ext cx="936104" cy="144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1">
            <a:extLst>
              <a:ext uri="{FF2B5EF4-FFF2-40B4-BE49-F238E27FC236}">
                <a16:creationId xmlns:a16="http://schemas.microsoft.com/office/drawing/2014/main" id="{52F9B7CE-CAB1-4216-88D1-0C92E991D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3" y="2499267"/>
            <a:ext cx="56556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sz="3200" b="1" dirty="0">
                <a:solidFill>
                  <a:srgbClr val="004C22"/>
                </a:solidFill>
                <a:latin typeface="Arial" panose="020B0604020202020204" pitchFamily="34" charset="0"/>
              </a:rPr>
              <a:t>Онлайн-курс</a:t>
            </a:r>
          </a:p>
          <a:p>
            <a:pPr eaLnBrk="1" hangingPunct="1"/>
            <a:r>
              <a:rPr lang="en-US" altLang="ru-RU" sz="3200" b="1" dirty="0">
                <a:solidFill>
                  <a:srgbClr val="004C22"/>
                </a:solidFill>
                <a:latin typeface="Arial" pitchFamily="34" charset="0"/>
                <a:cs typeface="Times New Roman" pitchFamily="18" charset="0"/>
              </a:rPr>
              <a:t>”</a:t>
            </a:r>
            <a:r>
              <a:rPr lang="ru-RU" altLang="ru-RU" sz="3200" b="1" dirty="0">
                <a:solidFill>
                  <a:srgbClr val="004C22"/>
                </a:solidFill>
                <a:latin typeface="Arial" pitchFamily="34" charset="0"/>
                <a:cs typeface="Times New Roman" pitchFamily="18" charset="0"/>
              </a:rPr>
              <a:t>Как</a:t>
            </a:r>
            <a:r>
              <a:rPr lang="en-US" altLang="ru-RU" sz="3200" b="1" dirty="0">
                <a:solidFill>
                  <a:srgbClr val="004C22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ru-RU" altLang="ru-RU" sz="3200" b="1" dirty="0">
                <a:solidFill>
                  <a:srgbClr val="004C22"/>
                </a:solidFill>
                <a:latin typeface="Arial" pitchFamily="34" charset="0"/>
                <a:cs typeface="Times New Roman" pitchFamily="18" charset="0"/>
              </a:rPr>
              <a:t>молодому человеку </a:t>
            </a:r>
          </a:p>
          <a:p>
            <a:pPr eaLnBrk="1" hangingPunct="1"/>
            <a:r>
              <a:rPr lang="ru-RU" altLang="ru-RU" sz="3200" b="1" dirty="0">
                <a:solidFill>
                  <a:srgbClr val="004C22"/>
                </a:solidFill>
                <a:latin typeface="Arial" pitchFamily="34" charset="0"/>
                <a:cs typeface="Times New Roman" pitchFamily="18" charset="0"/>
              </a:rPr>
              <a:t>заработать деньги</a:t>
            </a:r>
            <a:r>
              <a:rPr lang="en-US" altLang="ru-RU" sz="3200" b="1" dirty="0">
                <a:solidFill>
                  <a:srgbClr val="004C22"/>
                </a:solidFill>
                <a:latin typeface="Arial" pitchFamily="34" charset="0"/>
                <a:cs typeface="Times New Roman" pitchFamily="18" charset="0"/>
              </a:rPr>
              <a:t>”</a:t>
            </a:r>
            <a:endParaRPr lang="ru-RU" altLang="ru-RU" sz="3200" b="1" dirty="0">
              <a:solidFill>
                <a:srgbClr val="004C22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6069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Прямоугольник 1"/>
          <p:cNvSpPr>
            <a:spLocks noChangeArrowheads="1"/>
          </p:cNvSpPr>
          <p:nvPr/>
        </p:nvSpPr>
        <p:spPr bwMode="auto">
          <a:xfrm>
            <a:off x="1524000" y="275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rgbClr val="000000"/>
                </a:solidFill>
              </a:rPr>
              <a:t>	</a:t>
            </a:r>
            <a:endParaRPr lang="ru-RU" altLang="ru-RU" sz="3200" b="1" dirty="0">
              <a:solidFill>
                <a:srgbClr val="004C22"/>
              </a:solidFill>
              <a:latin typeface="Arial" pitchFamily="34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E31FA-9001-461F-884B-102209D3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018" y="612337"/>
            <a:ext cx="2243582" cy="224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1">
            <a:extLst>
              <a:ext uri="{FF2B5EF4-FFF2-40B4-BE49-F238E27FC236}">
                <a16:creationId xmlns:a16="http://schemas.microsoft.com/office/drawing/2014/main" id="{679044AD-CF00-4DAC-911A-7E9953E5D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79963"/>
            <a:ext cx="64116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rgbClr val="000000"/>
                </a:solidFill>
              </a:rPr>
              <a:t>	</a:t>
            </a:r>
            <a:r>
              <a:rPr lang="ru-RU" altLang="ru-RU" sz="3200" b="1" dirty="0">
                <a:solidFill>
                  <a:srgbClr val="004C22"/>
                </a:solidFill>
                <a:latin typeface="Arial" pitchFamily="34" charset="0"/>
                <a:cs typeface="Times New Roman" pitchFamily="18" charset="0"/>
              </a:rPr>
              <a:t>Программа курса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4BFA3B-8A18-4570-851B-F98E28F1A1B4}"/>
              </a:ext>
            </a:extLst>
          </p:cNvPr>
          <p:cNvSpPr/>
          <p:nvPr/>
        </p:nvSpPr>
        <p:spPr>
          <a:xfrm>
            <a:off x="335360" y="917138"/>
            <a:ext cx="62056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rgbClr val="111111"/>
                </a:solidFill>
                <a:latin typeface="+mn-lt"/>
              </a:rPr>
              <a:t>Почему надо зарабатывать</a:t>
            </a:r>
            <a:r>
              <a:rPr lang="en-US" sz="3200" dirty="0">
                <a:solidFill>
                  <a:srgbClr val="111111"/>
                </a:solidFill>
                <a:latin typeface="+mn-lt"/>
              </a:rPr>
              <a:t>?</a:t>
            </a:r>
            <a:endParaRPr lang="ru-RU" sz="3200" dirty="0">
              <a:solidFill>
                <a:srgbClr val="111111"/>
              </a:solidFill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i="1" dirty="0">
                <a:solidFill>
                  <a:srgbClr val="111111"/>
                </a:solidFill>
                <a:latin typeface="+mn-lt"/>
              </a:rPr>
              <a:t>Кому надо зарабатывать</a:t>
            </a:r>
            <a:r>
              <a:rPr lang="en-US" sz="3200" i="1" dirty="0">
                <a:solidFill>
                  <a:srgbClr val="111111"/>
                </a:solidFill>
                <a:latin typeface="+mn-lt"/>
              </a:rPr>
              <a:t>?</a:t>
            </a:r>
            <a:endParaRPr lang="ru-RU" sz="3200" i="1" dirty="0">
              <a:solidFill>
                <a:srgbClr val="111111"/>
              </a:solidFill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rgbClr val="111111"/>
                </a:solidFill>
                <a:latin typeface="+mn-lt"/>
              </a:rPr>
              <a:t>Сколько надо зарабатывать</a:t>
            </a:r>
            <a:r>
              <a:rPr lang="en-US" sz="3200" dirty="0">
                <a:solidFill>
                  <a:srgbClr val="111111"/>
                </a:solidFill>
                <a:latin typeface="+mn-lt"/>
              </a:rPr>
              <a:t>?</a:t>
            </a:r>
            <a:endParaRPr lang="ru-RU" sz="3200" dirty="0">
              <a:solidFill>
                <a:srgbClr val="111111"/>
              </a:solidFill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i="1" dirty="0">
                <a:solidFill>
                  <a:srgbClr val="111111"/>
                </a:solidFill>
                <a:latin typeface="+mn-lt"/>
              </a:rPr>
              <a:t>Где зарабатывать?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rgbClr val="111111"/>
                </a:solidFill>
                <a:latin typeface="+mn-lt"/>
              </a:rPr>
              <a:t>С кем зарабатывать?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i="1" dirty="0">
                <a:solidFill>
                  <a:srgbClr val="111111"/>
                </a:solidFill>
                <a:latin typeface="+mn-lt"/>
              </a:rPr>
              <a:t>Когда зарабатывать?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rgbClr val="111111"/>
                </a:solidFill>
                <a:latin typeface="+mn-lt"/>
              </a:rPr>
              <a:t>Как можно зарабатывать?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i="1" dirty="0">
                <a:solidFill>
                  <a:srgbClr val="111111"/>
                </a:solidFill>
                <a:latin typeface="+mn-lt"/>
              </a:rPr>
              <a:t>Как нельзя зарабатывать</a:t>
            </a:r>
            <a:r>
              <a:rPr lang="en-US" sz="3200" i="1" dirty="0">
                <a:solidFill>
                  <a:srgbClr val="111111"/>
                </a:solidFill>
                <a:latin typeface="+mn-lt"/>
              </a:rPr>
              <a:t>?</a:t>
            </a:r>
            <a:endParaRPr lang="ru-RU" sz="3200" i="1" dirty="0">
              <a:solidFill>
                <a:srgbClr val="111111"/>
              </a:solidFill>
              <a:latin typeface="+mn-lt"/>
            </a:endParaRPr>
          </a:p>
          <a:p>
            <a:endParaRPr lang="ru-RU" sz="3200" dirty="0">
              <a:solidFill>
                <a:srgbClr val="111111"/>
              </a:solidFill>
              <a:latin typeface="+mn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1822A2-A702-40C0-A7CE-BA408484164F}"/>
              </a:ext>
            </a:extLst>
          </p:cNvPr>
          <p:cNvSpPr/>
          <p:nvPr/>
        </p:nvSpPr>
        <p:spPr>
          <a:xfrm>
            <a:off x="7413170" y="4841288"/>
            <a:ext cx="39612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>
                <a:latin typeface="+mn-lt"/>
              </a:rPr>
              <a:t>Экономи</a:t>
            </a:r>
            <a:r>
              <a:rPr lang="ru-BY" sz="2400" b="1" dirty="0">
                <a:latin typeface="+mn-lt"/>
              </a:rPr>
              <a:t>к</a:t>
            </a:r>
            <a:r>
              <a:rPr lang="ru-RU" sz="2400" b="1" dirty="0">
                <a:latin typeface="+mn-lt"/>
              </a:rPr>
              <a:t>а</a:t>
            </a:r>
            <a:endParaRPr lang="ru-BY" sz="2400" b="1" dirty="0">
              <a:latin typeface="+mn-lt"/>
            </a:endParaRPr>
          </a:p>
          <a:p>
            <a:r>
              <a:rPr lang="ru-RU" sz="2400" b="1" dirty="0">
                <a:latin typeface="+mn-lt"/>
              </a:rPr>
              <a:t>М</a:t>
            </a:r>
            <a:r>
              <a:rPr lang="ru-BY" sz="2400" b="1" dirty="0">
                <a:latin typeface="+mn-lt"/>
              </a:rPr>
              <a:t>арке</a:t>
            </a:r>
            <a:r>
              <a:rPr lang="ru-RU" sz="2400" b="1" dirty="0" err="1">
                <a:latin typeface="+mn-lt"/>
              </a:rPr>
              <a:t>тинг</a:t>
            </a:r>
            <a:endParaRPr lang="ru-BY" sz="2400" b="1" dirty="0">
              <a:latin typeface="+mn-lt"/>
            </a:endParaRPr>
          </a:p>
          <a:p>
            <a:r>
              <a:rPr lang="ru-BY" sz="2400" b="1" dirty="0">
                <a:latin typeface="+mn-lt"/>
              </a:rPr>
              <a:t>Курс для любой страны</a:t>
            </a:r>
            <a:r>
              <a:rPr lang="ru-RU" sz="2400" b="1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04404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Прямоугольник 1"/>
          <p:cNvSpPr>
            <a:spLocks noChangeArrowheads="1"/>
          </p:cNvSpPr>
          <p:nvPr/>
        </p:nvSpPr>
        <p:spPr bwMode="auto">
          <a:xfrm>
            <a:off x="1524000" y="275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rgbClr val="000000"/>
                </a:solidFill>
              </a:rPr>
              <a:t>	</a:t>
            </a:r>
            <a:r>
              <a:rPr lang="ru-RU" altLang="ru-RU" sz="3200" b="1" dirty="0">
                <a:solidFill>
                  <a:srgbClr val="004C22"/>
                </a:solidFill>
                <a:latin typeface="Arial" pitchFamily="34" charset="0"/>
                <a:cs typeface="Times New Roman" pitchFamily="18" charset="0"/>
              </a:rPr>
              <a:t>ПРОДВИЖЕНИЕ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224B45A-2671-4658-91CF-8E24F1315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81769"/>
              </p:ext>
            </p:extLst>
          </p:nvPr>
        </p:nvGraphicFramePr>
        <p:xfrm>
          <a:off x="1524000" y="836712"/>
          <a:ext cx="8460432" cy="5832648"/>
        </p:xfrm>
        <a:graphic>
          <a:graphicData uri="http://schemas.openxmlformats.org/drawingml/2006/table">
            <a:tbl>
              <a:tblPr firstRow="1" firstCol="1" bandRow="1"/>
              <a:tblGrid>
                <a:gridCol w="437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7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Ролики, посты, стримы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, 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о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т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з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ы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в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ы</a:t>
                      </a:r>
                      <a:endParaRPr lang="ru-RU" altLang="ru-RU" sz="2400" b="1" dirty="0">
                        <a:solidFill>
                          <a:schemeClr val="bg1"/>
                        </a:solidFill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Полезные в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е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б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и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н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а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р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ы</a:t>
                      </a:r>
                      <a:endParaRPr lang="ru-RU" altLang="ru-RU" sz="2400" b="1" dirty="0">
                        <a:solidFill>
                          <a:schemeClr val="bg1"/>
                        </a:solidFill>
                        <a:latin typeface="+mn-lt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Тестовая группа, конкурсы</a:t>
                      </a:r>
                      <a:endParaRPr lang="ru-BY" altLang="ru-RU" sz="2400" b="1" dirty="0">
                        <a:solidFill>
                          <a:schemeClr val="bg1"/>
                        </a:solidFill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Л</a:t>
                      </a:r>
                      <a:r>
                        <a:rPr lang="ru-BY" altLang="ru-RU" sz="2400" b="1" dirty="0" err="1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екции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 без 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т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ь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ю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т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о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р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о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в (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6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0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р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BY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+</a:t>
                      </a:r>
                      <a:r>
                        <a:rPr lang="ru-BY" sz="24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консуль</a:t>
                      </a: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т</a:t>
                      </a:r>
                      <a:r>
                        <a:rPr lang="ru-BY" sz="24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ация</a:t>
                      </a:r>
                      <a:r>
                        <a:rPr lang="ru-BY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 автора (100 </a:t>
                      </a: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р</a:t>
                      </a:r>
                      <a:r>
                        <a:rPr lang="ru-BY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 pitchFamily="18" charset="0"/>
                        </a:rPr>
                        <a:t>)</a:t>
                      </a: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Рассылки</a:t>
                      </a:r>
                      <a:r>
                        <a:rPr lang="en-US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Опросы</a:t>
                      </a:r>
                      <a:endParaRPr lang="ru-BY" altLang="ru-RU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По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д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а</a:t>
                      </a:r>
                      <a:r>
                        <a:rPr lang="ru-RU" altLang="ru-RU" sz="24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рк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и 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п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о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т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р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е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б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и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т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е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л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я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м (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к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а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л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ь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к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у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л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я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т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о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р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ы, 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с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о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в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е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т</a:t>
                      </a:r>
                      <a:r>
                        <a:rPr lang="ru-BY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ы)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BY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BY" sz="24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ртнёрские</a:t>
                      </a:r>
                      <a:r>
                        <a:rPr lang="ru-BY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программы</a:t>
                      </a: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buNone/>
                      </a:pPr>
                      <a:r>
                        <a:rPr lang="ru-RU" altLang="ru-RU" sz="2400" b="1" dirty="0">
                          <a:latin typeface="+mn-lt"/>
                          <a:cs typeface="Times New Roman" pitchFamily="18" charset="0"/>
                        </a:rPr>
                        <a:t>Прямые продажи</a:t>
                      </a:r>
                    </a:p>
                    <a:p>
                      <a:pPr marL="0" indent="0" algn="l" eaLnBrk="1" hangingPunct="1">
                        <a:buNone/>
                      </a:pPr>
                      <a:r>
                        <a:rPr lang="ru-RU" altLang="ru-RU" sz="2400" b="1" dirty="0">
                          <a:latin typeface="+mn-lt"/>
                          <a:cs typeface="Times New Roman" pitchFamily="18" charset="0"/>
                        </a:rPr>
                        <a:t>Референс</a:t>
                      </a:r>
                      <a:r>
                        <a:rPr lang="en-US" altLang="ru-RU" sz="2400" b="1" dirty="0">
                          <a:latin typeface="+mn-lt"/>
                          <a:cs typeface="Times New Roman" pitchFamily="18" charset="0"/>
                        </a:rPr>
                        <a:t> (10-15%)</a:t>
                      </a:r>
                      <a:endParaRPr lang="ru-RU" altLang="ru-RU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87615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E0D6684E-02DD-467B-B884-18BBEBDFDE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74668"/>
              </p:ext>
            </p:extLst>
          </p:nvPr>
        </p:nvGraphicFramePr>
        <p:xfrm>
          <a:off x="1775520" y="260648"/>
          <a:ext cx="8352928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0DDF07A-8CF9-467C-BCB8-113625649B7A}"/>
              </a:ext>
            </a:extLst>
          </p:cNvPr>
          <p:cNvSpPr/>
          <p:nvPr/>
        </p:nvSpPr>
        <p:spPr>
          <a:xfrm>
            <a:off x="4655840" y="566124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+mn-lt"/>
              </a:rPr>
              <a:t>Прибыль с 4 месяца </a:t>
            </a:r>
          </a:p>
          <a:p>
            <a:r>
              <a:rPr lang="ru-RU" sz="2400" dirty="0">
                <a:latin typeface="+mn-lt"/>
              </a:rPr>
              <a:t>Рентабельность до 32,2%</a:t>
            </a:r>
          </a:p>
        </p:txBody>
      </p:sp>
    </p:spTree>
    <p:extLst>
      <p:ext uri="{BB962C8B-B14F-4D97-AF65-F5344CB8AC3E}">
        <p14:creationId xmlns:p14="http://schemas.microsoft.com/office/powerpoint/2010/main" val="39680932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Прямоугольник 1"/>
          <p:cNvSpPr>
            <a:spLocks noChangeArrowheads="1"/>
          </p:cNvSpPr>
          <p:nvPr/>
        </p:nvSpPr>
        <p:spPr bwMode="auto">
          <a:xfrm>
            <a:off x="1524000" y="27563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rgbClr val="000000"/>
                </a:solidFill>
              </a:rPr>
              <a:t>	</a:t>
            </a:r>
            <a:r>
              <a:rPr kumimoji="0" lang="ru-RU" altLang="ru-RU" sz="32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</a:rPr>
              <a:t>ИТОГИ ПРОЕКТА</a:t>
            </a:r>
          </a:p>
          <a:p>
            <a:pPr algn="ctr" eaLnBrk="1" hangingPunct="1"/>
            <a:endParaRPr lang="ru-RU" altLang="ru-RU" sz="3200" b="1" dirty="0">
              <a:solidFill>
                <a:srgbClr val="004C22"/>
              </a:solidFill>
              <a:latin typeface="Arial" pitchFamily="34" charset="0"/>
              <a:cs typeface="Times New Roman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224B45A-2671-4658-91CF-8E24F1315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94253"/>
              </p:ext>
            </p:extLst>
          </p:nvPr>
        </p:nvGraphicFramePr>
        <p:xfrm>
          <a:off x="1524000" y="836712"/>
          <a:ext cx="8460432" cy="5832648"/>
        </p:xfrm>
        <a:graphic>
          <a:graphicData uri="http://schemas.openxmlformats.org/drawingml/2006/table">
            <a:tbl>
              <a:tblPr firstRow="1" firstCol="1" bandRow="1"/>
              <a:tblGrid>
                <a:gridCol w="437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78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Участие в других проектах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Витебского бизнес-центра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(финансы,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личностное развитие,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бизнес) </a:t>
                      </a: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Партнёрства и продвижение партнеров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(спонсоров, работодателей)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Триггер для масштабирования курсов Витебского бизнес-центра</a:t>
                      </a: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Повышение личного и семейного благополучия</a:t>
                      </a: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3760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Прямоугольник 1"/>
          <p:cNvSpPr>
            <a:spLocks noChangeArrowheads="1"/>
          </p:cNvSpPr>
          <p:nvPr/>
        </p:nvSpPr>
        <p:spPr bwMode="auto">
          <a:xfrm>
            <a:off x="1524000" y="275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rgbClr val="000000"/>
                </a:solidFill>
              </a:rPr>
              <a:t>	</a:t>
            </a:r>
            <a:r>
              <a:rPr lang="ru-RU" altLang="ru-RU" sz="3200" b="1" dirty="0">
                <a:solidFill>
                  <a:srgbClr val="004C22"/>
                </a:solidFill>
                <a:latin typeface="Arial" pitchFamily="34" charset="0"/>
                <a:cs typeface="Times New Roman" pitchFamily="18" charset="0"/>
              </a:rPr>
              <a:t>ПЕРСПЕКТИВЫ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224B45A-2671-4658-91CF-8E24F1315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15473"/>
              </p:ext>
            </p:extLst>
          </p:nvPr>
        </p:nvGraphicFramePr>
        <p:xfrm>
          <a:off x="1524000" y="836712"/>
          <a:ext cx="8460432" cy="5832648"/>
        </p:xfrm>
        <a:graphic>
          <a:graphicData uri="http://schemas.openxmlformats.org/drawingml/2006/table">
            <a:tbl>
              <a:tblPr firstRow="1" firstCol="1" bandRow="1"/>
              <a:tblGrid>
                <a:gridCol w="437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78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Рост финансовой благополучия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Витебского бизнес-центра и команды проекта </a:t>
                      </a: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Автоматизация курса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Масштабирование проекта (Беларусь и другие страны) </a:t>
                      </a: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buNone/>
                      </a:pPr>
                      <a:r>
                        <a:rPr lang="ru-RU" altLang="ru-RU" sz="2400" b="1" dirty="0">
                          <a:latin typeface="+mn-lt"/>
                          <a:cs typeface="Times New Roman" pitchFamily="18" charset="0"/>
                        </a:rPr>
                        <a:t>Сообщество – </a:t>
                      </a:r>
                    </a:p>
                    <a:p>
                      <a:pPr marL="0" indent="0" algn="l" eaLnBrk="1" hangingPunct="1">
                        <a:buNone/>
                      </a:pPr>
                      <a:r>
                        <a:rPr lang="ru-RU" altLang="ru-RU" sz="2400" b="1" dirty="0">
                          <a:latin typeface="+mn-lt"/>
                          <a:cs typeface="Times New Roman" pitchFamily="18" charset="0"/>
                        </a:rPr>
                        <a:t>группа участников </a:t>
                      </a:r>
                    </a:p>
                    <a:p>
                      <a:pPr marL="0" indent="0" algn="l" eaLnBrk="1" hangingPunct="1">
                        <a:buNone/>
                      </a:pPr>
                      <a:r>
                        <a:rPr lang="en-US" altLang="ru-RU" sz="2400" b="1" dirty="0">
                          <a:latin typeface="+mn-lt"/>
                          <a:cs typeface="Times New Roman" pitchFamily="18" charset="0"/>
                        </a:rPr>
                        <a:t>Telegram </a:t>
                      </a:r>
                      <a:r>
                        <a:rPr lang="ru-RU" altLang="ru-RU" sz="2400" b="1" dirty="0">
                          <a:latin typeface="+mn-lt"/>
                          <a:cs typeface="Times New Roman" pitchFamily="18" charset="0"/>
                        </a:rPr>
                        <a:t>канал</a:t>
                      </a: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06608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Прямоугольник 1"/>
          <p:cNvSpPr>
            <a:spLocks noChangeArrowheads="1"/>
          </p:cNvSpPr>
          <p:nvPr/>
        </p:nvSpPr>
        <p:spPr bwMode="auto">
          <a:xfrm>
            <a:off x="1524000" y="275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rgbClr val="000000"/>
                </a:solidFill>
              </a:rPr>
              <a:t>	</a:t>
            </a:r>
            <a:endParaRPr lang="ru-RU" altLang="ru-RU" sz="3200" b="1" dirty="0">
              <a:solidFill>
                <a:srgbClr val="004C2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6" name="Прямоугольник 1">
            <a:extLst>
              <a:ext uri="{FF2B5EF4-FFF2-40B4-BE49-F238E27FC236}">
                <a16:creationId xmlns:a16="http://schemas.microsoft.com/office/drawing/2014/main" id="{679044AD-CF00-4DAC-911A-7E9953E5D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244802"/>
            <a:ext cx="64116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chemeClr val="accent4">
                    <a:lumMod val="10000"/>
                  </a:schemeClr>
                </a:solidFill>
              </a:rPr>
              <a:t>	</a:t>
            </a:r>
            <a:r>
              <a:rPr lang="ru-RU" altLang="ru-RU" sz="32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Times New Roman" pitchFamily="18" charset="0"/>
              </a:rPr>
              <a:t>Команда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E41B45D-7C20-4725-9E8F-031B0EE6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14" y="1631591"/>
            <a:ext cx="2838508" cy="33843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0CA2EF-2429-493E-BBAD-AFB6D36FB7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50" y="1631592"/>
            <a:ext cx="2689762" cy="33843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7A8E42-3046-4107-B507-87D82DFB84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1631591"/>
            <a:ext cx="2997626" cy="3384375"/>
          </a:xfrm>
          <a:prstGeom prst="rect">
            <a:avLst/>
          </a:prstGeom>
        </p:spPr>
      </p:pic>
      <p:sp>
        <p:nvSpPr>
          <p:cNvPr id="16" name="Прямоугольник 1">
            <a:extLst>
              <a:ext uri="{FF2B5EF4-FFF2-40B4-BE49-F238E27FC236}">
                <a16:creationId xmlns:a16="http://schemas.microsoft.com/office/drawing/2014/main" id="{728A76FA-5ED8-4F1A-A7E5-D04FBEC2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894" y="5298107"/>
            <a:ext cx="29976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chemeClr val="accent4">
                    <a:lumMod val="10000"/>
                  </a:schemeClr>
                </a:solidFill>
              </a:rPr>
              <a:t>	</a:t>
            </a:r>
            <a:r>
              <a:rPr lang="ru-RU" altLang="ru-RU" sz="32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Times New Roman" pitchFamily="18" charset="0"/>
              </a:rPr>
              <a:t>Леонид</a:t>
            </a:r>
          </a:p>
        </p:txBody>
      </p:sp>
      <p:sp>
        <p:nvSpPr>
          <p:cNvPr id="17" name="Прямоугольник 1">
            <a:extLst>
              <a:ext uri="{FF2B5EF4-FFF2-40B4-BE49-F238E27FC236}">
                <a16:creationId xmlns:a16="http://schemas.microsoft.com/office/drawing/2014/main" id="{206B918D-0FCA-4C3B-9DEF-F4AA1C8C7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5298107"/>
            <a:ext cx="29976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chemeClr val="accent4">
                    <a:lumMod val="10000"/>
                  </a:schemeClr>
                </a:solidFill>
              </a:rPr>
              <a:t>	</a:t>
            </a:r>
            <a:r>
              <a:rPr lang="ru-RU" altLang="ru-RU" sz="32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Times New Roman" pitchFamily="18" charset="0"/>
              </a:rPr>
              <a:t>Роман</a:t>
            </a:r>
          </a:p>
        </p:txBody>
      </p:sp>
      <p:sp>
        <p:nvSpPr>
          <p:cNvPr id="18" name="Прямоугольник 1">
            <a:extLst>
              <a:ext uri="{FF2B5EF4-FFF2-40B4-BE49-F238E27FC236}">
                <a16:creationId xmlns:a16="http://schemas.microsoft.com/office/drawing/2014/main" id="{CCCB6E59-4521-4C55-A869-D464C899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373" y="5298107"/>
            <a:ext cx="29976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chemeClr val="accent4">
                    <a:lumMod val="10000"/>
                  </a:schemeClr>
                </a:solidFill>
              </a:rPr>
              <a:t>	</a:t>
            </a:r>
            <a:r>
              <a:rPr lang="ru-RU" altLang="ru-RU" sz="3200" b="1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Times New Roman" pitchFamily="18" charset="0"/>
              </a:rPr>
              <a:t>Павел</a:t>
            </a:r>
          </a:p>
        </p:txBody>
      </p:sp>
      <p:sp>
        <p:nvSpPr>
          <p:cNvPr id="19" name="Прямоугольник 1">
            <a:extLst>
              <a:ext uri="{FF2B5EF4-FFF2-40B4-BE49-F238E27FC236}">
                <a16:creationId xmlns:a16="http://schemas.microsoft.com/office/drawing/2014/main" id="{FD4E36A2-235B-4AB6-831B-A002528A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595" y="5926609"/>
            <a:ext cx="38262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rgbClr val="000000"/>
                </a:solidFill>
              </a:rPr>
              <a:t>	</a:t>
            </a:r>
            <a:r>
              <a:rPr lang="en-US" altLang="ru-RU" sz="3200" b="1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@</a:t>
            </a:r>
            <a:r>
              <a:rPr lang="en-US" altLang="ru-RU" sz="3200" b="1" dirty="0" err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LeanidShur</a:t>
            </a:r>
            <a:endParaRPr lang="ru-RU" altLang="ru-RU" sz="3200" b="1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0" name="Прямоугольник 1">
            <a:extLst>
              <a:ext uri="{FF2B5EF4-FFF2-40B4-BE49-F238E27FC236}">
                <a16:creationId xmlns:a16="http://schemas.microsoft.com/office/drawing/2014/main" id="{9FDFF595-F2E4-4034-A236-DA51FC68F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5336" y="5882882"/>
            <a:ext cx="50780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rgbClr val="000000"/>
                </a:solidFill>
              </a:rPr>
              <a:t>	</a:t>
            </a:r>
            <a:r>
              <a:rPr lang="en-US" altLang="ru-RU" sz="3200" b="1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@Roman1994Minsk</a:t>
            </a:r>
            <a:endParaRPr lang="ru-RU" altLang="ru-RU" sz="3200" b="1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1" name="Прямоугольник 1">
            <a:extLst>
              <a:ext uri="{FF2B5EF4-FFF2-40B4-BE49-F238E27FC236}">
                <a16:creationId xmlns:a16="http://schemas.microsoft.com/office/drawing/2014/main" id="{04ED725C-70C6-46ED-8FD5-EAB338CE6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072" y="5926610"/>
            <a:ext cx="38262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rgbClr val="000000"/>
                </a:solidFill>
              </a:rPr>
              <a:t>	</a:t>
            </a:r>
            <a:r>
              <a:rPr lang="en-US" altLang="ru-RU" sz="3200" b="1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@</a:t>
            </a:r>
            <a:r>
              <a:rPr lang="en-US" altLang="ru-RU" sz="3200" b="1" dirty="0" err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pavelshirco</a:t>
            </a:r>
            <a:endParaRPr lang="ru-RU" altLang="ru-RU" sz="3200" b="1" dirty="0"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976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1D8735-CB3B-42F6-911E-A7ADCB31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85373"/>
            <a:ext cx="7246325" cy="4087253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FD65E61-4524-474C-931D-7E9AED95EA15}"/>
              </a:ext>
            </a:extLst>
          </p:cNvPr>
          <p:cNvSpPr/>
          <p:nvPr/>
        </p:nvSpPr>
        <p:spPr>
          <a:xfrm>
            <a:off x="767408" y="548680"/>
            <a:ext cx="7697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Интересно участвовать в </a:t>
            </a:r>
            <a:r>
              <a:rPr lang="ru-BY" sz="3200" b="1" dirty="0"/>
              <a:t>онлайн-курс</a:t>
            </a:r>
            <a:r>
              <a:rPr lang="ru-RU" sz="3200" b="1" dirty="0"/>
              <a:t>е?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62B15-AFCF-47B4-9742-69FDE83DA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093" y="313270"/>
            <a:ext cx="3326063" cy="73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587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Прямоугольник 1"/>
          <p:cNvSpPr>
            <a:spLocks noChangeArrowheads="1"/>
          </p:cNvSpPr>
          <p:nvPr/>
        </p:nvSpPr>
        <p:spPr bwMode="auto">
          <a:xfrm>
            <a:off x="1524000" y="275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rgbClr val="000000"/>
                </a:solidFill>
              </a:rPr>
              <a:t>	</a:t>
            </a:r>
            <a:r>
              <a:rPr lang="ru-RU" altLang="ru-RU" sz="3200" b="1" dirty="0">
                <a:solidFill>
                  <a:srgbClr val="004C22"/>
                </a:solidFill>
                <a:latin typeface="Arial" pitchFamily="34" charset="0"/>
                <a:cs typeface="Times New Roman" pitchFamily="18" charset="0"/>
              </a:rPr>
              <a:t>Внутренние ПРОБЛЕМЫ молодежи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38057A2-68DC-40A1-8344-A23CE7064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26283"/>
              </p:ext>
            </p:extLst>
          </p:nvPr>
        </p:nvGraphicFramePr>
        <p:xfrm>
          <a:off x="2207568" y="692699"/>
          <a:ext cx="8352928" cy="5832646"/>
        </p:xfrm>
        <a:graphic>
          <a:graphicData uri="http://schemas.openxmlformats.org/drawingml/2006/table">
            <a:tbl>
              <a:tblPr firstRow="1" firstCol="1" bandRow="1"/>
              <a:tblGrid>
                <a:gridCol w="431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1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Неосознанность, недопонимание себя, своих целей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altLang="ru-RU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Неумение распоряжаться деньгами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Отсутствие знаний и опыта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alt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altLang="ru-RU" sz="24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Неправильные убеждения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alt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6116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Прямоугольник 1"/>
          <p:cNvSpPr>
            <a:spLocks noChangeArrowheads="1"/>
          </p:cNvSpPr>
          <p:nvPr/>
        </p:nvSpPr>
        <p:spPr bwMode="auto">
          <a:xfrm>
            <a:off x="1524000" y="275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rgbClr val="000000"/>
                </a:solidFill>
              </a:rPr>
              <a:t>	</a:t>
            </a:r>
            <a:r>
              <a:rPr lang="ru-RU" altLang="ru-RU" sz="3200" b="1" dirty="0">
                <a:solidFill>
                  <a:srgbClr val="004C22"/>
                </a:solidFill>
                <a:latin typeface="Arial" pitchFamily="34" charset="0"/>
                <a:cs typeface="Times New Roman" pitchFamily="18" charset="0"/>
              </a:rPr>
              <a:t>Внешние ПРОБЛЕМЫ молодежи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38057A2-68DC-40A1-8344-A23CE7064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05284"/>
              </p:ext>
            </p:extLst>
          </p:nvPr>
        </p:nvGraphicFramePr>
        <p:xfrm>
          <a:off x="1991544" y="692698"/>
          <a:ext cx="8568952" cy="5544613"/>
        </p:xfrm>
        <a:graphic>
          <a:graphicData uri="http://schemas.openxmlformats.org/drawingml/2006/table">
            <a:tbl>
              <a:tblPr firstRow="1" firstCol="1" bandRow="1"/>
              <a:tblGrid>
                <a:gridCol w="442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4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Плохие отношения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с родителями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altLang="ru-RU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Трудности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в устройстве на работе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Неправильное окружение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alt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altLang="ru-RU" sz="24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Давление взрослых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alt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1299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Прямоугольник 1"/>
          <p:cNvSpPr>
            <a:spLocks noChangeArrowheads="1"/>
          </p:cNvSpPr>
          <p:nvPr/>
        </p:nvSpPr>
        <p:spPr bwMode="auto">
          <a:xfrm>
            <a:off x="1524000" y="275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rgbClr val="000000"/>
                </a:solidFill>
              </a:rPr>
              <a:t>	</a:t>
            </a:r>
            <a:r>
              <a:rPr lang="ru-RU" altLang="ru-RU" sz="3200" b="1" dirty="0">
                <a:solidFill>
                  <a:srgbClr val="004C22"/>
                </a:solidFill>
                <a:latin typeface="Arial" pitchFamily="34" charset="0"/>
                <a:cs typeface="Times New Roman" pitchFamily="18" charset="0"/>
              </a:rPr>
              <a:t>Портрет потребителя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BB39E5-365A-4ED6-95C5-36513BD3E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92455"/>
              </p:ext>
            </p:extLst>
          </p:nvPr>
        </p:nvGraphicFramePr>
        <p:xfrm>
          <a:off x="1631504" y="692697"/>
          <a:ext cx="8928992" cy="5653908"/>
        </p:xfrm>
        <a:graphic>
          <a:graphicData uri="http://schemas.openxmlformats.org/drawingml/2006/table">
            <a:tbl>
              <a:tblPr firstRow="1" firstCol="1" bandRow="1"/>
              <a:tblGrid>
                <a:gridCol w="461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9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Возраст</a:t>
                      </a:r>
                      <a:r>
                        <a:rPr lang="en-US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: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14-18 лет</a:t>
                      </a: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altLang="ru-RU" sz="2400" b="1" u="none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Ценности</a:t>
                      </a:r>
                      <a:r>
                        <a:rPr lang="en-US" altLang="ru-RU" sz="2400" b="1" u="none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:</a:t>
                      </a:r>
                      <a:r>
                        <a:rPr lang="ru-RU" altLang="ru-RU" sz="2400" b="1" u="none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  <a:endParaRPr lang="en-US" altLang="ru-RU" sz="2400" b="1" u="none" dirty="0">
                        <a:solidFill>
                          <a:schemeClr val="bg1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altLang="ru-RU" sz="2400" b="1" u="none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Свобода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altLang="ru-RU" sz="2400" b="1" u="none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и заработок</a:t>
                      </a: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9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Отличия</a:t>
                      </a:r>
                      <a:r>
                        <a:rPr lang="en-US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:</a:t>
                      </a:r>
                      <a:endParaRPr lang="ru-RU" alt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altLang="ru-RU" sz="24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Достигаторство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Дисциплина </a:t>
                      </a:r>
                    </a:p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Амбиции </a:t>
                      </a:r>
                    </a:p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Любовь к деньгам </a:t>
                      </a:r>
                    </a:p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Рациональность</a:t>
                      </a:r>
                    </a:p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Свежий взгляд</a:t>
                      </a: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l" eaLnBrk="1" hangingPunct="1"/>
                      <a:r>
                        <a:rPr lang="ru-RU" altLang="ru-RU" sz="24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Возможности</a:t>
                      </a:r>
                      <a:r>
                        <a:rPr lang="en-US" altLang="ru-RU" sz="24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:</a:t>
                      </a:r>
                      <a:r>
                        <a:rPr lang="ru-RU" altLang="ru-RU" sz="24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 eaLnBrk="1" hangingPunct="1"/>
                      <a:r>
                        <a:rPr lang="ru-RU" altLang="ru-RU" sz="24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Активность </a:t>
                      </a:r>
                    </a:p>
                    <a:p>
                      <a:pPr algn="l" eaLnBrk="1" hangingPunct="1"/>
                      <a:r>
                        <a:rPr lang="ru-RU" altLang="ru-RU" sz="24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Обучаемость </a:t>
                      </a:r>
                    </a:p>
                    <a:p>
                      <a:pPr algn="l" eaLnBrk="1" hangingPunct="1"/>
                      <a:r>
                        <a:rPr lang="ru-RU" altLang="ru-RU" sz="24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Трудоустройство</a:t>
                      </a:r>
                    </a:p>
                    <a:p>
                      <a:pPr algn="l" eaLnBrk="1" hangingPunct="1"/>
                      <a:r>
                        <a:rPr lang="ru-RU" altLang="ru-RU" sz="24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Депозиты</a:t>
                      </a: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4C30CA5-21D8-4E7F-8DC5-5D419BAF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-243408"/>
            <a:ext cx="693009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369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Прямоугольник 1"/>
          <p:cNvSpPr>
            <a:spLocks noChangeArrowheads="1"/>
          </p:cNvSpPr>
          <p:nvPr/>
        </p:nvSpPr>
        <p:spPr bwMode="auto">
          <a:xfrm>
            <a:off x="1524000" y="275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ru-RU" altLang="ru-RU" dirty="0">
                <a:solidFill>
                  <a:srgbClr val="000000"/>
                </a:solidFill>
              </a:rPr>
              <a:t>	</a:t>
            </a:r>
            <a:r>
              <a:rPr lang="ru-RU" altLang="ru-RU" sz="3200" b="1" dirty="0">
                <a:solidFill>
                  <a:srgbClr val="004C22"/>
                </a:solidFill>
                <a:latin typeface="Arial" pitchFamily="34" charset="0"/>
                <a:cs typeface="Times New Roman" pitchFamily="18" charset="0"/>
              </a:rPr>
              <a:t>Портрет родителя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38057A2-68DC-40A1-8344-A23CE7064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68083"/>
              </p:ext>
            </p:extLst>
          </p:nvPr>
        </p:nvGraphicFramePr>
        <p:xfrm>
          <a:off x="1991544" y="692698"/>
          <a:ext cx="8568952" cy="5256582"/>
        </p:xfrm>
        <a:graphic>
          <a:graphicData uri="http://schemas.openxmlformats.org/drawingml/2006/table">
            <a:tbl>
              <a:tblPr firstRow="1" firstCol="1" bandRow="1"/>
              <a:tblGrid>
                <a:gridCol w="442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eaLnBrk="1" hangingPunct="1"/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Статус</a:t>
                      </a:r>
                      <a:r>
                        <a:rPr lang="en-US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: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eaLnBrk="1" hangingPunct="1"/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социальное положение </a:t>
                      </a:r>
                      <a:endParaRPr lang="en-US" altLang="ru-RU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eaLnBrk="1" hangingPunct="1"/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не ниже среднего</a:t>
                      </a: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eaLnBrk="1" hangingPunct="1"/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Ценности</a:t>
                      </a:r>
                      <a:r>
                        <a:rPr lang="en-US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: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eaLnBrk="1" hangingPunct="1"/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воспитание детей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eaLnBrk="1" hangingPunct="1"/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Отличия</a:t>
                      </a:r>
                      <a:r>
                        <a:rPr lang="en-US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:</a:t>
                      </a:r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eaLnBrk="1" hangingPunct="1"/>
                      <a:r>
                        <a:rPr lang="ru-RU" altLang="ru-RU" sz="2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образование, самостоятельность, необходимость развития</a:t>
                      </a: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eaLnBrk="1" hangingPunct="1"/>
                      <a:r>
                        <a:rPr lang="ru-RU" altLang="ru-RU" sz="24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Возможности</a:t>
                      </a:r>
                      <a:r>
                        <a:rPr lang="en-US" altLang="ru-RU" sz="24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:</a:t>
                      </a:r>
                      <a:r>
                        <a:rPr lang="ru-RU" altLang="ru-RU" sz="24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 Самостоятельность детей </a:t>
                      </a:r>
                    </a:p>
                    <a:p>
                      <a:pPr eaLnBrk="1" hangingPunct="1"/>
                      <a:r>
                        <a:rPr lang="ru-RU" altLang="ru-RU" sz="24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Times New Roman" pitchFamily="18" charset="0"/>
                        </a:rPr>
                        <a:t>Избавление от своих лишних трат</a:t>
                      </a: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733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Прямоугольник 2"/>
          <p:cNvSpPr>
            <a:spLocks noChangeArrowheads="1"/>
          </p:cNvSpPr>
          <p:nvPr/>
        </p:nvSpPr>
        <p:spPr bwMode="auto">
          <a:xfrm>
            <a:off x="2135560" y="908720"/>
            <a:ext cx="914082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ru-RU" sz="3200" b="1" dirty="0">
                <a:solidFill>
                  <a:srgbClr val="004C22"/>
                </a:solidFill>
                <a:latin typeface="Arial" pitchFamily="34" charset="0"/>
                <a:cs typeface="Times New Roman" pitchFamily="18" charset="0"/>
              </a:rPr>
              <a:t>РЕШЕНИЕ:</a:t>
            </a:r>
            <a:br>
              <a:rPr lang="ru-RU" sz="3200" b="1" dirty="0">
                <a:solidFill>
                  <a:srgbClr val="004C22"/>
                </a:solidFill>
                <a:latin typeface="Arial" pitchFamily="34" charset="0"/>
                <a:cs typeface="Times New Roman" pitchFamily="18" charset="0"/>
              </a:rPr>
            </a:br>
            <a:r>
              <a:rPr lang="ru-RU" sz="3200" b="1" dirty="0">
                <a:latin typeface="Arial" pitchFamily="34" charset="0"/>
                <a:cs typeface="Times New Roman" pitchFamily="18" charset="0"/>
              </a:rPr>
              <a:t>авторская методика </a:t>
            </a:r>
            <a:br>
              <a:rPr lang="ru-RU" sz="3200" b="1" dirty="0">
                <a:latin typeface="Arial" pitchFamily="34" charset="0"/>
                <a:cs typeface="Times New Roman" pitchFamily="18" charset="0"/>
              </a:rPr>
            </a:br>
            <a:r>
              <a:rPr lang="ru-RU" sz="3200" b="1" dirty="0">
                <a:latin typeface="Arial" pitchFamily="34" charset="0"/>
                <a:cs typeface="Times New Roman" pitchFamily="18" charset="0"/>
              </a:rPr>
              <a:t>Леонида ШУРА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404664"/>
            <a:ext cx="417646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5C19147-C74F-4ED9-90A6-F562254E75C7}"/>
              </a:ext>
            </a:extLst>
          </p:cNvPr>
          <p:cNvSpPr/>
          <p:nvPr/>
        </p:nvSpPr>
        <p:spPr>
          <a:xfrm>
            <a:off x="2279576" y="3429001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i="1" dirty="0"/>
              <a:t>Особое расположение </a:t>
            </a:r>
          </a:p>
          <a:p>
            <a:r>
              <a:rPr lang="ru-RU" sz="3200" i="1" dirty="0"/>
              <a:t>в блоках, </a:t>
            </a:r>
          </a:p>
          <a:p>
            <a:r>
              <a:rPr lang="ru-RU" sz="3200" i="1" dirty="0"/>
              <a:t>из каждого – </a:t>
            </a:r>
          </a:p>
          <a:p>
            <a:r>
              <a:rPr lang="ru-RU" sz="3200" i="1" dirty="0"/>
              <a:t>еще квадрат и далее</a:t>
            </a:r>
          </a:p>
        </p:txBody>
      </p:sp>
    </p:spTree>
    <p:extLst>
      <p:ext uri="{BB962C8B-B14F-4D97-AF65-F5344CB8AC3E}">
        <p14:creationId xmlns:p14="http://schemas.microsoft.com/office/powerpoint/2010/main" val="3442227204"/>
      </p:ext>
    </p:extLst>
  </p:cSld>
  <p:clrMapOvr>
    <a:masterClrMapping/>
  </p:clrMapOvr>
  <p:transition advTm="5139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612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9" t="7253" r="17185" b="6799"/>
          <a:stretch/>
        </p:blipFill>
        <p:spPr bwMode="auto">
          <a:xfrm>
            <a:off x="6865391" y="948447"/>
            <a:ext cx="4392488" cy="429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4613" name="Прямоугольник 1"/>
          <p:cNvSpPr>
            <a:spLocks noChangeArrowheads="1"/>
          </p:cNvSpPr>
          <p:nvPr/>
        </p:nvSpPr>
        <p:spPr bwMode="auto">
          <a:xfrm>
            <a:off x="7182172" y="404664"/>
            <a:ext cx="34664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ru-RU" altLang="ru-RU" sz="2800" b="1" dirty="0">
                <a:solidFill>
                  <a:srgbClr val="004C22"/>
                </a:solidFill>
                <a:latin typeface="+mj-lt"/>
              </a:rPr>
              <a:t>ПРЕИМУЩЕСТВА</a:t>
            </a:r>
            <a:r>
              <a:rPr lang="ru-RU" altLang="ru-RU" sz="2800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ru-RU" altLang="ru-RU" sz="2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24614" name="Прямоугольник 1"/>
          <p:cNvSpPr>
            <a:spLocks noChangeArrowheads="1"/>
          </p:cNvSpPr>
          <p:nvPr/>
        </p:nvSpPr>
        <p:spPr bwMode="auto">
          <a:xfrm>
            <a:off x="1127448" y="3284022"/>
            <a:ext cx="570388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ru-RU" sz="3200" b="1" dirty="0">
              <a:solidFill>
                <a:srgbClr val="004C22"/>
              </a:solidFill>
              <a:latin typeface="Calibri" panose="020F0502020204030204" pitchFamily="34" charset="0"/>
            </a:endParaRPr>
          </a:p>
          <a:p>
            <a:endParaRPr lang="en-US" altLang="ru-RU" sz="3200" b="1" dirty="0">
              <a:solidFill>
                <a:srgbClr val="004C22"/>
              </a:solidFill>
              <a:latin typeface="Calibri" panose="020F0502020204030204" pitchFamily="34" charset="0"/>
            </a:endParaRPr>
          </a:p>
          <a:p>
            <a:r>
              <a:rPr lang="ru-RU" altLang="ru-RU" sz="3200" b="1" dirty="0">
                <a:solidFill>
                  <a:srgbClr val="004C22"/>
                </a:solidFill>
                <a:latin typeface="Calibri" panose="020F0502020204030204" pitchFamily="34" charset="0"/>
              </a:rPr>
              <a:t>РЕЗУЛЬТАТ:</a:t>
            </a:r>
            <a:br>
              <a:rPr lang="ru-RU" altLang="ru-RU" sz="3200" b="1" dirty="0">
                <a:solidFill>
                  <a:srgbClr val="004C22"/>
                </a:solidFill>
                <a:latin typeface="Calibri" panose="020F0502020204030204" pitchFamily="34" charset="0"/>
              </a:rPr>
            </a:br>
            <a:r>
              <a:rPr lang="ru-RU" altLang="ru-RU" sz="3200" b="1" i="1" dirty="0">
                <a:solidFill>
                  <a:srgbClr val="004C22"/>
                </a:solidFill>
                <a:latin typeface="Calibri" panose="020F0502020204030204" pitchFamily="34" charset="0"/>
              </a:rPr>
              <a:t>ТВОЙ личный проект</a:t>
            </a:r>
          </a:p>
          <a:p>
            <a:r>
              <a:rPr lang="ru-RU" altLang="ru-RU" sz="3200" b="1" i="1" dirty="0">
                <a:latin typeface="Calibri" panose="020F0502020204030204" pitchFamily="34" charset="0"/>
              </a:rPr>
              <a:t>с минимумом затрат</a:t>
            </a:r>
          </a:p>
          <a:p>
            <a:r>
              <a:rPr lang="ru-RU" altLang="ru-RU" sz="3200" b="1" i="1" dirty="0">
                <a:latin typeface="Calibri" panose="020F0502020204030204" pitchFamily="34" charset="0"/>
              </a:rPr>
              <a:t>и максимумом результатов!</a:t>
            </a:r>
            <a:r>
              <a:rPr lang="ru-RU" altLang="ru-RU" sz="3200" b="1" i="1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7277480"/>
      </p:ext>
    </p:extLst>
  </p:cSld>
  <p:clrMapOvr>
    <a:masterClrMapping/>
  </p:clrMapOvr>
  <p:transition advTm="5139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BCAE3-8C83-4BAB-BB5F-68FFCE25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74216"/>
            <a:ext cx="10972800" cy="1010928"/>
          </a:xfrm>
        </p:spPr>
        <p:txBody>
          <a:bodyPr/>
          <a:lstStyle/>
          <a:p>
            <a:r>
              <a:rPr lang="ru-RU" dirty="0"/>
              <a:t>Сайт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7DB165-F3FF-4635-9E87-442F2EF8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2752" y="836712"/>
            <a:ext cx="8568952" cy="48176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0DFDAB-F246-4A6F-B2F8-C2BBE24C7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76" y="3212976"/>
            <a:ext cx="6803193" cy="382492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C1A644A-DD30-41F0-88FD-C9BDFD6767CD}"/>
              </a:ext>
            </a:extLst>
          </p:cNvPr>
          <p:cNvSpPr/>
          <p:nvPr/>
        </p:nvSpPr>
        <p:spPr>
          <a:xfrm>
            <a:off x="92583" y="6073284"/>
            <a:ext cx="680319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b="1" dirty="0"/>
              <a:t>https://github.com/RLobodenko/EdTech_Hackathon</a:t>
            </a:r>
          </a:p>
        </p:txBody>
      </p:sp>
    </p:spTree>
    <p:extLst>
      <p:ext uri="{BB962C8B-B14F-4D97-AF65-F5344CB8AC3E}">
        <p14:creationId xmlns:p14="http://schemas.microsoft.com/office/powerpoint/2010/main" val="18671721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0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Презентация ШКОЛЬНАЯ">
  <a:themeElements>
    <a:clrScheme name="Презентация ШКОЛЬНАЯ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Презентация ШКОЛЬНАЯ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езентация ШКОЛЬНАЯ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Презентация ШКОЛЬНАЯ">
  <a:themeElements>
    <a:clrScheme name="Презентация ШКОЛЬНАЯ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Презентация ШКОЛЬНАЯ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езентация ШКОЛЬНАЯ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11667</TotalTime>
  <Words>402</Words>
  <Application>Microsoft Office PowerPoint</Application>
  <PresentationFormat>Широкоэкранный</PresentationFormat>
  <Paragraphs>123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Rubik</vt:lpstr>
      <vt:lpstr>Times New Roman</vt:lpstr>
      <vt:lpstr>Wingdings</vt:lpstr>
      <vt:lpstr>10_Оформление по умолчанию</vt:lpstr>
      <vt:lpstr>Презентация ШКОЛЬНАЯ</vt:lpstr>
      <vt:lpstr>1_Презентация ШКОЛЬНАЯ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Сайт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MoBIL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международной технической помощи «Усиление потенциала субъектов инфраструктуры поддержки МСП и других субъектов регионального развития для эффективного решения социальных и экономических проблем в регионах»Тарасевич Жанна Казимировна, Консультант-координатор проекта</dc:title>
  <dc:creator>Admin</dc:creator>
  <cp:lastModifiedBy>prokat</cp:lastModifiedBy>
  <cp:revision>971</cp:revision>
  <dcterms:created xsi:type="dcterms:W3CDTF">2011-12-14T14:56:27Z</dcterms:created>
  <dcterms:modified xsi:type="dcterms:W3CDTF">2023-06-18T14:30:14Z</dcterms:modified>
</cp:coreProperties>
</file>