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67" r:id="rId6"/>
    <p:sldId id="259" r:id="rId7"/>
    <p:sldId id="269" r:id="rId8"/>
    <p:sldId id="270" r:id="rId9"/>
    <p:sldId id="264" r:id="rId10"/>
    <p:sldId id="265" r:id="rId11"/>
    <p:sldId id="266" r:id="rId12"/>
    <p:sldId id="268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569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490C7-6D44-4844-BC0C-DEDFDEADB771}" type="datetimeFigureOut">
              <a:rPr lang="de-AT" smtClean="0"/>
              <a:t>14.04.2018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E666C-CED5-47A1-9243-AE48FC4C777B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Schmelzpunkt:</a:t>
            </a:r>
            <a:r>
              <a:rPr lang="de-AT" baseline="0" dirty="0" smtClean="0"/>
              <a:t> 18,2, Siedepunkt: 290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E666C-CED5-47A1-9243-AE48FC4C777B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40C-3A8A-4999-8E32-531480B145D8}" type="datetimeFigureOut">
              <a:rPr lang="de-AT" smtClean="0"/>
              <a:pPr/>
              <a:t>14.04.2018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929B-95C8-4103-B432-F74C77027AC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40C-3A8A-4999-8E32-531480B145D8}" type="datetimeFigureOut">
              <a:rPr lang="de-AT" smtClean="0"/>
              <a:pPr/>
              <a:t>14.04.2018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929B-95C8-4103-B432-F74C77027AC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40C-3A8A-4999-8E32-531480B145D8}" type="datetimeFigureOut">
              <a:rPr lang="de-AT" smtClean="0"/>
              <a:pPr/>
              <a:t>14.04.2018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929B-95C8-4103-B432-F74C77027AC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40C-3A8A-4999-8E32-531480B145D8}" type="datetimeFigureOut">
              <a:rPr lang="de-AT" smtClean="0"/>
              <a:pPr/>
              <a:t>14.04.2018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929B-95C8-4103-B432-F74C77027AC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40C-3A8A-4999-8E32-531480B145D8}" type="datetimeFigureOut">
              <a:rPr lang="de-AT" smtClean="0"/>
              <a:pPr/>
              <a:t>14.04.2018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929B-95C8-4103-B432-F74C77027AC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40C-3A8A-4999-8E32-531480B145D8}" type="datetimeFigureOut">
              <a:rPr lang="de-AT" smtClean="0"/>
              <a:pPr/>
              <a:t>14.04.2018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929B-95C8-4103-B432-F74C77027AC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40C-3A8A-4999-8E32-531480B145D8}" type="datetimeFigureOut">
              <a:rPr lang="de-AT" smtClean="0"/>
              <a:pPr/>
              <a:t>14.04.2018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929B-95C8-4103-B432-F74C77027AC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40C-3A8A-4999-8E32-531480B145D8}" type="datetimeFigureOut">
              <a:rPr lang="de-AT" smtClean="0"/>
              <a:pPr/>
              <a:t>14.04.2018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929B-95C8-4103-B432-F74C77027AC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40C-3A8A-4999-8E32-531480B145D8}" type="datetimeFigureOut">
              <a:rPr lang="de-AT" smtClean="0"/>
              <a:pPr/>
              <a:t>14.04.2018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929B-95C8-4103-B432-F74C77027AC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40C-3A8A-4999-8E32-531480B145D8}" type="datetimeFigureOut">
              <a:rPr lang="de-AT" smtClean="0"/>
              <a:pPr/>
              <a:t>14.04.2018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929B-95C8-4103-B432-F74C77027AC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40C-3A8A-4999-8E32-531480B145D8}" type="datetimeFigureOut">
              <a:rPr lang="de-AT" smtClean="0"/>
              <a:pPr/>
              <a:t>14.04.2018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929B-95C8-4103-B432-F74C77027AC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540C-3A8A-4999-8E32-531480B145D8}" type="datetimeFigureOut">
              <a:rPr lang="de-AT" smtClean="0"/>
              <a:pPr/>
              <a:t>14.04.2018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929B-95C8-4103-B432-F74C77027AC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.wikipedia.org/wiki/Global_harmonisiertes_System_zur_Einstufung_und_Kennzeichnung_von_Chemikali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de-AT" dirty="0" smtClean="0"/>
              <a:t>Propan-1,2,3-triol und</a:t>
            </a:r>
            <a:br>
              <a:rPr lang="de-AT" dirty="0" smtClean="0"/>
            </a:br>
            <a:r>
              <a:rPr lang="de-AT" dirty="0" smtClean="0"/>
              <a:t>Ethan-1,2-diol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Lucas Ressler</a:t>
            </a:r>
            <a:endParaRPr lang="de-AT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827584" y="1055167"/>
            <a:ext cx="7560840" cy="3218294"/>
            <a:chOff x="827584" y="1055167"/>
            <a:chExt cx="7560840" cy="3218294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827584" y="1055167"/>
              <a:ext cx="5400600" cy="1872208"/>
              <a:chOff x="827584" y="1052736"/>
              <a:chExt cx="5400600" cy="1872208"/>
            </a:xfrm>
          </p:grpSpPr>
          <p:grpSp>
            <p:nvGrpSpPr>
              <p:cNvPr id="25" name="Gruppieren 24"/>
              <p:cNvGrpSpPr/>
              <p:nvPr/>
            </p:nvGrpSpPr>
            <p:grpSpPr>
              <a:xfrm>
                <a:off x="827584" y="1052736"/>
                <a:ext cx="2592288" cy="1210245"/>
                <a:chOff x="827584" y="1052736"/>
                <a:chExt cx="2592288" cy="1210245"/>
              </a:xfrm>
            </p:grpSpPr>
            <p:sp>
              <p:nvSpPr>
                <p:cNvPr id="12" name="Textfeld 11"/>
                <p:cNvSpPr txBox="1"/>
                <p:nvPr/>
              </p:nvSpPr>
              <p:spPr>
                <a:xfrm>
                  <a:off x="827584" y="1052736"/>
                  <a:ext cx="2592288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000" u="sng" dirty="0" smtClean="0">
                      <a:solidFill>
                        <a:srgbClr val="FF0000"/>
                      </a:solidFill>
                    </a:rPr>
                    <a:t>Glycerin</a:t>
                  </a:r>
                  <a:endParaRPr lang="de-AT" sz="3000" u="sng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Freihandform 15"/>
                <p:cNvSpPr/>
                <p:nvPr/>
              </p:nvSpPr>
              <p:spPr>
                <a:xfrm>
                  <a:off x="1979712" y="1628800"/>
                  <a:ext cx="353961" cy="634181"/>
                </a:xfrm>
                <a:custGeom>
                  <a:avLst/>
                  <a:gdLst>
                    <a:gd name="connsiteX0" fmla="*/ 353961 w 353961"/>
                    <a:gd name="connsiteY0" fmla="*/ 634181 h 634181"/>
                    <a:gd name="connsiteX1" fmla="*/ 206477 w 353961"/>
                    <a:gd name="connsiteY1" fmla="*/ 250723 h 634181"/>
                    <a:gd name="connsiteX2" fmla="*/ 0 w 353961"/>
                    <a:gd name="connsiteY2" fmla="*/ 0 h 63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3961" h="634181">
                      <a:moveTo>
                        <a:pt x="353961" y="634181"/>
                      </a:moveTo>
                      <a:cubicBezTo>
                        <a:pt x="309715" y="495300"/>
                        <a:pt x="265470" y="356420"/>
                        <a:pt x="206477" y="250723"/>
                      </a:cubicBezTo>
                      <a:cubicBezTo>
                        <a:pt x="147484" y="145026"/>
                        <a:pt x="73742" y="72513"/>
                        <a:pt x="0" y="0"/>
                      </a:cubicBezTo>
                    </a:path>
                  </a:pathLst>
                </a:cu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  <p:sp>
            <p:nvSpPr>
              <p:cNvPr id="18" name="Ellipse 17"/>
              <p:cNvSpPr/>
              <p:nvPr/>
            </p:nvSpPr>
            <p:spPr>
              <a:xfrm>
                <a:off x="1691680" y="2132856"/>
                <a:ext cx="4536504" cy="792088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2699792" y="2855367"/>
              <a:ext cx="5688632" cy="1418094"/>
              <a:chOff x="2699792" y="2852936"/>
              <a:chExt cx="5688632" cy="1418094"/>
            </a:xfrm>
          </p:grpSpPr>
          <p:sp>
            <p:nvSpPr>
              <p:cNvPr id="21" name="Ellipse 20"/>
              <p:cNvSpPr/>
              <p:nvPr/>
            </p:nvSpPr>
            <p:spPr>
              <a:xfrm>
                <a:off x="2699792" y="2852936"/>
                <a:ext cx="3672408" cy="792088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grpSp>
            <p:nvGrpSpPr>
              <p:cNvPr id="24" name="Gruppieren 23"/>
              <p:cNvGrpSpPr/>
              <p:nvPr/>
            </p:nvGrpSpPr>
            <p:grpSpPr>
              <a:xfrm>
                <a:off x="4932040" y="3645024"/>
                <a:ext cx="3456384" cy="626006"/>
                <a:chOff x="4932040" y="3645024"/>
                <a:chExt cx="3456384" cy="626006"/>
              </a:xfrm>
            </p:grpSpPr>
            <p:sp>
              <p:nvSpPr>
                <p:cNvPr id="22" name="Freihandform 21"/>
                <p:cNvSpPr/>
                <p:nvPr/>
              </p:nvSpPr>
              <p:spPr>
                <a:xfrm>
                  <a:off x="4932040" y="3645024"/>
                  <a:ext cx="870155" cy="351503"/>
                </a:xfrm>
                <a:custGeom>
                  <a:avLst/>
                  <a:gdLst>
                    <a:gd name="connsiteX0" fmla="*/ 0 w 870155"/>
                    <a:gd name="connsiteY0" fmla="*/ 0 h 351503"/>
                    <a:gd name="connsiteX1" fmla="*/ 427703 w 870155"/>
                    <a:gd name="connsiteY1" fmla="*/ 265471 h 351503"/>
                    <a:gd name="connsiteX2" fmla="*/ 811161 w 870155"/>
                    <a:gd name="connsiteY2" fmla="*/ 339213 h 351503"/>
                    <a:gd name="connsiteX3" fmla="*/ 781665 w 870155"/>
                    <a:gd name="connsiteY3" fmla="*/ 339213 h 35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0155" h="351503">
                      <a:moveTo>
                        <a:pt x="0" y="0"/>
                      </a:moveTo>
                      <a:cubicBezTo>
                        <a:pt x="146255" y="104468"/>
                        <a:pt x="292510" y="208936"/>
                        <a:pt x="427703" y="265471"/>
                      </a:cubicBezTo>
                      <a:cubicBezTo>
                        <a:pt x="562896" y="322006"/>
                        <a:pt x="752167" y="326923"/>
                        <a:pt x="811161" y="339213"/>
                      </a:cubicBezTo>
                      <a:cubicBezTo>
                        <a:pt x="870155" y="351503"/>
                        <a:pt x="825910" y="345358"/>
                        <a:pt x="781665" y="339213"/>
                      </a:cubicBezTo>
                    </a:path>
                  </a:pathLst>
                </a:cu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3" name="Textfeld 22"/>
                <p:cNvSpPr txBox="1"/>
                <p:nvPr/>
              </p:nvSpPr>
              <p:spPr>
                <a:xfrm>
                  <a:off x="5796136" y="3717032"/>
                  <a:ext cx="2592288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3000" u="sng" dirty="0" smtClean="0">
                      <a:solidFill>
                        <a:srgbClr val="FF0000"/>
                      </a:solidFill>
                    </a:rPr>
                    <a:t>Ethylenglykol</a:t>
                  </a:r>
                  <a:endParaRPr lang="de-AT" sz="3000" u="sng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 dirty="0" smtClean="0">
                <a:solidFill>
                  <a:srgbClr val="00B0F0"/>
                </a:solidFill>
              </a:rPr>
              <a:t>-Ethylenglykol-</a:t>
            </a:r>
            <a:endParaRPr lang="de-AT" sz="5000" dirty="0">
              <a:solidFill>
                <a:srgbClr val="00B0F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Ethan</a:t>
            </a:r>
            <a:r>
              <a:rPr lang="de-AT" dirty="0" smtClean="0"/>
              <a:t>-1,2-diol</a:t>
            </a:r>
            <a:endParaRPr lang="de-AT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95536" y="3033220"/>
            <a:ext cx="4447945" cy="2267988"/>
            <a:chOff x="5190" y="8190"/>
            <a:chExt cx="5085" cy="1740"/>
          </a:xfrm>
          <a:effectLst/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6300" y="8550"/>
              <a:ext cx="2295" cy="795"/>
              <a:chOff x="6195" y="9390"/>
              <a:chExt cx="2295" cy="795"/>
            </a:xfrm>
          </p:grpSpPr>
          <p:cxnSp>
            <p:nvCxnSpPr>
              <p:cNvPr id="15" name="AutoShape 25"/>
              <p:cNvCxnSpPr>
                <a:cxnSpLocks noChangeShapeType="1"/>
              </p:cNvCxnSpPr>
              <p:nvPr/>
            </p:nvCxnSpPr>
            <p:spPr bwMode="auto">
              <a:xfrm flipH="1" flipV="1">
                <a:off x="7965" y="9390"/>
                <a:ext cx="525" cy="585"/>
              </a:xfrm>
              <a:prstGeom prst="straightConnector1">
                <a:avLst/>
              </a:prstGeom>
              <a:noFill/>
              <a:ln w="57150">
                <a:solidFill>
                  <a:srgbClr val="00B0F0"/>
                </a:solidFill>
                <a:round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</p:cxnSp>
          <p:cxnSp>
            <p:nvCxnSpPr>
              <p:cNvPr id="16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6195" y="9600"/>
                <a:ext cx="525" cy="585"/>
              </a:xfrm>
              <a:prstGeom prst="straightConnector1">
                <a:avLst/>
              </a:prstGeom>
              <a:noFill/>
              <a:ln w="57150">
                <a:solidFill>
                  <a:srgbClr val="00B0F0"/>
                </a:solidFill>
                <a:round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</p:cxnSp>
          <p:cxnSp>
            <p:nvCxnSpPr>
              <p:cNvPr id="14" name="AutoShape 24"/>
              <p:cNvCxnSpPr>
                <a:cxnSpLocks noChangeShapeType="1"/>
              </p:cNvCxnSpPr>
              <p:nvPr/>
            </p:nvCxnSpPr>
            <p:spPr bwMode="auto">
              <a:xfrm flipV="1">
                <a:off x="6720" y="9390"/>
                <a:ext cx="1245" cy="795"/>
              </a:xfrm>
              <a:prstGeom prst="straightConnector1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</p:cxn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5190" y="8250"/>
              <a:ext cx="1800" cy="1680"/>
              <a:chOff x="5085" y="9090"/>
              <a:chExt cx="1800" cy="1680"/>
            </a:xfrm>
          </p:grpSpPr>
          <p:sp>
            <p:nvSpPr>
              <p:cNvPr id="11" name="Text Box 28"/>
              <p:cNvSpPr txBox="1">
                <a:spLocks noChangeArrowheads="1"/>
              </p:cNvSpPr>
              <p:nvPr/>
            </p:nvSpPr>
            <p:spPr bwMode="auto">
              <a:xfrm>
                <a:off x="5790" y="90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3000" b="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</a:t>
                </a:r>
                <a:endParaRPr kumimoji="0" lang="de-DE" sz="3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" name="AutoShape 29"/>
              <p:cNvCxnSpPr>
                <a:cxnSpLocks noChangeShapeType="1"/>
              </p:cNvCxnSpPr>
              <p:nvPr/>
            </p:nvCxnSpPr>
            <p:spPr bwMode="auto">
              <a:xfrm flipH="1">
                <a:off x="5535" y="9600"/>
                <a:ext cx="435" cy="480"/>
              </a:xfrm>
              <a:prstGeom prst="straightConnector1">
                <a:avLst/>
              </a:prstGeom>
              <a:noFill/>
              <a:ln w="57150">
                <a:solidFill>
                  <a:srgbClr val="00B0F0"/>
                </a:solidFill>
                <a:round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</p:cxnSp>
          <p:sp>
            <p:nvSpPr>
              <p:cNvPr id="13" name="Text Box 30"/>
              <p:cNvSpPr txBox="1">
                <a:spLocks noChangeArrowheads="1"/>
              </p:cNvSpPr>
              <p:nvPr/>
            </p:nvSpPr>
            <p:spPr bwMode="auto">
              <a:xfrm>
                <a:off x="5085" y="996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3000" b="0" i="0" u="none" strike="noStrike" cap="none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30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8430" y="8190"/>
              <a:ext cx="1845" cy="1710"/>
              <a:chOff x="8430" y="8190"/>
              <a:chExt cx="1845" cy="1710"/>
            </a:xfrm>
          </p:grpSpPr>
          <p:cxnSp>
            <p:nvCxnSpPr>
              <p:cNvPr id="8" name="AutoShape 32"/>
              <p:cNvCxnSpPr>
                <a:cxnSpLocks noChangeShapeType="1"/>
              </p:cNvCxnSpPr>
              <p:nvPr/>
            </p:nvCxnSpPr>
            <p:spPr bwMode="auto">
              <a:xfrm flipH="1">
                <a:off x="8880" y="8715"/>
                <a:ext cx="435" cy="480"/>
              </a:xfrm>
              <a:prstGeom prst="straightConnector1">
                <a:avLst/>
              </a:prstGeom>
              <a:noFill/>
              <a:ln w="57150">
                <a:solidFill>
                  <a:srgbClr val="00B0F0"/>
                </a:solidFill>
                <a:round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</p:cxnSp>
          <p:sp>
            <p:nvSpPr>
              <p:cNvPr id="9" name="Text Box 33"/>
              <p:cNvSpPr txBox="1">
                <a:spLocks noChangeArrowheads="1"/>
              </p:cNvSpPr>
              <p:nvPr/>
            </p:nvSpPr>
            <p:spPr bwMode="auto">
              <a:xfrm>
                <a:off x="8430" y="90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3000" b="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</a:t>
                </a:r>
                <a:endParaRPr kumimoji="0" lang="de-DE" sz="3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34"/>
              <p:cNvSpPr txBox="1">
                <a:spLocks noChangeArrowheads="1"/>
              </p:cNvSpPr>
              <p:nvPr/>
            </p:nvSpPr>
            <p:spPr bwMode="auto">
              <a:xfrm>
                <a:off x="9180" y="81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3000" b="0" i="0" u="none" strike="noStrike" cap="none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30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 dirty="0" smtClean="0">
                <a:solidFill>
                  <a:srgbClr val="00B0F0"/>
                </a:solidFill>
              </a:rPr>
              <a:t>-Ethylenglykol-</a:t>
            </a:r>
            <a:endParaRPr lang="de-AT" sz="5000" dirty="0">
              <a:solidFill>
                <a:srgbClr val="00B0F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Ethan-</a:t>
            </a:r>
            <a:r>
              <a:rPr lang="de-AT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1,2-diol</a:t>
            </a:r>
            <a:endParaRPr lang="de-AT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95536" y="3033220"/>
            <a:ext cx="4447945" cy="2267988"/>
            <a:chOff x="5190" y="8190"/>
            <a:chExt cx="5085" cy="1740"/>
          </a:xfrm>
          <a:effectLst/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6300" y="8550"/>
              <a:ext cx="2295" cy="795"/>
              <a:chOff x="6195" y="9390"/>
              <a:chExt cx="2295" cy="795"/>
            </a:xfrm>
          </p:grpSpPr>
          <p:cxnSp>
            <p:nvCxnSpPr>
              <p:cNvPr id="14" name="AutoShape 24"/>
              <p:cNvCxnSpPr>
                <a:cxnSpLocks noChangeShapeType="1"/>
              </p:cNvCxnSpPr>
              <p:nvPr/>
            </p:nvCxnSpPr>
            <p:spPr bwMode="auto">
              <a:xfrm flipV="1">
                <a:off x="6720" y="9390"/>
                <a:ext cx="1245" cy="795"/>
              </a:xfrm>
              <a:prstGeom prst="straightConnector1">
                <a:avLst/>
              </a:prstGeom>
              <a:noFill/>
              <a:ln w="57150">
                <a:solidFill>
                  <a:srgbClr val="00B0F0"/>
                </a:solidFill>
                <a:round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</p:cxnSp>
          <p:cxnSp>
            <p:nvCxnSpPr>
              <p:cNvPr id="15" name="AutoShape 25"/>
              <p:cNvCxnSpPr>
                <a:cxnSpLocks noChangeShapeType="1"/>
              </p:cNvCxnSpPr>
              <p:nvPr/>
            </p:nvCxnSpPr>
            <p:spPr bwMode="auto">
              <a:xfrm flipH="1" flipV="1">
                <a:off x="7965" y="9390"/>
                <a:ext cx="525" cy="585"/>
              </a:xfrm>
              <a:prstGeom prst="straightConnector1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</p:cxnSp>
          <p:cxnSp>
            <p:nvCxnSpPr>
              <p:cNvPr id="16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6195" y="9600"/>
                <a:ext cx="525" cy="585"/>
              </a:xfrm>
              <a:prstGeom prst="straightConnector1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</p:cxn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5190" y="8250"/>
              <a:ext cx="1800" cy="1680"/>
              <a:chOff x="5085" y="9090"/>
              <a:chExt cx="1800" cy="1680"/>
            </a:xfrm>
          </p:grpSpPr>
          <p:sp>
            <p:nvSpPr>
              <p:cNvPr id="11" name="Text Box 28"/>
              <p:cNvSpPr txBox="1">
                <a:spLocks noChangeArrowheads="1"/>
              </p:cNvSpPr>
              <p:nvPr/>
            </p:nvSpPr>
            <p:spPr bwMode="auto">
              <a:xfrm>
                <a:off x="5790" y="90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30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</a:t>
                </a:r>
                <a:endParaRPr kumimoji="0" lang="de-DE" sz="3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" name="AutoShape 29"/>
              <p:cNvCxnSpPr>
                <a:cxnSpLocks noChangeShapeType="1"/>
              </p:cNvCxnSpPr>
              <p:nvPr/>
            </p:nvCxnSpPr>
            <p:spPr bwMode="auto">
              <a:xfrm flipH="1">
                <a:off x="5535" y="9600"/>
                <a:ext cx="435" cy="480"/>
              </a:xfrm>
              <a:prstGeom prst="straightConnector1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</p:cxnSp>
          <p:sp>
            <p:nvSpPr>
              <p:cNvPr id="13" name="Text Box 30"/>
              <p:cNvSpPr txBox="1">
                <a:spLocks noChangeArrowheads="1"/>
              </p:cNvSpPr>
              <p:nvPr/>
            </p:nvSpPr>
            <p:spPr bwMode="auto">
              <a:xfrm>
                <a:off x="5085" y="996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30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3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8430" y="8190"/>
              <a:ext cx="1845" cy="1710"/>
              <a:chOff x="8430" y="8190"/>
              <a:chExt cx="1845" cy="1710"/>
            </a:xfrm>
          </p:grpSpPr>
          <p:cxnSp>
            <p:nvCxnSpPr>
              <p:cNvPr id="8" name="AutoShape 32"/>
              <p:cNvCxnSpPr>
                <a:cxnSpLocks noChangeShapeType="1"/>
              </p:cNvCxnSpPr>
              <p:nvPr/>
            </p:nvCxnSpPr>
            <p:spPr bwMode="auto">
              <a:xfrm flipH="1">
                <a:off x="8880" y="8715"/>
                <a:ext cx="435" cy="480"/>
              </a:xfrm>
              <a:prstGeom prst="straightConnector1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</p:cxnSp>
          <p:sp>
            <p:nvSpPr>
              <p:cNvPr id="9" name="Text Box 33"/>
              <p:cNvSpPr txBox="1">
                <a:spLocks noChangeArrowheads="1"/>
              </p:cNvSpPr>
              <p:nvPr/>
            </p:nvSpPr>
            <p:spPr bwMode="auto">
              <a:xfrm>
                <a:off x="8430" y="90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30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</a:t>
                </a:r>
                <a:endParaRPr kumimoji="0" lang="de-DE" sz="3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34"/>
              <p:cNvSpPr txBox="1">
                <a:spLocks noChangeArrowheads="1"/>
              </p:cNvSpPr>
              <p:nvPr/>
            </p:nvSpPr>
            <p:spPr bwMode="auto">
              <a:xfrm>
                <a:off x="9180" y="81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30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3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 dirty="0" smtClean="0">
                <a:solidFill>
                  <a:srgbClr val="00B0F0"/>
                </a:solidFill>
              </a:rPr>
              <a:t>-Ethylenglykol-</a:t>
            </a:r>
            <a:endParaRPr lang="de-AT" sz="5000" dirty="0">
              <a:solidFill>
                <a:srgbClr val="00B0F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Ethan-1,2-diol</a:t>
            </a:r>
            <a:endParaRPr lang="de-AT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95536" y="3033220"/>
            <a:ext cx="4447945" cy="2267988"/>
            <a:chOff x="5190" y="8190"/>
            <a:chExt cx="5085" cy="1740"/>
          </a:xfrm>
          <a:effectLst/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6300" y="8550"/>
              <a:ext cx="2295" cy="795"/>
              <a:chOff x="6195" y="9390"/>
              <a:chExt cx="2295" cy="795"/>
            </a:xfrm>
          </p:grpSpPr>
          <p:cxnSp>
            <p:nvCxnSpPr>
              <p:cNvPr id="14" name="AutoShape 24"/>
              <p:cNvCxnSpPr>
                <a:cxnSpLocks noChangeShapeType="1"/>
              </p:cNvCxnSpPr>
              <p:nvPr/>
            </p:nvCxnSpPr>
            <p:spPr bwMode="auto">
              <a:xfrm flipV="1">
                <a:off x="6720" y="9390"/>
                <a:ext cx="1245" cy="795"/>
              </a:xfrm>
              <a:prstGeom prst="straightConnector1">
                <a:avLst/>
              </a:prstGeom>
              <a:noFill/>
              <a:ln w="57150">
                <a:solidFill>
                  <a:srgbClr val="00B0F0"/>
                </a:solidFill>
                <a:round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</p:cxnSp>
          <p:cxnSp>
            <p:nvCxnSpPr>
              <p:cNvPr id="15" name="AutoShape 25"/>
              <p:cNvCxnSpPr>
                <a:cxnSpLocks noChangeShapeType="1"/>
              </p:cNvCxnSpPr>
              <p:nvPr/>
            </p:nvCxnSpPr>
            <p:spPr bwMode="auto">
              <a:xfrm flipH="1" flipV="1">
                <a:off x="7965" y="9390"/>
                <a:ext cx="525" cy="585"/>
              </a:xfrm>
              <a:prstGeom prst="straightConnector1">
                <a:avLst/>
              </a:prstGeom>
              <a:noFill/>
              <a:ln w="57150">
                <a:solidFill>
                  <a:srgbClr val="00B0F0"/>
                </a:solidFill>
                <a:round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</p:cxnSp>
          <p:cxnSp>
            <p:nvCxnSpPr>
              <p:cNvPr id="16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6195" y="9600"/>
                <a:ext cx="525" cy="585"/>
              </a:xfrm>
              <a:prstGeom prst="straightConnector1">
                <a:avLst/>
              </a:prstGeom>
              <a:noFill/>
              <a:ln w="57150">
                <a:solidFill>
                  <a:srgbClr val="00B0F0"/>
                </a:solidFill>
                <a:round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</p:cxn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5190" y="8250"/>
              <a:ext cx="1800" cy="1680"/>
              <a:chOff x="5085" y="9090"/>
              <a:chExt cx="1800" cy="1680"/>
            </a:xfrm>
          </p:grpSpPr>
          <p:sp>
            <p:nvSpPr>
              <p:cNvPr id="11" name="Text Box 28"/>
              <p:cNvSpPr txBox="1">
                <a:spLocks noChangeArrowheads="1"/>
              </p:cNvSpPr>
              <p:nvPr/>
            </p:nvSpPr>
            <p:spPr bwMode="auto">
              <a:xfrm>
                <a:off x="5790" y="90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3000" b="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</a:t>
                </a:r>
                <a:endParaRPr kumimoji="0" lang="de-DE" sz="3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" name="AutoShape 29"/>
              <p:cNvCxnSpPr>
                <a:cxnSpLocks noChangeShapeType="1"/>
              </p:cNvCxnSpPr>
              <p:nvPr/>
            </p:nvCxnSpPr>
            <p:spPr bwMode="auto">
              <a:xfrm flipH="1">
                <a:off x="5535" y="9600"/>
                <a:ext cx="435" cy="480"/>
              </a:xfrm>
              <a:prstGeom prst="straightConnector1">
                <a:avLst/>
              </a:prstGeom>
              <a:noFill/>
              <a:ln w="57150">
                <a:solidFill>
                  <a:srgbClr val="00B0F0"/>
                </a:solidFill>
                <a:round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</p:cxnSp>
          <p:sp>
            <p:nvSpPr>
              <p:cNvPr id="13" name="Text Box 30"/>
              <p:cNvSpPr txBox="1">
                <a:spLocks noChangeArrowheads="1"/>
              </p:cNvSpPr>
              <p:nvPr/>
            </p:nvSpPr>
            <p:spPr bwMode="auto">
              <a:xfrm>
                <a:off x="5085" y="996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3000" b="0" i="0" u="none" strike="noStrike" cap="none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30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8430" y="8190"/>
              <a:ext cx="1845" cy="1710"/>
              <a:chOff x="8430" y="8190"/>
              <a:chExt cx="1845" cy="1710"/>
            </a:xfrm>
          </p:grpSpPr>
          <p:cxnSp>
            <p:nvCxnSpPr>
              <p:cNvPr id="8" name="AutoShape 32"/>
              <p:cNvCxnSpPr>
                <a:cxnSpLocks noChangeShapeType="1"/>
              </p:cNvCxnSpPr>
              <p:nvPr/>
            </p:nvCxnSpPr>
            <p:spPr bwMode="auto">
              <a:xfrm flipH="1">
                <a:off x="8880" y="8715"/>
                <a:ext cx="435" cy="480"/>
              </a:xfrm>
              <a:prstGeom prst="straightConnector1">
                <a:avLst/>
              </a:prstGeom>
              <a:noFill/>
              <a:ln w="57150">
                <a:solidFill>
                  <a:srgbClr val="00B0F0"/>
                </a:solidFill>
                <a:round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</p:cxnSp>
          <p:sp>
            <p:nvSpPr>
              <p:cNvPr id="9" name="Text Box 33"/>
              <p:cNvSpPr txBox="1">
                <a:spLocks noChangeArrowheads="1"/>
              </p:cNvSpPr>
              <p:nvPr/>
            </p:nvSpPr>
            <p:spPr bwMode="auto">
              <a:xfrm>
                <a:off x="8430" y="90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3000" b="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</a:t>
                </a:r>
                <a:endParaRPr kumimoji="0" lang="de-DE" sz="3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34"/>
              <p:cNvSpPr txBox="1">
                <a:spLocks noChangeArrowheads="1"/>
              </p:cNvSpPr>
              <p:nvPr/>
            </p:nvSpPr>
            <p:spPr bwMode="auto">
              <a:xfrm>
                <a:off x="9180" y="81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3000" b="0" i="0" u="none" strike="noStrike" cap="none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30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" name="Inhaltsplatzhalter 2"/>
          <p:cNvSpPr txBox="1">
            <a:spLocks/>
          </p:cNvSpPr>
          <p:nvPr/>
        </p:nvSpPr>
        <p:spPr>
          <a:xfrm>
            <a:off x="4211960" y="1700808"/>
            <a:ext cx="47525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A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Summenformel:</a:t>
            </a:r>
            <a:r>
              <a:rPr kumimoji="0" lang="de-AT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3200" dirty="0" smtClean="0"/>
              <a:t>C</a:t>
            </a:r>
            <a:r>
              <a:rPr lang="en-GB" sz="3200" baseline="-25000" dirty="0" smtClean="0"/>
              <a:t>2</a:t>
            </a:r>
            <a:r>
              <a:rPr lang="en-GB" sz="3200" dirty="0" smtClean="0"/>
              <a:t>H</a:t>
            </a:r>
            <a:r>
              <a:rPr lang="en-GB" sz="3200" baseline="-25000" dirty="0" smtClean="0"/>
              <a:t>6</a:t>
            </a:r>
            <a:r>
              <a:rPr lang="en-GB" sz="3200" dirty="0" smtClean="0"/>
              <a:t>O</a:t>
            </a:r>
            <a:r>
              <a:rPr lang="en-GB" sz="3200" baseline="-25000" dirty="0" smtClean="0"/>
              <a:t>2</a:t>
            </a:r>
            <a:endParaRPr lang="de-AT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A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Molare Masse:    	</a:t>
            </a:r>
            <a:r>
              <a:rPr lang="en-GB" sz="3200" dirty="0" smtClean="0"/>
              <a:t>62,0674 g/mol</a:t>
            </a:r>
            <a:endParaRPr kumimoji="0" lang="de-A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Eigenschaften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Flüssig </a:t>
            </a:r>
          </a:p>
          <a:p>
            <a:r>
              <a:rPr lang="de-AT" dirty="0" smtClean="0"/>
              <a:t>Farb- und geruchslos</a:t>
            </a:r>
          </a:p>
          <a:p>
            <a:r>
              <a:rPr lang="de-AT" dirty="0" smtClean="0"/>
              <a:t>Gesundheitsschädlich</a:t>
            </a:r>
            <a:endParaRPr lang="de-AT" dirty="0"/>
          </a:p>
        </p:txBody>
      </p:sp>
      <p:pic>
        <p:nvPicPr>
          <p:cNvPr id="1028" name="Picture 4" descr="08 – Gesundheitsgefährdend">
            <a:hlinkClick r:id="rId2" tooltip="08 – Gesundheitsgefährdend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717032"/>
            <a:ext cx="2664296" cy="2664296"/>
          </a:xfrm>
          <a:prstGeom prst="rect">
            <a:avLst/>
          </a:prstGeom>
          <a:noFill/>
        </p:spPr>
      </p:pic>
      <p:pic>
        <p:nvPicPr>
          <p:cNvPr id="1030" name="Picture 6" descr="07 – Achtung">
            <a:hlinkClick r:id="rId2" tooltip="07 – Achtung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717032"/>
            <a:ext cx="2664296" cy="266429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Gewinnung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Aus Ethen</a:t>
            </a:r>
          </a:p>
          <a:p>
            <a:r>
              <a:rPr lang="de-AT" dirty="0" smtClean="0"/>
              <a:t>Aus Ethylenoxid</a:t>
            </a:r>
            <a:endParaRPr lang="de-A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Verwendung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Kühlerflüssigkeit</a:t>
            </a:r>
          </a:p>
          <a:p>
            <a:r>
              <a:rPr lang="de-AT" dirty="0" smtClean="0"/>
              <a:t>Herstellung von Polyesterfasern</a:t>
            </a:r>
          </a:p>
          <a:p>
            <a:r>
              <a:rPr lang="de-AT" smtClean="0"/>
              <a:t>Enteisungsmittel</a:t>
            </a:r>
            <a:endParaRPr lang="de-A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  <a:effectLst>
            <a:reflection blurRad="6350" stA="50000" endA="300" endPos="55500" dist="50800" dir="5400000" sy="-100000" algn="bl" rotWithShape="0"/>
          </a:effectLst>
        </p:spPr>
        <p:txBody>
          <a:bodyPr/>
          <a:lstStyle/>
          <a:p>
            <a:r>
              <a:rPr lang="de-AT" dirty="0" smtClean="0"/>
              <a:t>Danke für eure Aufmerksamkeit</a:t>
            </a:r>
            <a:endParaRPr lang="de-AT" dirty="0"/>
          </a:p>
        </p:txBody>
      </p:sp>
      <p:cxnSp>
        <p:nvCxnSpPr>
          <p:cNvPr id="4" name="Gerade Verbindung 3"/>
          <p:cNvCxnSpPr/>
          <p:nvPr/>
        </p:nvCxnSpPr>
        <p:spPr>
          <a:xfrm>
            <a:off x="611560" y="3933056"/>
            <a:ext cx="7992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 dirty="0" smtClean="0">
                <a:solidFill>
                  <a:srgbClr val="00B0F0"/>
                </a:solidFill>
              </a:rPr>
              <a:t>-Glycerin-</a:t>
            </a:r>
            <a:endParaRPr lang="de-AT" sz="5000" dirty="0">
              <a:solidFill>
                <a:srgbClr val="00B0F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Propan-1,2,3-triol</a:t>
            </a:r>
            <a:endParaRPr lang="de-AT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1520" y="2204864"/>
            <a:ext cx="4888557" cy="2704281"/>
            <a:chOff x="5625" y="690"/>
            <a:chExt cx="5055" cy="2505"/>
          </a:xfrm>
          <a:effectLst/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8790" y="1635"/>
              <a:ext cx="1890" cy="1365"/>
              <a:chOff x="8790" y="1635"/>
              <a:chExt cx="1890" cy="1365"/>
            </a:xfrm>
          </p:grpSpPr>
          <p:sp>
            <p:nvSpPr>
              <p:cNvPr id="21" name="Text Box 4"/>
              <p:cNvSpPr txBox="1">
                <a:spLocks noChangeArrowheads="1"/>
              </p:cNvSpPr>
              <p:nvPr/>
            </p:nvSpPr>
            <p:spPr bwMode="auto">
              <a:xfrm>
                <a:off x="8790" y="1635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</a:t>
                </a:r>
                <a:endParaRPr kumimoji="0" lang="de-DE" sz="4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2" name="AutoShape 5"/>
              <p:cNvCxnSpPr>
                <a:cxnSpLocks noChangeShapeType="1"/>
              </p:cNvCxnSpPr>
              <p:nvPr/>
            </p:nvCxnSpPr>
            <p:spPr bwMode="auto">
              <a:xfrm>
                <a:off x="9270" y="2085"/>
                <a:ext cx="345" cy="255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9585" y="21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4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5625" y="1620"/>
              <a:ext cx="1936" cy="1380"/>
              <a:chOff x="5625" y="1620"/>
              <a:chExt cx="1936" cy="1380"/>
            </a:xfrm>
          </p:grpSpPr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6466" y="162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</a:t>
                </a:r>
                <a:endParaRPr kumimoji="0" lang="de-DE" sz="40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5625" y="21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4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6090" y="2085"/>
                <a:ext cx="375" cy="255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7635" y="690"/>
              <a:ext cx="2220" cy="939"/>
              <a:chOff x="7635" y="690"/>
              <a:chExt cx="2220" cy="939"/>
            </a:xfrm>
          </p:grpSpPr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7635" y="819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 O</a:t>
                </a:r>
                <a:endParaRPr kumimoji="0" lang="de-DE" sz="40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6" name="AutoShape 13"/>
              <p:cNvCxnSpPr>
                <a:cxnSpLocks noChangeShapeType="1"/>
              </p:cNvCxnSpPr>
              <p:nvPr/>
            </p:nvCxnSpPr>
            <p:spPr bwMode="auto">
              <a:xfrm flipV="1">
                <a:off x="8220" y="1050"/>
                <a:ext cx="570" cy="9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8760" y="6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40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6855" y="1380"/>
              <a:ext cx="2100" cy="1815"/>
              <a:chOff x="6855" y="1380"/>
              <a:chExt cx="2100" cy="1815"/>
            </a:xfrm>
          </p:grpSpPr>
          <p:grpSp>
            <p:nvGrpSpPr>
              <p:cNvPr id="9" name="Group 16"/>
              <p:cNvGrpSpPr>
                <a:grpSpLocks/>
              </p:cNvGrpSpPr>
              <p:nvPr/>
            </p:nvGrpSpPr>
            <p:grpSpPr bwMode="auto">
              <a:xfrm>
                <a:off x="7260" y="1980"/>
                <a:ext cx="1230" cy="1215"/>
                <a:chOff x="7260" y="1980"/>
                <a:chExt cx="1230" cy="1215"/>
              </a:xfrm>
            </p:grpSpPr>
            <p:cxnSp>
              <p:nvCxnSpPr>
                <p:cNvPr id="13" name="AutoShape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" y="1980"/>
                  <a:ext cx="705" cy="1215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headEnd/>
                  <a:tailEnd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965" y="1980"/>
                  <a:ext cx="525" cy="1140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headEnd/>
                  <a:tailEnd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AutoShape 19"/>
              <p:cNvCxnSpPr>
                <a:cxnSpLocks noChangeShapeType="1"/>
              </p:cNvCxnSpPr>
              <p:nvPr/>
            </p:nvCxnSpPr>
            <p:spPr bwMode="auto">
              <a:xfrm flipV="1">
                <a:off x="8490" y="2190"/>
                <a:ext cx="465" cy="93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" name="AutoShape 20"/>
              <p:cNvCxnSpPr>
                <a:cxnSpLocks noChangeShapeType="1"/>
              </p:cNvCxnSpPr>
              <p:nvPr/>
            </p:nvCxnSpPr>
            <p:spPr bwMode="auto">
              <a:xfrm>
                <a:off x="6855" y="2190"/>
                <a:ext cx="405" cy="1005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AutoShape 21"/>
              <p:cNvCxnSpPr>
                <a:cxnSpLocks noChangeShapeType="1"/>
              </p:cNvCxnSpPr>
              <p:nvPr/>
            </p:nvCxnSpPr>
            <p:spPr bwMode="auto">
              <a:xfrm>
                <a:off x="7965" y="1380"/>
                <a:ext cx="0" cy="60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 dirty="0" smtClean="0">
                <a:solidFill>
                  <a:srgbClr val="00B0F0"/>
                </a:solidFill>
              </a:rPr>
              <a:t>-Glycerin-</a:t>
            </a:r>
            <a:endParaRPr lang="de-AT" sz="5000" dirty="0">
              <a:solidFill>
                <a:srgbClr val="00B0F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AT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Propan</a:t>
            </a:r>
            <a:r>
              <a:rPr lang="de-AT" dirty="0" smtClean="0"/>
              <a:t>-1,2,3-triol</a:t>
            </a:r>
            <a:endParaRPr lang="de-AT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1520" y="2204864"/>
            <a:ext cx="4888557" cy="2704281"/>
            <a:chOff x="5625" y="690"/>
            <a:chExt cx="5055" cy="2505"/>
          </a:xfrm>
          <a:effectLst/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8790" y="1635"/>
              <a:ext cx="1890" cy="1365"/>
              <a:chOff x="8790" y="1635"/>
              <a:chExt cx="1890" cy="1365"/>
            </a:xfrm>
          </p:grpSpPr>
          <p:sp>
            <p:nvSpPr>
              <p:cNvPr id="21" name="Text Box 4"/>
              <p:cNvSpPr txBox="1">
                <a:spLocks noChangeArrowheads="1"/>
              </p:cNvSpPr>
              <p:nvPr/>
            </p:nvSpPr>
            <p:spPr bwMode="auto">
              <a:xfrm>
                <a:off x="8790" y="1635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</a:t>
                </a:r>
                <a:endParaRPr kumimoji="0" lang="de-DE" sz="4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2" name="AutoShape 5"/>
              <p:cNvCxnSpPr>
                <a:cxnSpLocks noChangeShapeType="1"/>
              </p:cNvCxnSpPr>
              <p:nvPr/>
            </p:nvCxnSpPr>
            <p:spPr bwMode="auto">
              <a:xfrm>
                <a:off x="9270" y="2085"/>
                <a:ext cx="345" cy="255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9585" y="21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4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5625" y="1620"/>
              <a:ext cx="1936" cy="1380"/>
              <a:chOff x="5625" y="1620"/>
              <a:chExt cx="1936" cy="1380"/>
            </a:xfrm>
          </p:grpSpPr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6466" y="162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</a:t>
                </a:r>
                <a:endParaRPr kumimoji="0" lang="de-DE" sz="40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5625" y="21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4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6090" y="2085"/>
                <a:ext cx="375" cy="255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7635" y="690"/>
              <a:ext cx="2220" cy="939"/>
              <a:chOff x="7635" y="690"/>
              <a:chExt cx="2220" cy="939"/>
            </a:xfrm>
          </p:grpSpPr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7635" y="819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 O</a:t>
                </a:r>
                <a:endParaRPr kumimoji="0" lang="de-DE" sz="40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6" name="AutoShape 13"/>
              <p:cNvCxnSpPr>
                <a:cxnSpLocks noChangeShapeType="1"/>
              </p:cNvCxnSpPr>
              <p:nvPr/>
            </p:nvCxnSpPr>
            <p:spPr bwMode="auto">
              <a:xfrm flipV="1">
                <a:off x="8220" y="1050"/>
                <a:ext cx="570" cy="9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8760" y="6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40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6855" y="1380"/>
              <a:ext cx="2100" cy="1815"/>
              <a:chOff x="6855" y="1380"/>
              <a:chExt cx="2100" cy="1815"/>
            </a:xfrm>
          </p:grpSpPr>
          <p:cxnSp>
            <p:nvCxnSpPr>
              <p:cNvPr id="10" name="AutoShape 19"/>
              <p:cNvCxnSpPr>
                <a:cxnSpLocks noChangeShapeType="1"/>
              </p:cNvCxnSpPr>
              <p:nvPr/>
            </p:nvCxnSpPr>
            <p:spPr bwMode="auto">
              <a:xfrm flipV="1">
                <a:off x="8490" y="2190"/>
                <a:ext cx="465" cy="93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" name="AutoShape 20"/>
              <p:cNvCxnSpPr>
                <a:cxnSpLocks noChangeShapeType="1"/>
              </p:cNvCxnSpPr>
              <p:nvPr/>
            </p:nvCxnSpPr>
            <p:spPr bwMode="auto">
              <a:xfrm>
                <a:off x="6855" y="2190"/>
                <a:ext cx="405" cy="1005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AutoShape 21"/>
              <p:cNvCxnSpPr>
                <a:cxnSpLocks noChangeShapeType="1"/>
              </p:cNvCxnSpPr>
              <p:nvPr/>
            </p:nvCxnSpPr>
            <p:spPr bwMode="auto">
              <a:xfrm>
                <a:off x="7965" y="1380"/>
                <a:ext cx="0" cy="60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9" name="Group 16"/>
              <p:cNvGrpSpPr>
                <a:grpSpLocks/>
              </p:cNvGrpSpPr>
              <p:nvPr/>
            </p:nvGrpSpPr>
            <p:grpSpPr bwMode="auto">
              <a:xfrm>
                <a:off x="7260" y="1980"/>
                <a:ext cx="1230" cy="1215"/>
                <a:chOff x="7260" y="1980"/>
                <a:chExt cx="1230" cy="1215"/>
              </a:xfrm>
            </p:grpSpPr>
            <p:cxnSp>
              <p:nvCxnSpPr>
                <p:cNvPr id="13" name="AutoShape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" y="1980"/>
                  <a:ext cx="705" cy="1215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headEnd/>
                  <a:tailEnd/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965" y="1980"/>
                  <a:ext cx="525" cy="114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headEnd/>
                  <a:tailEnd/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 dirty="0" smtClean="0">
                <a:solidFill>
                  <a:srgbClr val="00B0F0"/>
                </a:solidFill>
              </a:rPr>
              <a:t>-Glycerin-</a:t>
            </a:r>
            <a:endParaRPr lang="de-AT" sz="5000" dirty="0">
              <a:solidFill>
                <a:srgbClr val="00B0F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3610744" cy="820688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AT" dirty="0" smtClean="0">
                <a:effectLst/>
              </a:rPr>
              <a:t>Propan-</a:t>
            </a:r>
            <a:r>
              <a:rPr lang="de-AT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1,2,3-triol</a:t>
            </a:r>
            <a:endParaRPr lang="de-AT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1520" y="2204864"/>
            <a:ext cx="4888557" cy="2704281"/>
            <a:chOff x="5625" y="690"/>
            <a:chExt cx="5055" cy="2505"/>
          </a:xfrm>
          <a:effectLst/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8790" y="1635"/>
              <a:ext cx="1890" cy="1365"/>
              <a:chOff x="8790" y="1635"/>
              <a:chExt cx="1890" cy="1365"/>
            </a:xfrm>
          </p:grpSpPr>
          <p:sp>
            <p:nvSpPr>
              <p:cNvPr id="21" name="Text Box 4"/>
              <p:cNvSpPr txBox="1">
                <a:spLocks noChangeArrowheads="1"/>
              </p:cNvSpPr>
              <p:nvPr/>
            </p:nvSpPr>
            <p:spPr bwMode="auto">
              <a:xfrm>
                <a:off x="8790" y="1635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</a:t>
                </a:r>
                <a:endParaRPr kumimoji="0" lang="de-DE" sz="4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2" name="AutoShape 5"/>
              <p:cNvCxnSpPr>
                <a:cxnSpLocks noChangeShapeType="1"/>
              </p:cNvCxnSpPr>
              <p:nvPr/>
            </p:nvCxnSpPr>
            <p:spPr bwMode="auto">
              <a:xfrm>
                <a:off x="9270" y="2085"/>
                <a:ext cx="345" cy="25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/>
                <a:tailE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9585" y="21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4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5625" y="1620"/>
              <a:ext cx="1936" cy="1380"/>
              <a:chOff x="5625" y="1620"/>
              <a:chExt cx="1936" cy="1380"/>
            </a:xfrm>
          </p:grpSpPr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6466" y="162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</a:t>
                </a:r>
                <a:endParaRPr kumimoji="0" lang="de-DE" sz="4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5625" y="21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4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6090" y="2085"/>
                <a:ext cx="375" cy="25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/>
                <a:tailE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7635" y="690"/>
              <a:ext cx="2220" cy="939"/>
              <a:chOff x="7635" y="690"/>
              <a:chExt cx="2220" cy="939"/>
            </a:xfrm>
          </p:grpSpPr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7635" y="819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 O</a:t>
                </a:r>
                <a:endParaRPr kumimoji="0" lang="de-DE" sz="4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6" name="AutoShape 13"/>
              <p:cNvCxnSpPr>
                <a:cxnSpLocks noChangeShapeType="1"/>
              </p:cNvCxnSpPr>
              <p:nvPr/>
            </p:nvCxnSpPr>
            <p:spPr bwMode="auto">
              <a:xfrm flipV="1">
                <a:off x="8220" y="1050"/>
                <a:ext cx="570" cy="9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/>
                <a:tailE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8760" y="6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4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6855" y="1380"/>
              <a:ext cx="2100" cy="1815"/>
              <a:chOff x="6855" y="1380"/>
              <a:chExt cx="2100" cy="1815"/>
            </a:xfrm>
          </p:grpSpPr>
          <p:grpSp>
            <p:nvGrpSpPr>
              <p:cNvPr id="9" name="Group 16"/>
              <p:cNvGrpSpPr>
                <a:grpSpLocks/>
              </p:cNvGrpSpPr>
              <p:nvPr/>
            </p:nvGrpSpPr>
            <p:grpSpPr bwMode="auto">
              <a:xfrm>
                <a:off x="7260" y="1980"/>
                <a:ext cx="1230" cy="1215"/>
                <a:chOff x="7260" y="1980"/>
                <a:chExt cx="1230" cy="1215"/>
              </a:xfrm>
            </p:grpSpPr>
            <p:cxnSp>
              <p:nvCxnSpPr>
                <p:cNvPr id="13" name="AutoShape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" y="1980"/>
                  <a:ext cx="705" cy="1215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headEnd/>
                  <a:tailEnd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965" y="1980"/>
                  <a:ext cx="525" cy="1140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headEnd/>
                  <a:tailEnd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AutoShape 19"/>
              <p:cNvCxnSpPr>
                <a:cxnSpLocks noChangeShapeType="1"/>
              </p:cNvCxnSpPr>
              <p:nvPr/>
            </p:nvCxnSpPr>
            <p:spPr bwMode="auto">
              <a:xfrm flipV="1">
                <a:off x="8490" y="2190"/>
                <a:ext cx="465" cy="93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/>
                <a:tailE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" name="AutoShape 20"/>
              <p:cNvCxnSpPr>
                <a:cxnSpLocks noChangeShapeType="1"/>
              </p:cNvCxnSpPr>
              <p:nvPr/>
            </p:nvCxnSpPr>
            <p:spPr bwMode="auto">
              <a:xfrm>
                <a:off x="6855" y="2190"/>
                <a:ext cx="405" cy="100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/>
                <a:tailE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AutoShape 21"/>
              <p:cNvCxnSpPr>
                <a:cxnSpLocks noChangeShapeType="1"/>
              </p:cNvCxnSpPr>
              <p:nvPr/>
            </p:nvCxnSpPr>
            <p:spPr bwMode="auto">
              <a:xfrm>
                <a:off x="7965" y="1380"/>
                <a:ext cx="0" cy="6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/>
                <a:tailE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 dirty="0" smtClean="0">
                <a:solidFill>
                  <a:srgbClr val="00B0F0"/>
                </a:solidFill>
              </a:rPr>
              <a:t>-Glycerin-</a:t>
            </a:r>
            <a:endParaRPr lang="de-AT" sz="5000" dirty="0">
              <a:solidFill>
                <a:srgbClr val="00B0F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Propan-1,2,3-triol</a:t>
            </a:r>
            <a:endParaRPr lang="de-AT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1520" y="2204864"/>
            <a:ext cx="4888557" cy="2704281"/>
            <a:chOff x="5625" y="690"/>
            <a:chExt cx="5055" cy="2505"/>
          </a:xfrm>
          <a:effectLst/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8790" y="1635"/>
              <a:ext cx="1890" cy="1365"/>
              <a:chOff x="8790" y="1635"/>
              <a:chExt cx="1890" cy="1365"/>
            </a:xfrm>
          </p:grpSpPr>
          <p:sp>
            <p:nvSpPr>
              <p:cNvPr id="21" name="Text Box 4"/>
              <p:cNvSpPr txBox="1">
                <a:spLocks noChangeArrowheads="1"/>
              </p:cNvSpPr>
              <p:nvPr/>
            </p:nvSpPr>
            <p:spPr bwMode="auto">
              <a:xfrm>
                <a:off x="8790" y="1635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</a:t>
                </a:r>
                <a:endParaRPr kumimoji="0" lang="de-DE" sz="4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2" name="AutoShape 5"/>
              <p:cNvCxnSpPr>
                <a:cxnSpLocks noChangeShapeType="1"/>
              </p:cNvCxnSpPr>
              <p:nvPr/>
            </p:nvCxnSpPr>
            <p:spPr bwMode="auto">
              <a:xfrm>
                <a:off x="9270" y="2085"/>
                <a:ext cx="345" cy="255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9585" y="21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4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5625" y="1620"/>
              <a:ext cx="1936" cy="1380"/>
              <a:chOff x="5625" y="1620"/>
              <a:chExt cx="1936" cy="1380"/>
            </a:xfrm>
          </p:grpSpPr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6466" y="162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</a:t>
                </a:r>
                <a:endParaRPr kumimoji="0" lang="de-DE" sz="40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5625" y="21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4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6090" y="2085"/>
                <a:ext cx="375" cy="255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7635" y="690"/>
              <a:ext cx="2220" cy="939"/>
              <a:chOff x="7635" y="690"/>
              <a:chExt cx="2220" cy="939"/>
            </a:xfrm>
          </p:grpSpPr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7635" y="819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 O</a:t>
                </a:r>
                <a:endParaRPr kumimoji="0" lang="de-DE" sz="40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6" name="AutoShape 13"/>
              <p:cNvCxnSpPr>
                <a:cxnSpLocks noChangeShapeType="1"/>
              </p:cNvCxnSpPr>
              <p:nvPr/>
            </p:nvCxnSpPr>
            <p:spPr bwMode="auto">
              <a:xfrm flipV="1">
                <a:off x="8220" y="1050"/>
                <a:ext cx="570" cy="9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8760" y="6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4000" b="0" i="0" u="none" strike="noStrike" cap="none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tx2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40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tx2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6855" y="1380"/>
              <a:ext cx="2100" cy="1815"/>
              <a:chOff x="6855" y="1380"/>
              <a:chExt cx="2100" cy="1815"/>
            </a:xfrm>
          </p:grpSpPr>
          <p:grpSp>
            <p:nvGrpSpPr>
              <p:cNvPr id="9" name="Group 16"/>
              <p:cNvGrpSpPr>
                <a:grpSpLocks/>
              </p:cNvGrpSpPr>
              <p:nvPr/>
            </p:nvGrpSpPr>
            <p:grpSpPr bwMode="auto">
              <a:xfrm>
                <a:off x="7260" y="1980"/>
                <a:ext cx="1230" cy="1215"/>
                <a:chOff x="7260" y="1980"/>
                <a:chExt cx="1230" cy="1215"/>
              </a:xfrm>
            </p:grpSpPr>
            <p:cxnSp>
              <p:nvCxnSpPr>
                <p:cNvPr id="13" name="AutoShape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" y="1980"/>
                  <a:ext cx="705" cy="1215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headEnd/>
                  <a:tailEnd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965" y="1980"/>
                  <a:ext cx="525" cy="1140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headEnd/>
                  <a:tailEnd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AutoShape 19"/>
              <p:cNvCxnSpPr>
                <a:cxnSpLocks noChangeShapeType="1"/>
              </p:cNvCxnSpPr>
              <p:nvPr/>
            </p:nvCxnSpPr>
            <p:spPr bwMode="auto">
              <a:xfrm flipV="1">
                <a:off x="8490" y="2190"/>
                <a:ext cx="465" cy="93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" name="AutoShape 20"/>
              <p:cNvCxnSpPr>
                <a:cxnSpLocks noChangeShapeType="1"/>
              </p:cNvCxnSpPr>
              <p:nvPr/>
            </p:nvCxnSpPr>
            <p:spPr bwMode="auto">
              <a:xfrm>
                <a:off x="6855" y="2190"/>
                <a:ext cx="405" cy="1005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AutoShape 21"/>
              <p:cNvCxnSpPr>
                <a:cxnSpLocks noChangeShapeType="1"/>
              </p:cNvCxnSpPr>
              <p:nvPr/>
            </p:nvCxnSpPr>
            <p:spPr bwMode="auto">
              <a:xfrm>
                <a:off x="7965" y="1380"/>
                <a:ext cx="0" cy="60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Inhaltsplatzhalter 2"/>
          <p:cNvSpPr txBox="1">
            <a:spLocks/>
          </p:cNvSpPr>
          <p:nvPr/>
        </p:nvSpPr>
        <p:spPr>
          <a:xfrm>
            <a:off x="4499992" y="1628800"/>
            <a:ext cx="4392488" cy="410445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AT" sz="3200" dirty="0" smtClean="0">
                <a:effectLst/>
              </a:rPr>
              <a:t>Summenformel:</a:t>
            </a:r>
            <a:r>
              <a:rPr lang="de-AT" sz="3200" dirty="0" smtClean="0"/>
              <a:t>C</a:t>
            </a:r>
            <a:r>
              <a:rPr lang="de-AT" sz="3200" baseline="-25000" dirty="0" smtClean="0"/>
              <a:t>3</a:t>
            </a:r>
            <a:r>
              <a:rPr lang="de-AT" sz="3200" dirty="0" smtClean="0"/>
              <a:t>H</a:t>
            </a:r>
            <a:r>
              <a:rPr lang="de-AT" sz="3200" baseline="-25000" dirty="0" smtClean="0"/>
              <a:t>8</a:t>
            </a:r>
            <a:r>
              <a:rPr lang="de-AT" sz="3200" dirty="0" smtClean="0"/>
              <a:t>O</a:t>
            </a:r>
            <a:r>
              <a:rPr lang="de-AT" sz="3200" baseline="-25000" dirty="0" smtClean="0"/>
              <a:t>3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AT" sz="3200" dirty="0" smtClean="0"/>
              <a:t>Molare Masse: 	92,0932 g/mol</a:t>
            </a:r>
            <a:endParaRPr lang="de-AT" sz="3200" baseline="-25000" dirty="0" smtClean="0"/>
          </a:p>
          <a:p>
            <a:pPr marL="342900" lvl="0" indent="-342900">
              <a:spcBef>
                <a:spcPct val="20000"/>
              </a:spcBef>
            </a:pPr>
            <a:r>
              <a:rPr lang="de-AT" sz="3200" dirty="0" smtClean="0"/>
              <a:t> </a:t>
            </a:r>
            <a:endParaRPr lang="de-AT" sz="3200" baseline="-25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Eigenschaften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Flüssig</a:t>
            </a:r>
          </a:p>
          <a:p>
            <a:r>
              <a:rPr lang="de-AT" dirty="0" smtClean="0"/>
              <a:t>Farb- und geruchslos</a:t>
            </a:r>
          </a:p>
          <a:p>
            <a:r>
              <a:rPr lang="de-AT" dirty="0" smtClean="0"/>
              <a:t>Schmeckt süßlich</a:t>
            </a:r>
          </a:p>
          <a:p>
            <a:r>
              <a:rPr lang="de-AT" dirty="0" smtClean="0"/>
              <a:t>Hygroskopisch</a:t>
            </a:r>
            <a:endParaRPr lang="de-A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Vorkommen und Gewinnung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In pflanzlichen und tierischen Fetten und Ölen</a:t>
            </a:r>
          </a:p>
          <a:p>
            <a:r>
              <a:rPr lang="de-AT" dirty="0" smtClean="0"/>
              <a:t>Im menschlichen Stoffwechsel</a:t>
            </a:r>
          </a:p>
          <a:p>
            <a:endParaRPr lang="de-AT" dirty="0" smtClean="0"/>
          </a:p>
          <a:p>
            <a:r>
              <a:rPr lang="de-AT" dirty="0" smtClean="0"/>
              <a:t>Gewonnen aus </a:t>
            </a:r>
            <a:r>
              <a:rPr lang="de-AT" dirty="0" err="1" smtClean="0"/>
              <a:t>Propin</a:t>
            </a:r>
            <a:endParaRPr lang="de-A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Verwendung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Kunststoffe und Farbstoffe</a:t>
            </a:r>
          </a:p>
          <a:p>
            <a:r>
              <a:rPr lang="de-AT" dirty="0" smtClean="0"/>
              <a:t>Kosmetikartikel</a:t>
            </a:r>
          </a:p>
          <a:p>
            <a:r>
              <a:rPr lang="de-AT" dirty="0" smtClean="0"/>
              <a:t>In der Medizin</a:t>
            </a:r>
          </a:p>
          <a:p>
            <a:r>
              <a:rPr lang="de-AT" dirty="0" smtClean="0"/>
              <a:t>Papierherstellung</a:t>
            </a:r>
          </a:p>
          <a:p>
            <a:r>
              <a:rPr lang="de-AT" dirty="0" smtClean="0"/>
              <a:t>Modelliermassen</a:t>
            </a:r>
          </a:p>
          <a:p>
            <a:r>
              <a:rPr lang="de-AT" dirty="0" smtClean="0"/>
              <a:t>…</a:t>
            </a:r>
            <a:endParaRPr lang="de-A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 dirty="0" smtClean="0">
                <a:solidFill>
                  <a:srgbClr val="00B0F0"/>
                </a:solidFill>
              </a:rPr>
              <a:t>-Ethylenglykol-</a:t>
            </a:r>
            <a:endParaRPr lang="de-AT" sz="5000" dirty="0">
              <a:solidFill>
                <a:srgbClr val="00B0F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Ethan-1,2-diol</a:t>
            </a:r>
            <a:endParaRPr lang="de-AT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95536" y="3033220"/>
            <a:ext cx="4447945" cy="2267988"/>
            <a:chOff x="5190" y="8190"/>
            <a:chExt cx="5085" cy="1740"/>
          </a:xfrm>
          <a:effectLst/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6300" y="8550"/>
              <a:ext cx="2295" cy="795"/>
              <a:chOff x="6195" y="9390"/>
              <a:chExt cx="2295" cy="795"/>
            </a:xfrm>
          </p:grpSpPr>
          <p:cxnSp>
            <p:nvCxnSpPr>
              <p:cNvPr id="14" name="AutoShape 24"/>
              <p:cNvCxnSpPr>
                <a:cxnSpLocks noChangeShapeType="1"/>
              </p:cNvCxnSpPr>
              <p:nvPr/>
            </p:nvCxnSpPr>
            <p:spPr bwMode="auto">
              <a:xfrm flipV="1">
                <a:off x="6720" y="9390"/>
                <a:ext cx="1245" cy="795"/>
              </a:xfrm>
              <a:prstGeom prst="straightConnector1">
                <a:avLst/>
              </a:prstGeom>
              <a:noFill/>
              <a:ln w="57150">
                <a:solidFill>
                  <a:srgbClr val="00B0F0"/>
                </a:solidFill>
                <a:round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</p:cxnSp>
          <p:cxnSp>
            <p:nvCxnSpPr>
              <p:cNvPr id="15" name="AutoShape 25"/>
              <p:cNvCxnSpPr>
                <a:cxnSpLocks noChangeShapeType="1"/>
              </p:cNvCxnSpPr>
              <p:nvPr/>
            </p:nvCxnSpPr>
            <p:spPr bwMode="auto">
              <a:xfrm flipH="1" flipV="1">
                <a:off x="7965" y="9390"/>
                <a:ext cx="525" cy="585"/>
              </a:xfrm>
              <a:prstGeom prst="straightConnector1">
                <a:avLst/>
              </a:prstGeom>
              <a:noFill/>
              <a:ln w="57150">
                <a:solidFill>
                  <a:srgbClr val="00B0F0"/>
                </a:solidFill>
                <a:round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</p:cxnSp>
          <p:cxnSp>
            <p:nvCxnSpPr>
              <p:cNvPr id="16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6195" y="9600"/>
                <a:ext cx="525" cy="585"/>
              </a:xfrm>
              <a:prstGeom prst="straightConnector1">
                <a:avLst/>
              </a:prstGeom>
              <a:noFill/>
              <a:ln w="57150">
                <a:solidFill>
                  <a:srgbClr val="00B0F0"/>
                </a:solidFill>
                <a:round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</p:cxn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5190" y="8250"/>
              <a:ext cx="1800" cy="1680"/>
              <a:chOff x="5085" y="9090"/>
              <a:chExt cx="1800" cy="1680"/>
            </a:xfrm>
          </p:grpSpPr>
          <p:sp>
            <p:nvSpPr>
              <p:cNvPr id="11" name="Text Box 28"/>
              <p:cNvSpPr txBox="1">
                <a:spLocks noChangeArrowheads="1"/>
              </p:cNvSpPr>
              <p:nvPr/>
            </p:nvSpPr>
            <p:spPr bwMode="auto">
              <a:xfrm>
                <a:off x="5790" y="90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3000" b="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</a:t>
                </a:r>
                <a:endParaRPr kumimoji="0" lang="de-DE" sz="3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" name="AutoShape 29"/>
              <p:cNvCxnSpPr>
                <a:cxnSpLocks noChangeShapeType="1"/>
              </p:cNvCxnSpPr>
              <p:nvPr/>
            </p:nvCxnSpPr>
            <p:spPr bwMode="auto">
              <a:xfrm flipH="1">
                <a:off x="5535" y="9600"/>
                <a:ext cx="435" cy="480"/>
              </a:xfrm>
              <a:prstGeom prst="straightConnector1">
                <a:avLst/>
              </a:prstGeom>
              <a:noFill/>
              <a:ln w="57150">
                <a:solidFill>
                  <a:srgbClr val="00B0F0"/>
                </a:solidFill>
                <a:round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</p:cxnSp>
          <p:sp>
            <p:nvSpPr>
              <p:cNvPr id="13" name="Text Box 30"/>
              <p:cNvSpPr txBox="1">
                <a:spLocks noChangeArrowheads="1"/>
              </p:cNvSpPr>
              <p:nvPr/>
            </p:nvSpPr>
            <p:spPr bwMode="auto">
              <a:xfrm>
                <a:off x="5085" y="996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3000" b="0" i="0" u="none" strike="noStrike" cap="none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30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8430" y="8190"/>
              <a:ext cx="1845" cy="1710"/>
              <a:chOff x="8430" y="8190"/>
              <a:chExt cx="1845" cy="1710"/>
            </a:xfrm>
          </p:grpSpPr>
          <p:cxnSp>
            <p:nvCxnSpPr>
              <p:cNvPr id="8" name="AutoShape 32"/>
              <p:cNvCxnSpPr>
                <a:cxnSpLocks noChangeShapeType="1"/>
              </p:cNvCxnSpPr>
              <p:nvPr/>
            </p:nvCxnSpPr>
            <p:spPr bwMode="auto">
              <a:xfrm flipH="1">
                <a:off x="8880" y="8715"/>
                <a:ext cx="435" cy="480"/>
              </a:xfrm>
              <a:prstGeom prst="straightConnector1">
                <a:avLst/>
              </a:prstGeom>
              <a:noFill/>
              <a:ln w="57150">
                <a:solidFill>
                  <a:srgbClr val="00B0F0"/>
                </a:solidFill>
                <a:round/>
                <a:headEnd/>
                <a:tailEnd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</p:cxnSp>
          <p:sp>
            <p:nvSpPr>
              <p:cNvPr id="9" name="Text Box 33"/>
              <p:cNvSpPr txBox="1">
                <a:spLocks noChangeArrowheads="1"/>
              </p:cNvSpPr>
              <p:nvPr/>
            </p:nvSpPr>
            <p:spPr bwMode="auto">
              <a:xfrm>
                <a:off x="8430" y="90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3000" b="0" i="0" u="none" strike="noStrike" cap="none" normalizeH="0" baseline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</a:t>
                </a:r>
                <a:endParaRPr kumimoji="0" lang="de-DE" sz="3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34"/>
              <p:cNvSpPr txBox="1">
                <a:spLocks noChangeArrowheads="1"/>
              </p:cNvSpPr>
              <p:nvPr/>
            </p:nvSpPr>
            <p:spPr bwMode="auto">
              <a:xfrm>
                <a:off x="9180" y="8190"/>
                <a:ext cx="1095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AT" sz="3000" b="0" i="0" u="none" strike="noStrike" cap="none" normalizeH="0" baseline="0" dirty="0" smtClean="0">
                    <a:ln>
                      <a:noFill/>
                    </a:ln>
                    <a:solidFill>
                      <a:srgbClr val="00B0F0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</a:t>
                </a:r>
                <a:endParaRPr kumimoji="0" lang="de-DE" sz="30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Bildschirmpräsentation (4:3)</PresentationFormat>
  <Paragraphs>96</Paragraphs>
  <Slides>16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Propan-1,2,3-triol und Ethan-1,2-diol</vt:lpstr>
      <vt:lpstr>-Glycerin-</vt:lpstr>
      <vt:lpstr>-Glycerin-</vt:lpstr>
      <vt:lpstr>-Glycerin-</vt:lpstr>
      <vt:lpstr>-Glycerin-</vt:lpstr>
      <vt:lpstr>Eigenschaften</vt:lpstr>
      <vt:lpstr>Vorkommen und Gewinnung</vt:lpstr>
      <vt:lpstr>Verwendung</vt:lpstr>
      <vt:lpstr>-Ethylenglykol-</vt:lpstr>
      <vt:lpstr>-Ethylenglykol-</vt:lpstr>
      <vt:lpstr>-Ethylenglykol-</vt:lpstr>
      <vt:lpstr>-Ethylenglykol-</vt:lpstr>
      <vt:lpstr>Eigenschaften</vt:lpstr>
      <vt:lpstr>Gewinnung</vt:lpstr>
      <vt:lpstr>Verwendung</vt:lpstr>
      <vt:lpstr>Danke für eure Aufmerksamkeit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Propan-1,2,3-triol und Ethan-1,2-diol</dc:title>
  <dc:creator>Jürgen Ressler</dc:creator>
  <cp:lastModifiedBy>Jürgen Ressler</cp:lastModifiedBy>
  <cp:revision>13</cp:revision>
  <dcterms:created xsi:type="dcterms:W3CDTF">2018-03-28T14:55:49Z</dcterms:created>
  <dcterms:modified xsi:type="dcterms:W3CDTF">2018-04-14T11:52:21Z</dcterms:modified>
</cp:coreProperties>
</file>