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8" r:id="rId3"/>
    <p:sldId id="259" r:id="rId4"/>
    <p:sldId id="262" r:id="rId5"/>
    <p:sldId id="257"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45E"/>
    <a:srgbClr val="FF0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97F4F7-EB4D-9124-9C45-DDF2A7CDB9F4}" v="495" dt="2024-12-06T07:38:58.614"/>
    <p1510:client id="{9879C82B-2473-B6C6-24E8-20A9A80C540B}" v="100" dt="2024-12-06T01:50:35.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12/5/2024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24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12/5/2024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5416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12/5/2024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75801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12/5/2024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7731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12/5/2024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98628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12/5/2024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9188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12/5/2024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6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12/5/2024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2236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12/5/2024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32891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12/5/2024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4651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12/5/2024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5412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12/5/2024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2526007007"/>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8567" y="2301149"/>
            <a:ext cx="10259457" cy="2247899"/>
          </a:xfrm>
        </p:spPr>
        <p:txBody>
          <a:bodyPr anchor="t">
            <a:normAutofit/>
          </a:bodyPr>
          <a:lstStyle/>
          <a:p>
            <a:r>
              <a:rPr lang="en-US" b="0" dirty="0">
                <a:solidFill>
                  <a:schemeClr val="bg1"/>
                </a:solidFill>
                <a:ea typeface="+mj-lt"/>
                <a:cs typeface="+mj-lt"/>
              </a:rPr>
              <a:t>Personalized News Recommendation System via LLM Embedding and Co-Occurrence Patterns</a:t>
            </a:r>
            <a:endParaRPr lang="en-US">
              <a:solidFill>
                <a:schemeClr val="bg1"/>
              </a:solidFill>
            </a:endParaRPr>
          </a:p>
        </p:txBody>
      </p:sp>
      <p:sp>
        <p:nvSpPr>
          <p:cNvPr id="3" name="Subtitle 2"/>
          <p:cNvSpPr>
            <a:spLocks noGrp="1"/>
          </p:cNvSpPr>
          <p:nvPr>
            <p:ph type="subTitle" idx="1"/>
          </p:nvPr>
        </p:nvSpPr>
        <p:spPr>
          <a:xfrm>
            <a:off x="968567" y="4864413"/>
            <a:ext cx="3216596" cy="1728728"/>
          </a:xfrm>
        </p:spPr>
        <p:txBody>
          <a:bodyPr anchor="b">
            <a:normAutofit/>
          </a:bodyPr>
          <a:lstStyle/>
          <a:p>
            <a:r>
              <a:rPr lang="en-US" dirty="0">
                <a:solidFill>
                  <a:schemeClr val="bg1"/>
                </a:solidFill>
              </a:rPr>
              <a:t>Short Story Assignment By </a:t>
            </a:r>
          </a:p>
          <a:p>
            <a:r>
              <a:rPr lang="en-US" dirty="0">
                <a:solidFill>
                  <a:schemeClr val="bg1"/>
                </a:solidFill>
              </a:rPr>
              <a:t>Ramasamy Ramanathan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E836-BAF2-8A45-6949-F256203D05FC}"/>
              </a:ext>
            </a:extLst>
          </p:cNvPr>
          <p:cNvSpPr>
            <a:spLocks noGrp="1"/>
          </p:cNvSpPr>
          <p:nvPr>
            <p:ph type="title"/>
          </p:nvPr>
        </p:nvSpPr>
        <p:spPr>
          <a:xfrm>
            <a:off x="704289" y="1302506"/>
            <a:ext cx="3583109" cy="830017"/>
          </a:xfrm>
        </p:spPr>
        <p:txBody>
          <a:bodyPr/>
          <a:lstStyle/>
          <a:p>
            <a:r>
              <a:rPr lang="en-US" dirty="0"/>
              <a:t>Gist</a:t>
            </a:r>
          </a:p>
        </p:txBody>
      </p:sp>
      <p:sp>
        <p:nvSpPr>
          <p:cNvPr id="3" name="Content Placeholder 2">
            <a:extLst>
              <a:ext uri="{FF2B5EF4-FFF2-40B4-BE49-F238E27FC236}">
                <a16:creationId xmlns:a16="http://schemas.microsoft.com/office/drawing/2014/main" id="{FB935909-6B7C-0736-4393-3E1D41700E44}"/>
              </a:ext>
            </a:extLst>
          </p:cNvPr>
          <p:cNvSpPr>
            <a:spLocks noGrp="1"/>
          </p:cNvSpPr>
          <p:nvPr>
            <p:ph idx="1"/>
          </p:nvPr>
        </p:nvSpPr>
        <p:spPr>
          <a:xfrm>
            <a:off x="704289" y="2286000"/>
            <a:ext cx="4436916" cy="3525398"/>
          </a:xfrm>
          <a:noFill/>
          <a:ln>
            <a:solidFill>
              <a:srgbClr val="40945E">
                <a:alpha val="45000"/>
              </a:srgbClr>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pPr marL="0" indent="0">
              <a:buNone/>
            </a:pPr>
            <a:r>
              <a:rPr lang="en-US" dirty="0">
                <a:ea typeface="+mn-lt"/>
                <a:cs typeface="+mn-lt"/>
              </a:rPr>
              <a:t>Large language models (LLMs) enhance news recommendation by leveraging fine-tuned embeddings and co-occurrence patterns to better understand user preferences and capture collaborative information, outperforming traditional models.</a:t>
            </a:r>
            <a:endParaRPr lang="en-US" dirty="0"/>
          </a:p>
        </p:txBody>
      </p:sp>
      <p:sp>
        <p:nvSpPr>
          <p:cNvPr id="4" name="Date Placeholder 3">
            <a:extLst>
              <a:ext uri="{FF2B5EF4-FFF2-40B4-BE49-F238E27FC236}">
                <a16:creationId xmlns:a16="http://schemas.microsoft.com/office/drawing/2014/main" id="{345C0A0A-22E2-698B-AFCE-EFBB18A27945}"/>
              </a:ext>
            </a:extLst>
          </p:cNvPr>
          <p:cNvSpPr>
            <a:spLocks noGrp="1"/>
          </p:cNvSpPr>
          <p:nvPr>
            <p:ph type="dt" sz="half" idx="10"/>
          </p:nvPr>
        </p:nvSpPr>
        <p:spPr/>
        <p:txBody>
          <a:bodyPr/>
          <a:lstStyle/>
          <a:p>
            <a:fld id="{52CFB4B6-9DD4-4059-9532-4CFEF88EB23C}" type="datetime1">
              <a:t>12/5/2024</a:t>
            </a:fld>
            <a:endParaRPr lang="en-US" dirty="0"/>
          </a:p>
        </p:txBody>
      </p:sp>
      <p:sp>
        <p:nvSpPr>
          <p:cNvPr id="5" name="Footer Placeholder 4">
            <a:extLst>
              <a:ext uri="{FF2B5EF4-FFF2-40B4-BE49-F238E27FC236}">
                <a16:creationId xmlns:a16="http://schemas.microsoft.com/office/drawing/2014/main" id="{F48783E5-FF1E-D27E-5C85-DCD30FD3C64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AB2503-A739-7FD8-CCE4-514D4EB0FA92}"/>
              </a:ext>
            </a:extLst>
          </p:cNvPr>
          <p:cNvSpPr>
            <a:spLocks noGrp="1"/>
          </p:cNvSpPr>
          <p:nvPr>
            <p:ph type="sldNum" sz="quarter" idx="12"/>
          </p:nvPr>
        </p:nvSpPr>
        <p:spPr/>
        <p:txBody>
          <a:bodyPr/>
          <a:lstStyle/>
          <a:p>
            <a:fld id="{196A61CA-0502-4EE4-9724-96EA822543E5}" type="slidenum">
              <a:rPr lang="en-US" dirty="0"/>
              <a:t>2</a:t>
            </a:fld>
            <a:endParaRPr lang="en-US" dirty="0"/>
          </a:p>
        </p:txBody>
      </p:sp>
      <p:sp>
        <p:nvSpPr>
          <p:cNvPr id="8" name="TextBox 7">
            <a:extLst>
              <a:ext uri="{FF2B5EF4-FFF2-40B4-BE49-F238E27FC236}">
                <a16:creationId xmlns:a16="http://schemas.microsoft.com/office/drawing/2014/main" id="{12690E54-CEAF-FAFE-2F0B-9CC1FAC784E3}"/>
              </a:ext>
            </a:extLst>
          </p:cNvPr>
          <p:cNvSpPr txBox="1"/>
          <p:nvPr/>
        </p:nvSpPr>
        <p:spPr>
          <a:xfrm>
            <a:off x="5907311" y="567633"/>
            <a:ext cx="5383044" cy="3939540"/>
          </a:xfrm>
          <a:prstGeom prst="rect">
            <a:avLst/>
          </a:prstGeom>
          <a:noFill/>
          <a:ln>
            <a:solidFill>
              <a:srgbClr val="FF0040">
                <a:alpha val="37000"/>
              </a:srgb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US" dirty="0">
              <a:solidFill>
                <a:schemeClr val="tx1">
                  <a:lumMod val="76000"/>
                </a:schemeClr>
              </a:solidFill>
            </a:endParaRPr>
          </a:p>
          <a:p>
            <a:pPr marL="342900" indent="-342900">
              <a:buFont typeface="Arial"/>
              <a:buChar char="•"/>
            </a:pPr>
            <a:endParaRPr lang="en-US">
              <a:solidFill>
                <a:schemeClr val="tx1">
                  <a:lumMod val="76000"/>
                </a:schemeClr>
              </a:solidFill>
            </a:endParaRPr>
          </a:p>
          <a:p>
            <a:pPr marL="342900" indent="-342900">
              <a:buFont typeface="Arial"/>
              <a:buChar char="•"/>
            </a:pPr>
            <a:endParaRPr lang="en-US" dirty="0">
              <a:solidFill>
                <a:schemeClr val="tx1">
                  <a:lumMod val="76000"/>
                </a:schemeClr>
              </a:solidFill>
            </a:endParaRPr>
          </a:p>
          <a:p>
            <a:pPr marL="342900" indent="-342900">
              <a:buFont typeface="Arial"/>
              <a:buChar char="•"/>
            </a:pPr>
            <a:r>
              <a:rPr lang="en-US" dirty="0">
                <a:solidFill>
                  <a:schemeClr val="tx1">
                    <a:lumMod val="76000"/>
                  </a:schemeClr>
                </a:solidFill>
              </a:rPr>
              <a:t>Traditionals Models for News Recommendation Systems</a:t>
            </a:r>
          </a:p>
          <a:p>
            <a:pPr marL="800100" lvl="1" indent="-342900">
              <a:buFont typeface="Courier New"/>
              <a:buChar char="o"/>
            </a:pPr>
            <a:r>
              <a:rPr lang="en-US" sz="1400" dirty="0">
                <a:solidFill>
                  <a:schemeClr val="tx1">
                    <a:lumMod val="76000"/>
                  </a:schemeClr>
                </a:solidFill>
              </a:rPr>
              <a:t>Their limitations</a:t>
            </a:r>
            <a:endParaRPr lang="en-US" sz="1400">
              <a:solidFill>
                <a:schemeClr val="tx1">
                  <a:lumMod val="76000"/>
                </a:schemeClr>
              </a:solidFill>
            </a:endParaRPr>
          </a:p>
          <a:p>
            <a:pPr marL="342900" indent="-342900">
              <a:buFont typeface="Arial"/>
              <a:buChar char="•"/>
            </a:pPr>
            <a:r>
              <a:rPr lang="en-US" dirty="0">
                <a:solidFill>
                  <a:schemeClr val="tx1">
                    <a:lumMod val="76000"/>
                  </a:schemeClr>
                </a:solidFill>
              </a:rPr>
              <a:t>Co-Occurrence Patterns</a:t>
            </a:r>
          </a:p>
          <a:p>
            <a:pPr marL="342900" indent="-342900">
              <a:buFont typeface="Arial"/>
              <a:buChar char="•"/>
            </a:pPr>
            <a:r>
              <a:rPr lang="en-US" dirty="0">
                <a:solidFill>
                  <a:schemeClr val="tx1">
                    <a:lumMod val="76000"/>
                  </a:schemeClr>
                </a:solidFill>
                <a:ea typeface="+mn-lt"/>
                <a:cs typeface="+mn-lt"/>
              </a:rPr>
              <a:t>Large language models </a:t>
            </a:r>
            <a:r>
              <a:rPr lang="en-US" dirty="0">
                <a:solidFill>
                  <a:schemeClr val="tx1">
                    <a:lumMod val="76000"/>
                  </a:schemeClr>
                </a:solidFill>
              </a:rPr>
              <a:t>(LLM)</a:t>
            </a:r>
          </a:p>
          <a:p>
            <a:pPr marL="800100" lvl="1" indent="-342900">
              <a:buFont typeface="Courier New"/>
              <a:buChar char="o"/>
            </a:pPr>
            <a:r>
              <a:rPr lang="en-US" sz="1400" dirty="0">
                <a:solidFill>
                  <a:schemeClr val="tx1">
                    <a:lumMod val="76000"/>
                  </a:schemeClr>
                </a:solidFill>
                <a:ea typeface="+mn-lt"/>
                <a:cs typeface="+mn-lt"/>
              </a:rPr>
              <a:t>Semantic Understanding</a:t>
            </a:r>
            <a:endParaRPr lang="en-US" sz="1400" dirty="0">
              <a:solidFill>
                <a:schemeClr val="tx1">
                  <a:lumMod val="76000"/>
                </a:schemeClr>
              </a:solidFill>
            </a:endParaRPr>
          </a:p>
          <a:p>
            <a:pPr marL="800100" lvl="1" indent="-342900">
              <a:buFont typeface="Courier New"/>
              <a:buChar char="o"/>
            </a:pPr>
            <a:r>
              <a:rPr lang="en-US" sz="1400" dirty="0">
                <a:solidFill>
                  <a:schemeClr val="tx1">
                    <a:lumMod val="76000"/>
                  </a:schemeClr>
                </a:solidFill>
              </a:rPr>
              <a:t>Contrastive Learning</a:t>
            </a:r>
            <a:endParaRPr lang="en-US" sz="1400">
              <a:solidFill>
                <a:schemeClr val="tx1">
                  <a:lumMod val="76000"/>
                </a:schemeClr>
              </a:solidFill>
            </a:endParaRPr>
          </a:p>
          <a:p>
            <a:pPr marL="800100" lvl="1" indent="-342900">
              <a:buFont typeface="Courier New"/>
              <a:buChar char="o"/>
            </a:pPr>
            <a:r>
              <a:rPr lang="en-US" sz="1400" dirty="0">
                <a:solidFill>
                  <a:schemeClr val="tx1">
                    <a:lumMod val="76000"/>
                  </a:schemeClr>
                </a:solidFill>
              </a:rPr>
              <a:t>Context</a:t>
            </a:r>
            <a:endParaRPr lang="en-US" sz="1400">
              <a:solidFill>
                <a:schemeClr val="tx1">
                  <a:lumMod val="76000"/>
                </a:schemeClr>
              </a:solidFill>
            </a:endParaRPr>
          </a:p>
          <a:p>
            <a:pPr marL="800100" lvl="1" indent="-342900">
              <a:buFont typeface="Courier New"/>
              <a:buChar char="o"/>
            </a:pPr>
            <a:r>
              <a:rPr lang="en-US" sz="1400" dirty="0">
                <a:solidFill>
                  <a:schemeClr val="tx1">
                    <a:lumMod val="76000"/>
                  </a:schemeClr>
                </a:solidFill>
              </a:rPr>
              <a:t>Advantages Over the Traditional Models</a:t>
            </a:r>
            <a:endParaRPr lang="en-US" sz="1400">
              <a:solidFill>
                <a:schemeClr val="tx1">
                  <a:lumMod val="76000"/>
                </a:schemeClr>
              </a:solidFill>
            </a:endParaRPr>
          </a:p>
          <a:p>
            <a:pPr marL="342900" indent="-342900">
              <a:buFont typeface="Arial"/>
              <a:buChar char="•"/>
            </a:pPr>
            <a:r>
              <a:rPr lang="en-US" dirty="0">
                <a:solidFill>
                  <a:schemeClr val="tx1">
                    <a:lumMod val="76000"/>
                  </a:schemeClr>
                </a:solidFill>
              </a:rPr>
              <a:t>Architecture</a:t>
            </a:r>
          </a:p>
          <a:p>
            <a:pPr marL="342900" indent="-342900">
              <a:buFont typeface="Arial"/>
              <a:buChar char="•"/>
            </a:pPr>
            <a:r>
              <a:rPr lang="en-US" dirty="0">
                <a:solidFill>
                  <a:schemeClr val="tx1">
                    <a:lumMod val="76000"/>
                  </a:schemeClr>
                </a:solidFill>
              </a:rPr>
              <a:t>Background</a:t>
            </a:r>
          </a:p>
          <a:p>
            <a:pPr marL="342900" indent="-342900">
              <a:buFont typeface="Arial"/>
              <a:buChar char="•"/>
            </a:pPr>
            <a:r>
              <a:rPr lang="en-US" dirty="0">
                <a:solidFill>
                  <a:schemeClr val="tx1">
                    <a:lumMod val="76000"/>
                  </a:schemeClr>
                </a:solidFill>
              </a:rPr>
              <a:t>Related work</a:t>
            </a:r>
          </a:p>
        </p:txBody>
      </p:sp>
      <p:sp>
        <p:nvSpPr>
          <p:cNvPr id="10" name="Title 1">
            <a:extLst>
              <a:ext uri="{FF2B5EF4-FFF2-40B4-BE49-F238E27FC236}">
                <a16:creationId xmlns:a16="http://schemas.microsoft.com/office/drawing/2014/main" id="{3D2A6BB3-102B-0A1F-7948-97ED2D4DC432}"/>
              </a:ext>
            </a:extLst>
          </p:cNvPr>
          <p:cNvSpPr txBox="1">
            <a:spLocks/>
          </p:cNvSpPr>
          <p:nvPr/>
        </p:nvSpPr>
        <p:spPr>
          <a:xfrm>
            <a:off x="5906085" y="4512087"/>
            <a:ext cx="3583109" cy="830017"/>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r>
              <a:rPr lang="en-US" dirty="0"/>
              <a:t>Content</a:t>
            </a:r>
          </a:p>
        </p:txBody>
      </p:sp>
    </p:spTree>
    <p:extLst>
      <p:ext uri="{BB962C8B-B14F-4D97-AF65-F5344CB8AC3E}">
        <p14:creationId xmlns:p14="http://schemas.microsoft.com/office/powerpoint/2010/main" val="230283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EF75-A6DD-E9DC-D39A-B06D861D6DE7}"/>
              </a:ext>
            </a:extLst>
          </p:cNvPr>
          <p:cNvSpPr>
            <a:spLocks noGrp="1"/>
          </p:cNvSpPr>
          <p:nvPr>
            <p:ph type="title"/>
          </p:nvPr>
        </p:nvSpPr>
        <p:spPr>
          <a:xfrm>
            <a:off x="1429566" y="524077"/>
            <a:ext cx="5348224" cy="857559"/>
          </a:xfrm>
        </p:spPr>
        <p:txBody>
          <a:bodyPr/>
          <a:lstStyle/>
          <a:p>
            <a:r>
              <a:rPr lang="en-US" sz="1800" b="0" dirty="0">
                <a:ea typeface="+mj-lt"/>
                <a:cs typeface="+mj-lt"/>
              </a:rPr>
              <a:t>Traditionals Models for News Recommendation Systems</a:t>
            </a:r>
            <a:endParaRPr lang="en-US" dirty="0">
              <a:ea typeface="+mj-lt"/>
              <a:cs typeface="+mj-lt"/>
            </a:endParaRPr>
          </a:p>
        </p:txBody>
      </p:sp>
      <p:sp>
        <p:nvSpPr>
          <p:cNvPr id="3" name="Content Placeholder 2">
            <a:extLst>
              <a:ext uri="{FF2B5EF4-FFF2-40B4-BE49-F238E27FC236}">
                <a16:creationId xmlns:a16="http://schemas.microsoft.com/office/drawing/2014/main" id="{A46B00F8-47E6-B3BC-4AA4-47245B8BEE82}"/>
              </a:ext>
            </a:extLst>
          </p:cNvPr>
          <p:cNvSpPr>
            <a:spLocks noGrp="1"/>
          </p:cNvSpPr>
          <p:nvPr>
            <p:ph idx="1"/>
          </p:nvPr>
        </p:nvSpPr>
        <p:spPr>
          <a:xfrm>
            <a:off x="1429566" y="1794711"/>
            <a:ext cx="5799408" cy="3810000"/>
          </a:xfrm>
        </p:spPr>
        <p:txBody>
          <a:bodyPr vert="horz" lIns="91440" tIns="45720" rIns="91440" bIns="45720" rtlCol="0" anchor="t">
            <a:normAutofit/>
          </a:bodyPr>
          <a:lstStyle/>
          <a:p>
            <a:r>
              <a:rPr lang="en-US" sz="1400" dirty="0">
                <a:ea typeface="+mn-lt"/>
                <a:cs typeface="+mn-lt"/>
              </a:rPr>
              <a:t>Traditional news recommendation systems match news articles to users based on their past reading habits, similar user behaviors, and article content. They analyze what users have read before and suggest similar or related news stories.</a:t>
            </a:r>
            <a:endParaRPr lang="en-US" sz="1400"/>
          </a:p>
        </p:txBody>
      </p:sp>
      <p:sp>
        <p:nvSpPr>
          <p:cNvPr id="4" name="Date Placeholder 3">
            <a:extLst>
              <a:ext uri="{FF2B5EF4-FFF2-40B4-BE49-F238E27FC236}">
                <a16:creationId xmlns:a16="http://schemas.microsoft.com/office/drawing/2014/main" id="{B7F71153-1DB4-01C4-D654-1B8AF0E49727}"/>
              </a:ext>
            </a:extLst>
          </p:cNvPr>
          <p:cNvSpPr>
            <a:spLocks noGrp="1"/>
          </p:cNvSpPr>
          <p:nvPr>
            <p:ph type="dt" sz="half" idx="10"/>
          </p:nvPr>
        </p:nvSpPr>
        <p:spPr/>
        <p:txBody>
          <a:bodyPr/>
          <a:lstStyle/>
          <a:p>
            <a:fld id="{7CBB1D1E-5FDD-4A2C-842A-0FBEF2AA3A63}" type="datetime1">
              <a:t>12/5/2024</a:t>
            </a:fld>
            <a:endParaRPr lang="en-US" dirty="0"/>
          </a:p>
        </p:txBody>
      </p:sp>
      <p:sp>
        <p:nvSpPr>
          <p:cNvPr id="5" name="Footer Placeholder 4">
            <a:extLst>
              <a:ext uri="{FF2B5EF4-FFF2-40B4-BE49-F238E27FC236}">
                <a16:creationId xmlns:a16="http://schemas.microsoft.com/office/drawing/2014/main" id="{614924CE-7372-762B-8292-C68AEAD312B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CC84E31-8198-0E7A-75DF-90F5A4E33FEA}"/>
              </a:ext>
            </a:extLst>
          </p:cNvPr>
          <p:cNvSpPr>
            <a:spLocks noGrp="1"/>
          </p:cNvSpPr>
          <p:nvPr>
            <p:ph type="sldNum" sz="quarter" idx="12"/>
          </p:nvPr>
        </p:nvSpPr>
        <p:spPr/>
        <p:txBody>
          <a:bodyPr/>
          <a:lstStyle/>
          <a:p>
            <a:fld id="{196A61CA-0502-4EE4-9724-96EA822543E5}" type="slidenum">
              <a:rPr lang="en-US" dirty="0"/>
              <a:t>3</a:t>
            </a:fld>
            <a:endParaRPr lang="en-US" dirty="0"/>
          </a:p>
        </p:txBody>
      </p:sp>
      <p:pic>
        <p:nvPicPr>
          <p:cNvPr id="7" name="Picture 6" descr="A screenshot of a news article&#10;&#10;Description automatically generated">
            <a:extLst>
              <a:ext uri="{FF2B5EF4-FFF2-40B4-BE49-F238E27FC236}">
                <a16:creationId xmlns:a16="http://schemas.microsoft.com/office/drawing/2014/main" id="{90257580-EE72-7D31-F1FC-4776C4BA54D3}"/>
              </a:ext>
            </a:extLst>
          </p:cNvPr>
          <p:cNvPicPr>
            <a:picLocks noChangeAspect="1"/>
          </p:cNvPicPr>
          <p:nvPr/>
        </p:nvPicPr>
        <p:blipFill>
          <a:blip r:embed="rId2"/>
          <a:stretch>
            <a:fillRect/>
          </a:stretch>
        </p:blipFill>
        <p:spPr>
          <a:xfrm>
            <a:off x="6219844" y="3569368"/>
            <a:ext cx="5076286" cy="299786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5400167-4A6B-4251-1632-40FC6194B01F}"/>
              </a:ext>
            </a:extLst>
          </p:cNvPr>
          <p:cNvPicPr>
            <a:picLocks noChangeAspect="1"/>
          </p:cNvPicPr>
          <p:nvPr/>
        </p:nvPicPr>
        <p:blipFill>
          <a:blip r:embed="rId3"/>
          <a:stretch>
            <a:fillRect/>
          </a:stretch>
        </p:blipFill>
        <p:spPr>
          <a:xfrm>
            <a:off x="8908627" y="952498"/>
            <a:ext cx="2365723" cy="247650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5EA5A7A-CF63-8E56-1130-54598BE2E3D8}"/>
              </a:ext>
            </a:extLst>
          </p:cNvPr>
          <p:cNvPicPr>
            <a:picLocks noChangeAspect="1"/>
          </p:cNvPicPr>
          <p:nvPr/>
        </p:nvPicPr>
        <p:blipFill>
          <a:blip r:embed="rId4"/>
          <a:stretch>
            <a:fillRect/>
          </a:stretch>
        </p:blipFill>
        <p:spPr>
          <a:xfrm>
            <a:off x="887952" y="3569368"/>
            <a:ext cx="5092123" cy="2997869"/>
          </a:xfrm>
          <a:prstGeom prst="rect">
            <a:avLst/>
          </a:prstGeom>
        </p:spPr>
      </p:pic>
    </p:spTree>
    <p:extLst>
      <p:ext uri="{BB962C8B-B14F-4D97-AF65-F5344CB8AC3E}">
        <p14:creationId xmlns:p14="http://schemas.microsoft.com/office/powerpoint/2010/main" val="38848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F6C1-F8C4-CAB8-9726-F7194858A3F3}"/>
              </a:ext>
            </a:extLst>
          </p:cNvPr>
          <p:cNvSpPr>
            <a:spLocks noGrp="1"/>
          </p:cNvSpPr>
          <p:nvPr>
            <p:ph type="title"/>
          </p:nvPr>
        </p:nvSpPr>
        <p:spPr/>
        <p:txBody>
          <a:bodyPr/>
          <a:lstStyle/>
          <a:p>
            <a:r>
              <a:rPr lang="en-US" dirty="0"/>
              <a:t>Contrastive Learning </a:t>
            </a:r>
          </a:p>
        </p:txBody>
      </p:sp>
      <p:sp>
        <p:nvSpPr>
          <p:cNvPr id="3" name="Content Placeholder 2">
            <a:extLst>
              <a:ext uri="{FF2B5EF4-FFF2-40B4-BE49-F238E27FC236}">
                <a16:creationId xmlns:a16="http://schemas.microsoft.com/office/drawing/2014/main" id="{C1386E23-FFBF-EA43-42EA-015A205C71E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21ADF4A-416C-00EE-45EA-D96425676D9F}"/>
              </a:ext>
            </a:extLst>
          </p:cNvPr>
          <p:cNvSpPr>
            <a:spLocks noGrp="1"/>
          </p:cNvSpPr>
          <p:nvPr>
            <p:ph type="dt" sz="half" idx="10"/>
          </p:nvPr>
        </p:nvSpPr>
        <p:spPr/>
        <p:txBody>
          <a:bodyPr/>
          <a:lstStyle/>
          <a:p>
            <a:fld id="{D589DFFB-23BF-4674-AC82-7DD3A252D335}" type="datetime1">
              <a:t>12/5/2024</a:t>
            </a:fld>
            <a:endParaRPr lang="en-US" dirty="0"/>
          </a:p>
        </p:txBody>
      </p:sp>
      <p:sp>
        <p:nvSpPr>
          <p:cNvPr id="5" name="Footer Placeholder 4">
            <a:extLst>
              <a:ext uri="{FF2B5EF4-FFF2-40B4-BE49-F238E27FC236}">
                <a16:creationId xmlns:a16="http://schemas.microsoft.com/office/drawing/2014/main" id="{3FB2665D-8261-B5C3-810C-32231CCBA63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231BAEA-FCEA-2797-7798-0ECBE13DD116}"/>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341845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D086-DEA6-2C50-12F2-47632A460FF0}"/>
              </a:ext>
            </a:extLst>
          </p:cNvPr>
          <p:cNvSpPr>
            <a:spLocks noGrp="1"/>
          </p:cNvSpPr>
          <p:nvPr>
            <p:ph type="title"/>
          </p:nvPr>
        </p:nvSpPr>
        <p:spPr/>
        <p:txBody>
          <a:bodyPr/>
          <a:lstStyle/>
          <a:p>
            <a:r>
              <a:rPr lang="en-US" sz="4000" b="0" dirty="0">
                <a:ea typeface="+mj-lt"/>
                <a:cs typeface="+mj-lt"/>
              </a:rPr>
              <a:t>co-occurrence pattern</a:t>
            </a:r>
            <a:endParaRPr lang="en-US" sz="4000"/>
          </a:p>
        </p:txBody>
      </p:sp>
      <p:sp>
        <p:nvSpPr>
          <p:cNvPr id="3" name="Content Placeholder 2">
            <a:extLst>
              <a:ext uri="{FF2B5EF4-FFF2-40B4-BE49-F238E27FC236}">
                <a16:creationId xmlns:a16="http://schemas.microsoft.com/office/drawing/2014/main" id="{CEEDE61A-D68B-875F-55B2-47A79D7AE701}"/>
              </a:ext>
            </a:extLst>
          </p:cNvPr>
          <p:cNvSpPr>
            <a:spLocks noGrp="1"/>
          </p:cNvSpPr>
          <p:nvPr>
            <p:ph idx="1"/>
          </p:nvPr>
        </p:nvSpPr>
        <p:spPr/>
        <p:txBody>
          <a:bodyPr vert="horz" lIns="91440" tIns="45720" rIns="91440" bIns="45720" rtlCol="0" anchor="t">
            <a:normAutofit/>
          </a:bodyPr>
          <a:lstStyle/>
          <a:p>
            <a:r>
              <a:rPr lang="en-US" sz="2000" dirty="0">
                <a:solidFill>
                  <a:schemeClr val="tx1">
                    <a:lumMod val="76000"/>
                  </a:schemeClr>
                </a:solidFill>
                <a:latin typeface="Roboto"/>
                <a:ea typeface="Roboto"/>
                <a:cs typeface="Roboto"/>
              </a:rPr>
              <a:t>A measure of how similar two words or phrases are based on their </a:t>
            </a:r>
            <a:r>
              <a:rPr lang="en-US" sz="2000" b="1" dirty="0">
                <a:solidFill>
                  <a:schemeClr val="tx1">
                    <a:lumMod val="76000"/>
                  </a:schemeClr>
                </a:solidFill>
                <a:latin typeface="Roboto"/>
                <a:ea typeface="Roboto"/>
                <a:cs typeface="Roboto"/>
              </a:rPr>
              <a:t>co-occurrence patterns</a:t>
            </a:r>
            <a:r>
              <a:rPr lang="en-US" sz="2000" dirty="0">
                <a:solidFill>
                  <a:schemeClr val="tx1">
                    <a:lumMod val="76000"/>
                  </a:schemeClr>
                </a:solidFill>
                <a:latin typeface="Roboto"/>
                <a:ea typeface="Roboto"/>
                <a:cs typeface="Roboto"/>
              </a:rPr>
              <a:t> within a specific text or corpus.</a:t>
            </a:r>
            <a:endParaRPr lang="en-US" sz="2000" dirty="0">
              <a:solidFill>
                <a:schemeClr val="tx1">
                  <a:lumMod val="76000"/>
                </a:schemeClr>
              </a:solidFill>
            </a:endParaRPr>
          </a:p>
        </p:txBody>
      </p:sp>
      <p:sp>
        <p:nvSpPr>
          <p:cNvPr id="4" name="Date Placeholder 3">
            <a:extLst>
              <a:ext uri="{FF2B5EF4-FFF2-40B4-BE49-F238E27FC236}">
                <a16:creationId xmlns:a16="http://schemas.microsoft.com/office/drawing/2014/main" id="{FFCC631B-59E9-BFE9-3C13-E993D031EFCB}"/>
              </a:ext>
            </a:extLst>
          </p:cNvPr>
          <p:cNvSpPr>
            <a:spLocks noGrp="1"/>
          </p:cNvSpPr>
          <p:nvPr>
            <p:ph type="dt" sz="half" idx="10"/>
          </p:nvPr>
        </p:nvSpPr>
        <p:spPr/>
        <p:txBody>
          <a:bodyPr/>
          <a:lstStyle/>
          <a:p>
            <a:fld id="{9ECFDD72-BFBB-47B0-856A-432FC4C08E55}" type="datetime1">
              <a:t>12/5/2024</a:t>
            </a:fld>
            <a:endParaRPr lang="en-US" dirty="0"/>
          </a:p>
        </p:txBody>
      </p:sp>
      <p:sp>
        <p:nvSpPr>
          <p:cNvPr id="5" name="Footer Placeholder 4">
            <a:extLst>
              <a:ext uri="{FF2B5EF4-FFF2-40B4-BE49-F238E27FC236}">
                <a16:creationId xmlns:a16="http://schemas.microsoft.com/office/drawing/2014/main" id="{6181797C-E2DE-05BE-309A-AC94AF753E7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A8F42F4-CF6F-1A71-41D5-0745EA69E519}"/>
              </a:ext>
            </a:extLst>
          </p:cNvPr>
          <p:cNvSpPr>
            <a:spLocks noGrp="1"/>
          </p:cNvSpPr>
          <p:nvPr>
            <p:ph type="sldNum" sz="quarter" idx="12"/>
          </p:nvPr>
        </p:nvSpPr>
        <p:spPr/>
        <p:txBody>
          <a:bodyPr/>
          <a:lstStyle/>
          <a:p>
            <a:fld id="{196A61CA-0502-4EE4-9724-96EA822543E5}" type="slidenum">
              <a:rPr lang="en-US" dirty="0"/>
              <a:t>5</a:t>
            </a:fld>
            <a:endParaRPr lang="en-US" dirty="0"/>
          </a:p>
        </p:txBody>
      </p:sp>
      <p:pic>
        <p:nvPicPr>
          <p:cNvPr id="7" name="Picture 6" descr="A pair of headphones with a case&#10;&#10;Description automatically generated">
            <a:extLst>
              <a:ext uri="{FF2B5EF4-FFF2-40B4-BE49-F238E27FC236}">
                <a16:creationId xmlns:a16="http://schemas.microsoft.com/office/drawing/2014/main" id="{EBB9C501-2194-0309-F67C-E461426C6422}"/>
              </a:ext>
            </a:extLst>
          </p:cNvPr>
          <p:cNvPicPr>
            <a:picLocks noChangeAspect="1"/>
          </p:cNvPicPr>
          <p:nvPr/>
        </p:nvPicPr>
        <p:blipFill>
          <a:blip r:embed="rId2"/>
          <a:stretch>
            <a:fillRect/>
          </a:stretch>
        </p:blipFill>
        <p:spPr>
          <a:xfrm>
            <a:off x="595900" y="4327611"/>
            <a:ext cx="2910475" cy="195014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EEF90B9-6D53-F975-10EC-DAF3E0214943}"/>
              </a:ext>
            </a:extLst>
          </p:cNvPr>
          <p:cNvPicPr>
            <a:picLocks noChangeAspect="1"/>
          </p:cNvPicPr>
          <p:nvPr/>
        </p:nvPicPr>
        <p:blipFill>
          <a:blip r:embed="rId3"/>
          <a:srcRect l="22947" r="242" b="-410"/>
          <a:stretch/>
        </p:blipFill>
        <p:spPr>
          <a:xfrm>
            <a:off x="3847077" y="3936957"/>
            <a:ext cx="3319203" cy="2564473"/>
          </a:xfrm>
          <a:prstGeom prst="rect">
            <a:avLst/>
          </a:prstGeom>
        </p:spPr>
      </p:pic>
      <p:pic>
        <p:nvPicPr>
          <p:cNvPr id="10" name="Picture 9" descr="A screenshot of a website&#10;&#10;Description automatically generated">
            <a:extLst>
              <a:ext uri="{FF2B5EF4-FFF2-40B4-BE49-F238E27FC236}">
                <a16:creationId xmlns:a16="http://schemas.microsoft.com/office/drawing/2014/main" id="{03E57861-B5C6-DE60-138B-999AC5AF6EE5}"/>
              </a:ext>
            </a:extLst>
          </p:cNvPr>
          <p:cNvPicPr>
            <a:picLocks noChangeAspect="1"/>
          </p:cNvPicPr>
          <p:nvPr/>
        </p:nvPicPr>
        <p:blipFill>
          <a:blip r:embed="rId4"/>
          <a:stretch>
            <a:fillRect/>
          </a:stretch>
        </p:blipFill>
        <p:spPr>
          <a:xfrm>
            <a:off x="5697705" y="3681412"/>
            <a:ext cx="5498933" cy="1610728"/>
          </a:xfrm>
          <a:prstGeom prst="rect">
            <a:avLst/>
          </a:prstGeom>
        </p:spPr>
      </p:pic>
    </p:spTree>
    <p:extLst>
      <p:ext uri="{BB962C8B-B14F-4D97-AF65-F5344CB8AC3E}">
        <p14:creationId xmlns:p14="http://schemas.microsoft.com/office/powerpoint/2010/main" val="273945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F4CE-C0C3-C546-2124-5EF13C7BB20C}"/>
              </a:ext>
            </a:extLst>
          </p:cNvPr>
          <p:cNvSpPr>
            <a:spLocks noGrp="1"/>
          </p:cNvSpPr>
          <p:nvPr>
            <p:ph type="title"/>
          </p:nvPr>
        </p:nvSpPr>
        <p:spPr>
          <a:xfrm>
            <a:off x="446987" y="2790023"/>
            <a:ext cx="3342961" cy="857559"/>
          </a:xfrm>
        </p:spPr>
        <p:txBody>
          <a:bodyPr/>
          <a:lstStyle/>
          <a:p>
            <a:pPr>
              <a:lnSpc>
                <a:spcPct val="100000"/>
              </a:lnSpc>
              <a:spcBef>
                <a:spcPts val="0"/>
              </a:spcBef>
            </a:pPr>
            <a:r>
              <a:rPr lang="en-US" sz="1800" b="0" dirty="0">
                <a:latin typeface="Arial"/>
                <a:cs typeface="Arial"/>
              </a:rPr>
              <a:t>Large language models (LLM)</a:t>
            </a:r>
            <a:endParaRPr lang="en-US" dirty="0"/>
          </a:p>
        </p:txBody>
      </p:sp>
      <p:sp>
        <p:nvSpPr>
          <p:cNvPr id="3" name="Content Placeholder 2">
            <a:extLst>
              <a:ext uri="{FF2B5EF4-FFF2-40B4-BE49-F238E27FC236}">
                <a16:creationId xmlns:a16="http://schemas.microsoft.com/office/drawing/2014/main" id="{4B159E98-AD77-1792-34C3-AB91A0089F79}"/>
              </a:ext>
            </a:extLst>
          </p:cNvPr>
          <p:cNvSpPr>
            <a:spLocks noGrp="1"/>
          </p:cNvSpPr>
          <p:nvPr>
            <p:ph idx="1"/>
          </p:nvPr>
        </p:nvSpPr>
        <p:spPr>
          <a:xfrm>
            <a:off x="446988" y="4140868"/>
            <a:ext cx="6610814" cy="1955132"/>
          </a:xfrm>
        </p:spPr>
        <p:txBody>
          <a:bodyPr vert="horz" lIns="91440" tIns="45720" rIns="91440" bIns="45720" rtlCol="0" anchor="t">
            <a:normAutofit fontScale="85000" lnSpcReduction="20000"/>
          </a:bodyPr>
          <a:lstStyle/>
          <a:p>
            <a:pPr marL="0" indent="0">
              <a:buNone/>
            </a:pPr>
            <a:r>
              <a:rPr lang="en-US" dirty="0">
                <a:ea typeface="+mn-lt"/>
                <a:cs typeface="+mn-lt"/>
              </a:rPr>
              <a:t>excel in understanding and processing large-scale text data. Trained on vast corpora, LLMs can generate rich contextual embeddings that represent the semantic essence of text. This capability allows them to analyze both the user’s click history and candidate news articles with a high degree of semantic understanding. Consequently, LLMs can align user preferences more accurately with potential recommendations, making them a natural fit for modern NR systems.</a:t>
            </a:r>
            <a:endParaRPr lang="en-US" dirty="0"/>
          </a:p>
        </p:txBody>
      </p:sp>
      <p:sp>
        <p:nvSpPr>
          <p:cNvPr id="4" name="Date Placeholder 3">
            <a:extLst>
              <a:ext uri="{FF2B5EF4-FFF2-40B4-BE49-F238E27FC236}">
                <a16:creationId xmlns:a16="http://schemas.microsoft.com/office/drawing/2014/main" id="{45BF9F35-B19A-E664-018E-D0F408BCF0AD}"/>
              </a:ext>
            </a:extLst>
          </p:cNvPr>
          <p:cNvSpPr>
            <a:spLocks noGrp="1"/>
          </p:cNvSpPr>
          <p:nvPr>
            <p:ph type="dt" sz="half" idx="10"/>
          </p:nvPr>
        </p:nvSpPr>
        <p:spPr/>
        <p:txBody>
          <a:bodyPr/>
          <a:lstStyle/>
          <a:p>
            <a:fld id="{76A0CF93-F462-4BEC-8D05-A5859F4F19A3}" type="datetime1">
              <a:t>12/5/2024</a:t>
            </a:fld>
            <a:endParaRPr lang="en-US" dirty="0"/>
          </a:p>
        </p:txBody>
      </p:sp>
      <p:sp>
        <p:nvSpPr>
          <p:cNvPr id="5" name="Footer Placeholder 4">
            <a:extLst>
              <a:ext uri="{FF2B5EF4-FFF2-40B4-BE49-F238E27FC236}">
                <a16:creationId xmlns:a16="http://schemas.microsoft.com/office/drawing/2014/main" id="{4B9DFAE4-D649-0D28-4F71-99E0CE6CC39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6E4697E-1F3A-D00F-F1A0-5C3A0A5FD6E9}"/>
              </a:ext>
            </a:extLst>
          </p:cNvPr>
          <p:cNvSpPr>
            <a:spLocks noGrp="1"/>
          </p:cNvSpPr>
          <p:nvPr>
            <p:ph type="sldNum" sz="quarter" idx="12"/>
          </p:nvPr>
        </p:nvSpPr>
        <p:spPr/>
        <p:txBody>
          <a:bodyPr/>
          <a:lstStyle/>
          <a:p>
            <a:fld id="{196A61CA-0502-4EE4-9724-96EA822543E5}" type="slidenum">
              <a:rPr lang="en-US" dirty="0"/>
              <a:t>6</a:t>
            </a:fld>
            <a:endParaRPr lang="en-US" dirty="0"/>
          </a:p>
        </p:txBody>
      </p:sp>
      <p:pic>
        <p:nvPicPr>
          <p:cNvPr id="7" name="Picture 6" descr="A circular object with different colored objects&#10;&#10;Description automatically generated">
            <a:extLst>
              <a:ext uri="{FF2B5EF4-FFF2-40B4-BE49-F238E27FC236}">
                <a16:creationId xmlns:a16="http://schemas.microsoft.com/office/drawing/2014/main" id="{CA423A91-9C9A-9767-AE65-597FD0E63D64}"/>
              </a:ext>
            </a:extLst>
          </p:cNvPr>
          <p:cNvPicPr>
            <a:picLocks noChangeAspect="1"/>
          </p:cNvPicPr>
          <p:nvPr/>
        </p:nvPicPr>
        <p:blipFill>
          <a:blip r:embed="rId2"/>
          <a:stretch>
            <a:fillRect/>
          </a:stretch>
        </p:blipFill>
        <p:spPr>
          <a:xfrm>
            <a:off x="7393945" y="3924736"/>
            <a:ext cx="4095406" cy="2393071"/>
          </a:xfrm>
          <a:prstGeom prst="rect">
            <a:avLst/>
          </a:prstGeom>
        </p:spPr>
      </p:pic>
      <p:pic>
        <p:nvPicPr>
          <p:cNvPr id="9" name="Picture 8" descr="Vector Databases: Powering Large Language Models (LLMs) and General AI">
            <a:extLst>
              <a:ext uri="{FF2B5EF4-FFF2-40B4-BE49-F238E27FC236}">
                <a16:creationId xmlns:a16="http://schemas.microsoft.com/office/drawing/2014/main" id="{E6B18113-F75E-2A9D-5D37-C5B7F7984DA0}"/>
              </a:ext>
            </a:extLst>
          </p:cNvPr>
          <p:cNvPicPr>
            <a:picLocks noChangeAspect="1"/>
          </p:cNvPicPr>
          <p:nvPr/>
        </p:nvPicPr>
        <p:blipFill>
          <a:blip r:embed="rId3"/>
          <a:stretch>
            <a:fillRect/>
          </a:stretch>
        </p:blipFill>
        <p:spPr>
          <a:xfrm>
            <a:off x="5579222" y="349017"/>
            <a:ext cx="5910937" cy="3305605"/>
          </a:xfrm>
          <a:prstGeom prst="rect">
            <a:avLst/>
          </a:prstGeom>
        </p:spPr>
      </p:pic>
    </p:spTree>
    <p:extLst>
      <p:ext uri="{BB962C8B-B14F-4D97-AF65-F5344CB8AC3E}">
        <p14:creationId xmlns:p14="http://schemas.microsoft.com/office/powerpoint/2010/main" val="387799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75B3A6-7F2C-FDED-5464-ACBC37200FA1}"/>
              </a:ext>
            </a:extLst>
          </p:cNvPr>
          <p:cNvSpPr>
            <a:spLocks noGrp="1"/>
          </p:cNvSpPr>
          <p:nvPr>
            <p:ph type="dt" sz="half" idx="10"/>
          </p:nvPr>
        </p:nvSpPr>
        <p:spPr/>
        <p:txBody>
          <a:bodyPr/>
          <a:lstStyle/>
          <a:p>
            <a:fld id="{7DCBFCD4-3A87-4D75-ABA3-82E7AAC47EDB}" type="datetime1">
              <a:t>12/5/2024</a:t>
            </a:fld>
            <a:endParaRPr lang="en-US" dirty="0"/>
          </a:p>
        </p:txBody>
      </p:sp>
      <p:sp>
        <p:nvSpPr>
          <p:cNvPr id="5" name="Footer Placeholder 4">
            <a:extLst>
              <a:ext uri="{FF2B5EF4-FFF2-40B4-BE49-F238E27FC236}">
                <a16:creationId xmlns:a16="http://schemas.microsoft.com/office/drawing/2014/main" id="{28844320-06BE-7C32-6413-73EC408741B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3D92AF2-E40A-3B23-AE04-DD3BB129A5DD}"/>
              </a:ext>
            </a:extLst>
          </p:cNvPr>
          <p:cNvSpPr>
            <a:spLocks noGrp="1"/>
          </p:cNvSpPr>
          <p:nvPr>
            <p:ph type="sldNum" sz="quarter" idx="12"/>
          </p:nvPr>
        </p:nvSpPr>
        <p:spPr/>
        <p:txBody>
          <a:bodyPr/>
          <a:lstStyle/>
          <a:p>
            <a:fld id="{196A61CA-0502-4EE4-9724-96EA822543E5}" type="slidenum">
              <a:rPr lang="en-US" dirty="0"/>
              <a:t>7</a:t>
            </a:fld>
            <a:endParaRPr lang="en-US" dirty="0"/>
          </a:p>
        </p:txBody>
      </p:sp>
      <p:sp>
        <p:nvSpPr>
          <p:cNvPr id="10" name="Content Placeholder 9">
            <a:extLst>
              <a:ext uri="{FF2B5EF4-FFF2-40B4-BE49-F238E27FC236}">
                <a16:creationId xmlns:a16="http://schemas.microsoft.com/office/drawing/2014/main" id="{D75DCA05-3D91-DA58-5C2C-C13B39725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53213693"/>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PortalVTI</vt:lpstr>
      <vt:lpstr>Personalized News Recommendation System via LLM Embedding and Co-Occurrence Patterns</vt:lpstr>
      <vt:lpstr>Gist</vt:lpstr>
      <vt:lpstr>Traditionals Models for News Recommendation Systems</vt:lpstr>
      <vt:lpstr>Contrastive Learning </vt:lpstr>
      <vt:lpstr>co-occurrence pattern</vt:lpstr>
      <vt:lpstr>Large language models (LLM)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226</cp:revision>
  <dcterms:created xsi:type="dcterms:W3CDTF">2024-12-06T01:24:39Z</dcterms:created>
  <dcterms:modified xsi:type="dcterms:W3CDTF">2024-12-06T07:54:49Z</dcterms:modified>
</cp:coreProperties>
</file>