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4" r:id="rId9"/>
    <p:sldId id="300" r:id="rId10"/>
    <p:sldId id="267" r:id="rId11"/>
    <p:sldId id="268" r:id="rId12"/>
    <p:sldId id="270" r:id="rId13"/>
    <p:sldId id="272" r:id="rId14"/>
    <p:sldId id="290" r:id="rId15"/>
    <p:sldId id="309" r:id="rId16"/>
    <p:sldId id="286" r:id="rId17"/>
    <p:sldId id="274" r:id="rId18"/>
    <p:sldId id="275" r:id="rId19"/>
    <p:sldId id="310" r:id="rId20"/>
    <p:sldId id="276" r:id="rId21"/>
    <p:sldId id="277" r:id="rId22"/>
    <p:sldId id="278" r:id="rId23"/>
    <p:sldId id="287" r:id="rId24"/>
    <p:sldId id="279" r:id="rId25"/>
    <p:sldId id="280" r:id="rId26"/>
    <p:sldId id="311" r:id="rId27"/>
    <p:sldId id="313" r:id="rId28"/>
    <p:sldId id="312" r:id="rId29"/>
    <p:sldId id="314" r:id="rId30"/>
    <p:sldId id="281" r:id="rId31"/>
    <p:sldId id="301" r:id="rId32"/>
    <p:sldId id="302" r:id="rId33"/>
    <p:sldId id="304" r:id="rId34"/>
    <p:sldId id="305" r:id="rId35"/>
    <p:sldId id="306" r:id="rId36"/>
    <p:sldId id="307" r:id="rId37"/>
    <p:sldId id="308" r:id="rId38"/>
    <p:sldId id="28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3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r Agrawal" userId="0357cc6f0faf7788" providerId="LiveId" clId="{8C0D9AE1-E756-422A-884A-F6B7F3E09894}"/>
    <pc:docChg chg="delSld">
      <pc:chgData name="Ankur Agrawal" userId="0357cc6f0faf7788" providerId="LiveId" clId="{8C0D9AE1-E756-422A-884A-F6B7F3E09894}" dt="2024-01-25T16:39:20.355" v="0" actId="47"/>
      <pc:docMkLst>
        <pc:docMk/>
      </pc:docMkLst>
      <pc:sldChg chg="del">
        <pc:chgData name="Ankur Agrawal" userId="0357cc6f0faf7788" providerId="LiveId" clId="{8C0D9AE1-E756-422A-884A-F6B7F3E09894}" dt="2024-01-25T16:39:20.355" v="0" actId="47"/>
        <pc:sldMkLst>
          <pc:docMk/>
          <pc:sldMk cId="447178982" sldId="315"/>
        </pc:sldMkLst>
      </pc:sldChg>
      <pc:sldChg chg="del">
        <pc:chgData name="Ankur Agrawal" userId="0357cc6f0faf7788" providerId="LiveId" clId="{8C0D9AE1-E756-422A-884A-F6B7F3E09894}" dt="2024-01-25T16:39:20.355" v="0" actId="47"/>
        <pc:sldMkLst>
          <pc:docMk/>
          <pc:sldMk cId="2390161137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23CE-85D5-4E52-A814-68EFAD1489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D489-3515-4554-9CF8-909698BA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2D489-3515-4554-9CF8-909698BAE2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8C64E0B-BDDE-B011-30AE-F8BF4AD1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B5A17498-1E62-C2BA-6F70-21DCB16A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686E8-FF1F-D584-3E2D-DAFCEC83E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6025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A9C5EF-A76C-27ED-4A0E-A9B79A2C99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F6C0-C6D6-064F-A989-50B361EC1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2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DE5C3F-F183-F76A-EA7D-6A684FCCC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C1A5A-19B7-9746-8423-EB5ECAC97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84366F-900F-489E-83A7-055B1EDE9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D2ADB-E925-D14D-8EF8-B5C507746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3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4BCE09-2BA9-F5E9-4E04-7D4B2889E7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9F7CA-FDBD-0F49-A52C-EA361D351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8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2455B5-EC5B-C10D-D11B-FB79FC86C3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124D-6A2B-7F4B-8036-F4AB59F89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5F1D6E-551A-737B-5BD8-D33EE23378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F16D8-0B57-2648-B0E7-535C7ED5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0128879-F62B-2664-ED64-B844FB139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0E746-513D-9449-AC69-890A741F7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9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81373C8-3247-2753-AAED-18E9B4B98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4923-9A80-CE4B-A71D-1BF93401E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31F1DFC-774D-60C5-ED58-FB34D833B6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F5D26-A1AA-3147-9872-4E052C311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A6488A-5A17-4B8D-C192-37F90587D9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2EA5-487E-BE4A-AF09-A37BD2156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354896-3B7E-EE54-455D-3E11F16D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DB2DDB-9AA5-1E03-4ABB-DFAF4D47A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EB38974-D404-2D79-666D-980CA3D5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416675"/>
            <a:ext cx="32766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E207A04-DEA7-AF43-FB5A-17F17DAB4F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F07D36-CD2D-8F43-9FE9-3707D86CC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6C66AC8F-6BE1-D23A-25C4-F8F4BB0EC4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364288"/>
            <a:ext cx="1338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09D916-696D-904E-3B37-9CA12A21B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AF2A3CB-6A29-C820-87BB-F69C4355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Dual alternative decision structure</a:t>
            </a:r>
            <a:r>
              <a:rPr lang="en-US" altLang="en-US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/>
              <a:t>Syntax: 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cs typeface="Courier New" panose="02070309020205020404" pitchFamily="49" charset="0"/>
              </a:rPr>
              <a:t> clause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0DE21A-D300-9BEE-4114-710D388FE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5363" name="Content Placeholder 2">
            <a:extLst>
              <a:ext uri="{FF2B5EF4-FFF2-40B4-BE49-F238E27FC236}">
                <a16:creationId xmlns:a16="http://schemas.microsoft.com/office/drawing/2014/main" id="{9F9A4875-105A-0DBD-EC42-5208625B7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1"/>
            <a:ext cx="5819775" cy="269550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4175F-CDCD-FA9E-FC05-98889977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29200"/>
            <a:ext cx="3439005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A183720-34C6-1A8B-42F2-2C292F143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7A1A66F-C410-9629-B6F7-754A48CB0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Strings can be compared using ==, !=, &gt;, &lt;, &gt;=, and &lt;=</a:t>
            </a:r>
          </a:p>
          <a:p>
            <a:pPr lvl="1" eaLnBrk="1" hangingPunct="1"/>
            <a:r>
              <a:rPr lang="en-US" altLang="en-US" sz="2000" dirty="0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 sz="2000" dirty="0"/>
              <a:t>If shorter word is substring of longer word, longer word is greater than shorter word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16FDEB-C745-5677-FB63-7FCE2825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38358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5A39C17-C959-CF52-C144-30CC15635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Nested Decision Structures</a:t>
            </a:r>
            <a:endParaRPr lang="he-IL" altLang="en-US" sz="4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9F1CE60-3A98-4D69-41F5-0ECFD6BFF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5BC3-D89A-2453-73BF-6ECC89CEF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Nested Decision Structures</a:t>
            </a:r>
            <a:endParaRPr lang="he-IL" altLang="en-US" sz="4000" dirty="0"/>
          </a:p>
        </p:txBody>
      </p:sp>
      <p:pic>
        <p:nvPicPr>
          <p:cNvPr id="20482" name="Picture 5">
            <a:extLst>
              <a:ext uri="{FF2B5EF4-FFF2-40B4-BE49-F238E27FC236}">
                <a16:creationId xmlns:a16="http://schemas.microsoft.com/office/drawing/2014/main" id="{B32054B3-007D-7DC4-0B5B-25A24A44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5519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DA9009-6FCE-A031-FF26-6AA44EE55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Nested Decision Structures</a:t>
            </a:r>
            <a:endParaRPr lang="he-IL" alt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F81D4-DF84-0845-C566-444E7385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78" y="1143000"/>
            <a:ext cx="404432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5A4B96-F56B-371B-FBAA-C0F5F4DF7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2531" name="Content Placeholder 5">
            <a:extLst>
              <a:ext uri="{FF2B5EF4-FFF2-40B4-BE49-F238E27FC236}">
                <a16:creationId xmlns:a16="http://schemas.microsoft.com/office/drawing/2014/main" id="{A894E422-DF36-A299-6934-33C93D9C9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2800" u="sng">
                <a:cs typeface="Courier New" panose="02070309020205020404" pitchFamily="49" charset="0"/>
              </a:rPr>
              <a:t> statement</a:t>
            </a:r>
            <a:r>
              <a:rPr lang="en-US" altLang="en-US" sz="280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>
                <a:cs typeface="Courier New" panose="02070309020205020404" pitchFamily="49" charset="0"/>
              </a:rPr>
              <a:t>Can include multiple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Syntax: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F278AC81-74A6-B2CB-6F50-3868D36D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Right Brace 2">
            <a:extLst>
              <a:ext uri="{FF2B5EF4-FFF2-40B4-BE49-F238E27FC236}">
                <a16:creationId xmlns:a16="http://schemas.microsoft.com/office/drawing/2014/main" id="{5FD5ECB6-98D9-7FAE-5B7B-1382C32A2676}"/>
              </a:ext>
            </a:extLst>
          </p:cNvPr>
          <p:cNvSpPr>
            <a:spLocks/>
          </p:cNvSpPr>
          <p:nvPr/>
        </p:nvSpPr>
        <p:spPr bwMode="auto">
          <a:xfrm>
            <a:off x="5181600" y="4419600"/>
            <a:ext cx="4572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2534" name="TextBox 3">
            <a:extLst>
              <a:ext uri="{FF2B5EF4-FFF2-40B4-BE49-F238E27FC236}">
                <a16:creationId xmlns:a16="http://schemas.microsoft.com/office/drawing/2014/main" id="{3D83D1DC-BF94-56F6-DDFF-78DBB47E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Insert as many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>
                <a:solidFill>
                  <a:srgbClr val="FF0000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3E73860-511E-52C1-956B-C7BCE6D4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F555C64-046A-2131-FC41-879CF24C0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Alignment used with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800" dirty="0"/>
              <a:t> statement: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/>
              <a:t>,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 dirty="0"/>
              <a:t> clauses are all aligned</a:t>
            </a:r>
          </a:p>
          <a:p>
            <a:pPr lvl="1"/>
            <a:r>
              <a:rPr lang="en-US" altLang="en-US" sz="2400" dirty="0"/>
              <a:t>Conditionally executed blocks are consistently indented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800" dirty="0"/>
              <a:t> statement is never required, but logic easier to follow</a:t>
            </a:r>
          </a:p>
          <a:p>
            <a:pPr lvl="1"/>
            <a:r>
              <a:rPr lang="en-US" altLang="en-US" sz="2400" dirty="0"/>
              <a:t>Can be accomplished by nested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en-US" sz="2400" dirty="0">
                <a:latin typeface="Arial (Body)"/>
                <a:cs typeface="Courier New" panose="02070309020205020404" pitchFamily="49" charset="0"/>
              </a:rPr>
              <a:t>as discussed before</a:t>
            </a:r>
          </a:p>
          <a:p>
            <a:pPr lvl="2"/>
            <a:r>
              <a:rPr lang="en-US" altLang="en-US" sz="2000" dirty="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sz="20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D43E-AA6B-0DE1-2E05-06ACF6348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  <p:pic>
        <p:nvPicPr>
          <p:cNvPr id="24578" name="Picture 3">
            <a:extLst>
              <a:ext uri="{FF2B5EF4-FFF2-40B4-BE49-F238E27FC236}">
                <a16:creationId xmlns:a16="http://schemas.microsoft.com/office/drawing/2014/main" id="{F35F40EF-2F04-D67A-B3A9-B0E99577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184275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03610-EB10-0A2F-DF73-35853A6C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28" y="1295400"/>
            <a:ext cx="3640022" cy="54948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D82A63-3792-AEE9-528C-E3D2F8288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74543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8BEDABF-D1EC-586D-F770-5FC98264E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03D9ED7-9C4E-7187-7970-90D1CA9B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Comparing Strings</a:t>
            </a:r>
          </a:p>
          <a:p>
            <a:pPr eaLnBrk="1" hangingPunct="1"/>
            <a:r>
              <a:rPr lang="en-US" altLang="en-US" sz="2400" dirty="0"/>
              <a:t>Nested Decision Structures and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Logical Operators</a:t>
            </a:r>
          </a:p>
          <a:p>
            <a:pPr eaLnBrk="1" hangingPunct="1"/>
            <a:r>
              <a:rPr lang="en-US" altLang="en-US" sz="2400" dirty="0"/>
              <a:t>Boolean Variables</a:t>
            </a:r>
          </a:p>
          <a:p>
            <a:pPr eaLnBrk="1" hangingPunct="1"/>
            <a:r>
              <a:rPr lang="en-US" altLang="en-US" sz="2400" dirty="0"/>
              <a:t>Conditional Expressions</a:t>
            </a:r>
          </a:p>
          <a:p>
            <a:pPr eaLnBrk="1" hangingPunct="1"/>
            <a:r>
              <a:rPr lang="en-US" altLang="en-US" sz="2400" dirty="0"/>
              <a:t>Assignment Expressions and the Walrus Operator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6835D04-BCF9-8FC5-7D6F-3AC767B4A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6C9CC0D-E534-D947-54F8-AB19C3D2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66D9799-2F2E-DA5A-FF55-133F08EAD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C1B070E-7BEE-1BF6-239C-CE8C4D765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E6FB5F-1C3B-6D0F-CD3B-044AB9420C6B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9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65DD9D-0376-EA1F-FE95-287F6638D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697E783-16BA-C814-699C-D02CA553E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280F2-3367-9C12-6619-7DB539F8C5F7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7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2796B05-C308-AD7B-5B6C-8ED9C548E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44D9D449-FD61-1BFA-9949-F4F58C9E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00AD451-7679-B741-9010-E7AA8E214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2AB1684-BB50-0079-D227-AC24D8A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AE434-B286-24D4-FDE2-C9305390CCC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 Ranges with Logical Operators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5E030BA-994C-B4A8-78B8-DDEE85D9E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&gt;= 10 and x &lt;= 20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10 or x &gt; 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Operators - Example</a:t>
            </a:r>
            <a:endParaRPr lang="he-IL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5E030BA-994C-B4A8-78B8-DDEE85D9E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A bank determines if a customer qualifies for a loan if they meet the following two conditions:</a:t>
            </a:r>
          </a:p>
          <a:p>
            <a:pPr lvl="1"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Salary is at least $30000</a:t>
            </a:r>
          </a:p>
          <a:p>
            <a:pPr lvl="1"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They have been at their job for at least two years</a:t>
            </a:r>
          </a:p>
        </p:txBody>
      </p:sp>
    </p:spTree>
    <p:extLst>
      <p:ext uri="{BB962C8B-B14F-4D97-AF65-F5344CB8AC3E}">
        <p14:creationId xmlns:p14="http://schemas.microsoft.com/office/powerpoint/2010/main" val="45905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Operators - Example</a:t>
            </a:r>
            <a:endParaRPr lang="he-IL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4684A-F4E1-B359-5EC0-201D6B2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1" y="1285225"/>
            <a:ext cx="5043809" cy="51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Operators - Example</a:t>
            </a:r>
            <a:endParaRPr lang="he-IL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5E030BA-994C-B4A8-78B8-DDEE85D9E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Now, let’s say that the bank needs to make more money.</a:t>
            </a:r>
          </a:p>
          <a:p>
            <a:pPr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So, they relax their loan requirements.</a:t>
            </a:r>
          </a:p>
          <a:p>
            <a:pPr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A customer may meet only one of the two conditions to get a loan:</a:t>
            </a:r>
          </a:p>
          <a:p>
            <a:pPr lvl="1"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Salary is at least $30000</a:t>
            </a:r>
          </a:p>
          <a:p>
            <a:pPr lvl="1" eaLnBrk="1" hangingPunct="1"/>
            <a:r>
              <a:rPr lang="en-US" altLang="en-US" dirty="0">
                <a:latin typeface="Arial (Body)"/>
                <a:cs typeface="Courier New" panose="02070309020205020404" pitchFamily="49" charset="0"/>
              </a:rPr>
              <a:t>They have been at their job for at least two years</a:t>
            </a:r>
          </a:p>
        </p:txBody>
      </p:sp>
    </p:spTree>
    <p:extLst>
      <p:ext uri="{BB962C8B-B14F-4D97-AF65-F5344CB8AC3E}">
        <p14:creationId xmlns:p14="http://schemas.microsoft.com/office/powerpoint/2010/main" val="3575399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23B7A5C-F2F6-043C-6E2F-A7980FE76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Operators - Example</a:t>
            </a:r>
            <a:endParaRPr lang="he-IL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0C671-53FF-9D27-C47D-4456FDE5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33" y="1418572"/>
            <a:ext cx="4781867" cy="49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8E6D28E-0DF1-4D1A-40E2-F8DFE77EB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BAA4AEC-BE55-CEB5-D720-7054ABCA4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DAC7CFF-A078-5EB4-FF44-018B59F82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Variables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3FF0DB4-16D5-8FAC-D81E-1434BB603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Boolean variable</a:t>
            </a:r>
            <a:r>
              <a:rPr lang="en-US" altLang="en-US" dirty="0"/>
              <a:t>: references one of two values,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Represented by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data type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Commonly used as flags</a:t>
            </a:r>
          </a:p>
          <a:p>
            <a:pPr lvl="1"/>
            <a:r>
              <a:rPr lang="en-US" altLang="en-US" u="sng" dirty="0">
                <a:cs typeface="Courier New" panose="02070309020205020404" pitchFamily="49" charset="0"/>
              </a:rPr>
              <a:t>Flag</a:t>
            </a:r>
            <a:r>
              <a:rPr lang="en-US" altLang="en-US" dirty="0">
                <a:cs typeface="Courier New" panose="02070309020205020404" pitchFamily="49" charset="0"/>
              </a:rPr>
              <a:t>: variable that signals when some condition exists in a program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Flag set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Flag set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True</a:t>
            </a:r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  condition exists</a:t>
            </a:r>
            <a:endParaRPr lang="he-IL" altLang="en-US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D6336-B9CE-4B8B-5CFA-1C36D736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606978"/>
            <a:ext cx="2524477" cy="1038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5B63999-CE16-A809-B173-4AC1676A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068A-1164-7EA6-AB56-1CAA2F09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Conditional expressions are ternary operator that can be used to create short expressions that work like if-else statements.</a:t>
            </a:r>
          </a:p>
          <a:p>
            <a:pPr>
              <a:defRPr/>
            </a:pPr>
            <a:r>
              <a:rPr lang="en-US" sz="2400" dirty="0"/>
              <a:t>Syntax: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</a:p>
          <a:p>
            <a:pPr marL="0" indent="0">
              <a:buNone/>
              <a:defRPr/>
            </a:pPr>
            <a:b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is a Boolean expression that is tested</a:t>
            </a:r>
          </a:p>
          <a:p>
            <a:pPr lvl="1">
              <a:defRPr/>
            </a:pPr>
            <a:r>
              <a:rPr lang="en-US" sz="2000" dirty="0"/>
              <a:t>If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dirty="0"/>
              <a:t> is true, the expression gives us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</a:p>
          <a:p>
            <a:pPr lvl="1">
              <a:defRPr/>
            </a:pPr>
            <a:r>
              <a:rPr lang="en-US" sz="2000" dirty="0"/>
              <a:t>If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dirty="0"/>
              <a:t> is false, the expression gives us </a:t>
            </a:r>
            <a:r>
              <a:rPr 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value_2</a:t>
            </a: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6AD3534-5092-24B8-CB15-E704F83F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C244-BCB6-21D7-9ECD-2898DEB1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grade = 'Pass' if score &gt; 59 else 'Fail'</a:t>
            </a:r>
            <a:b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1" dirty="0"/>
          </a:p>
          <a:p>
            <a:pPr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2400" dirty="0"/>
              <a:t> is greater than 59,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'Pass'</a:t>
            </a:r>
            <a:r>
              <a:rPr lang="en-US" sz="2400" dirty="0"/>
              <a:t>. Otherwise,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400" dirty="0"/>
              <a:t> is assigned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'Fail'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Equivalent to: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2B90341E-6B1C-6538-47B3-E5E6CDE5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if score &gt; 59:</a:t>
            </a:r>
            <a:b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'Pass'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grade = 'Fail'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BECD959-49AD-D231-F807-F0AC1C37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Walrus Operator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2AEFDB1-ECDA-9886-B99E-8D38FB55D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walrus operator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en-US" sz="2800" dirty="0"/>
              <a:t> is an enhanced assignment operator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You use the walrus operator to create assignment expressions that does two things:</a:t>
            </a:r>
          </a:p>
          <a:p>
            <a:pPr lvl="1"/>
            <a:r>
              <a:rPr lang="en-US" altLang="en-US" sz="2400" dirty="0"/>
              <a:t>It assigns a value to a variable</a:t>
            </a:r>
          </a:p>
          <a:p>
            <a:pPr lvl="1"/>
            <a:r>
              <a:rPr lang="en-US" altLang="en-US" sz="2400" dirty="0"/>
              <a:t>It returns the value that was assigned to the variable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41ADAD6-9FB3-45F4-E0CC-493DB5F2D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Walrus Operator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C5F5952-F95C-FD51-1305-8B96D4BA2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statement does two things:</a:t>
            </a:r>
          </a:p>
          <a:p>
            <a:pPr lvl="1"/>
            <a:r>
              <a:rPr lang="en-US" altLang="en-US"/>
              <a:t>It assigns 99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</a:t>
            </a:r>
          </a:p>
          <a:p>
            <a:pPr lvl="1"/>
            <a:r>
              <a:rPr lang="en-US" altLang="en-US"/>
              <a:t>It prints the value that was assigned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/>
              <a:t> variable, 99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95A9B32-DDA0-A8CE-3E17-3BAF481FF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Walrus Operator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756D1CA-2CCA-DE48-C82C-DDB10EA3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  <a:br>
              <a:rPr lang="en-US" altLang="en-US" sz="280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(pay := hours *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&gt; 40:</a:t>
            </a:r>
            <a:b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print('You worked overtime')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 statement does the following: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en-US" altLang="en-US" sz="2400" dirty="0"/>
              <a:t> variable is assigned the value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hours *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If the value that was assigned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</a:t>
            </a:r>
            <a:r>
              <a:rPr lang="en-US" altLang="en-US" sz="2400" dirty="0"/>
              <a:t> is greater than 40, the message </a:t>
            </a:r>
            <a:r>
              <a:rPr lang="en-US" altLang="en-US" sz="2400" i="1" dirty="0"/>
              <a:t>You worked overtime </a:t>
            </a:r>
            <a:r>
              <a:rPr lang="en-US" altLang="en-US" sz="2400" dirty="0"/>
              <a:t>is displayed.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94DFA44-7EF4-64AD-C3CB-7072C639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Walrus Operator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2EA0546-492D-33C6-9450-50DA806D2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Precedence of the walrus operator</a:t>
            </a:r>
          </a:p>
          <a:p>
            <a:pPr lvl="1"/>
            <a:r>
              <a:rPr lang="en-US" altLang="en-US" sz="2000" dirty="0"/>
              <a:t>The walrus operator has the lowest precedence of all the operators in Python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r>
              <a:rPr lang="en-US" altLang="en-US" sz="2000" dirty="0"/>
              <a:t>When using the walrus operator in a larger expression that also uses other operators, the walrus operator will work last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r>
              <a:rPr lang="en-US" altLang="en-US" sz="2000" dirty="0"/>
              <a:t>In most cases, you need to put parentheses around the assignment expression to make sure the walrus operator assigns the correct value to its variable</a:t>
            </a:r>
          </a:p>
          <a:p>
            <a:pPr lvl="2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(pay := hours *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40</a:t>
            </a:r>
          </a:p>
          <a:p>
            <a:pPr lvl="2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Without the parenthesis, &gt; operator is evaluated before the Walrus operator resulting in pay having a true or false value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49C0677-0A29-D070-E4AE-7E10F1DB0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Walrus Operator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19C04F-8880-5FD5-5986-22120845D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An assignment expression using the Walrus operator is not a complete statement on its own</a:t>
            </a:r>
            <a:br>
              <a:rPr lang="en-US" altLang="en-US" sz="2800" dirty="0"/>
            </a:br>
            <a:endParaRPr lang="en-US" altLang="en-US" sz="2800" dirty="0"/>
          </a:p>
          <a:p>
            <a:pPr lvl="1"/>
            <a:r>
              <a:rPr lang="en-US" altLang="en-US" sz="2400" dirty="0"/>
              <a:t>For example, this alone causes an error:</a:t>
            </a:r>
            <a:br>
              <a:rPr lang="en-US" altLang="en-US" sz="2400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 := 99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/>
              <a:t>It must be written as part of a larger statement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print(num := 99)</a:t>
            </a:r>
            <a:endParaRPr lang="en-US" altLang="en-US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BF4D101-0A78-4CD6-CB8C-70078926D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F8F4BD3-D8D9-99F5-085B-5148A369F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chapter covered:</a:t>
            </a:r>
          </a:p>
          <a:p>
            <a:pPr lvl="1" eaLnBrk="1" hangingPunct="1"/>
            <a:r>
              <a:rPr lang="en-US" altLang="en-US" sz="2400" dirty="0"/>
              <a:t>Decision structures, including:</a:t>
            </a:r>
          </a:p>
          <a:p>
            <a:pPr lvl="2" eaLnBrk="1" hangingPunct="1"/>
            <a:r>
              <a:rPr lang="en-US" altLang="en-US" sz="2000" dirty="0"/>
              <a:t>Single alternative decision structures</a:t>
            </a:r>
          </a:p>
          <a:p>
            <a:pPr lvl="2" eaLnBrk="1" hangingPunct="1"/>
            <a:r>
              <a:rPr lang="en-US" altLang="en-US" sz="2000" dirty="0"/>
              <a:t>Dual alternative decision structures</a:t>
            </a:r>
          </a:p>
          <a:p>
            <a:pPr lvl="2" eaLnBrk="1" hangingPunct="1"/>
            <a:r>
              <a:rPr lang="en-US" altLang="en-US" sz="2000" dirty="0"/>
              <a:t>Nested decision structures</a:t>
            </a:r>
          </a:p>
          <a:p>
            <a:pPr lvl="1" eaLnBrk="1" hangingPunct="1"/>
            <a:r>
              <a:rPr lang="en-US" altLang="en-US" sz="2400" dirty="0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 sz="2400" dirty="0"/>
              <a:t>String comparison as used in creating Boolean expressions</a:t>
            </a:r>
          </a:p>
          <a:p>
            <a:pPr lvl="1" eaLnBrk="1" hangingPunct="1"/>
            <a:r>
              <a:rPr lang="en-US" altLang="en-US" sz="2400" dirty="0"/>
              <a:t>Boolean variables</a:t>
            </a:r>
          </a:p>
          <a:p>
            <a:pPr lvl="1" eaLnBrk="1" hangingPunct="1"/>
            <a:r>
              <a:rPr lang="en-US" altLang="en-US" sz="2400" dirty="0"/>
              <a:t>Walrus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E1D48C4-73D0-7CC4-5E93-3E153462A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1116339-53B2-F653-0123-85799B616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8B117AC-1E79-0AC1-2564-C6B94AC1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F5A49DE5-5AE3-84C0-A0D5-9B8FAE4CA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2B33D5-4070-A6CA-165D-7C022FA9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0163A8A-6017-9D4A-EA99-595BD986B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First line known as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Includes the keyword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When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C820C32-39F5-45D2-EC6B-0AC61CC8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BDF97E4-FFD4-42D5-3AEE-D7FCC3280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559C22E-413A-036C-0FCD-5FF05899A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5D27E2F8-32AC-1CF8-69ED-C0B666C21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42D098-B434-2C75-C60A-72C6621F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578428A-3692-06BB-EC00-133F896F6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0" dirty="0"/>
              <a:t>An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="0" dirty="0"/>
              <a:t> statement can be written on a single line if it executes only one statement.</a:t>
            </a:r>
            <a:br>
              <a:rPr lang="en-US" altLang="en-US" b="0" dirty="0"/>
            </a:br>
            <a:endParaRPr lang="en-US" altLang="en-US" b="0" dirty="0"/>
          </a:p>
          <a:p>
            <a:pPr eaLnBrk="1" hangingPunct="1">
              <a:defRPr/>
            </a:pPr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Example: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score &gt; 59: print('You passed!')</a:t>
            </a:r>
          </a:p>
          <a:p>
            <a:pPr eaLnBrk="1" hangingPunct="1">
              <a:defRPr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2883</TotalTime>
  <Words>1594</Words>
  <Application>Microsoft Office PowerPoint</Application>
  <PresentationFormat>On-screen Show (4:3)</PresentationFormat>
  <Paragraphs>218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(Body)</vt:lpstr>
      <vt:lpstr>Calibri</vt:lpstr>
      <vt:lpstr>Century Gothic</vt:lpstr>
      <vt:lpstr>Courier New</vt:lpstr>
      <vt:lpstr>Tw Cen MT</vt:lpstr>
      <vt:lpstr>Python3e</vt:lpstr>
      <vt:lpstr>PowerPoint Presentation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Single-Line if Statements</vt:lpstr>
      <vt:lpstr>The if-else Statement</vt:lpstr>
      <vt:lpstr>The if-else Statement (cont’d.)</vt:lpstr>
      <vt:lpstr>Comparing Strings</vt:lpstr>
      <vt:lpstr>Nested Decision Structures</vt:lpstr>
      <vt:lpstr>Nested Decision Structures</vt:lpstr>
      <vt:lpstr>Nested Decision Structures</vt:lpstr>
      <vt:lpstr>The if-elif-else Statement</vt:lpstr>
      <vt:lpstr>The if-elif-else Statement</vt:lpstr>
      <vt:lpstr>The if-elif-else Statement</vt:lpstr>
      <vt:lpstr>The if-elif-else Statement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Logical Operators - Example</vt:lpstr>
      <vt:lpstr>Logical Operators - Example</vt:lpstr>
      <vt:lpstr>Logical Operators - Example</vt:lpstr>
      <vt:lpstr>Logical Operators - Example</vt:lpstr>
      <vt:lpstr>Boolean Variables</vt:lpstr>
      <vt:lpstr>Conditional Expressions</vt:lpstr>
      <vt:lpstr>Conditional Expressions</vt:lpstr>
      <vt:lpstr>The Walrus Operator</vt:lpstr>
      <vt:lpstr>The Walrus Operator</vt:lpstr>
      <vt:lpstr>The Walrus Operator</vt:lpstr>
      <vt:lpstr>The Walrus Operator</vt:lpstr>
      <vt:lpstr>The Walrus Operator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Ankur Agrawal</cp:lastModifiedBy>
  <cp:revision>171</cp:revision>
  <dcterms:created xsi:type="dcterms:W3CDTF">2011-02-21T19:15:53Z</dcterms:created>
  <dcterms:modified xsi:type="dcterms:W3CDTF">2024-01-25T16:39:26Z</dcterms:modified>
</cp:coreProperties>
</file>