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57" r:id="rId3"/>
    <p:sldId id="258" r:id="rId4"/>
    <p:sldId id="292" r:id="rId5"/>
    <p:sldId id="259" r:id="rId6"/>
    <p:sldId id="260" r:id="rId7"/>
    <p:sldId id="261" r:id="rId8"/>
    <p:sldId id="317" r:id="rId9"/>
    <p:sldId id="262" r:id="rId10"/>
    <p:sldId id="318" r:id="rId11"/>
    <p:sldId id="263" r:id="rId12"/>
    <p:sldId id="293" r:id="rId13"/>
    <p:sldId id="294" r:id="rId14"/>
    <p:sldId id="296" r:id="rId15"/>
    <p:sldId id="264" r:id="rId16"/>
    <p:sldId id="265" r:id="rId17"/>
    <p:sldId id="266" r:id="rId18"/>
    <p:sldId id="305" r:id="rId19"/>
    <p:sldId id="306" r:id="rId20"/>
    <p:sldId id="267" r:id="rId21"/>
    <p:sldId id="307" r:id="rId22"/>
    <p:sldId id="308" r:id="rId23"/>
    <p:sldId id="310" r:id="rId24"/>
    <p:sldId id="272" r:id="rId25"/>
    <p:sldId id="286" r:id="rId26"/>
    <p:sldId id="311" r:id="rId27"/>
    <p:sldId id="312" r:id="rId28"/>
    <p:sldId id="275" r:id="rId29"/>
    <p:sldId id="276" r:id="rId30"/>
    <p:sldId id="297" r:id="rId31"/>
    <p:sldId id="313" r:id="rId32"/>
    <p:sldId id="314" r:id="rId33"/>
    <p:sldId id="277" r:id="rId34"/>
    <p:sldId id="278" r:id="rId35"/>
    <p:sldId id="316" r:id="rId36"/>
    <p:sldId id="299" r:id="rId37"/>
    <p:sldId id="300" r:id="rId38"/>
    <p:sldId id="298" r:id="rId39"/>
    <p:sldId id="301" r:id="rId40"/>
    <p:sldId id="302" r:id="rId41"/>
    <p:sldId id="304" r:id="rId42"/>
    <p:sldId id="303" r:id="rId43"/>
    <p:sldId id="279"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4694" autoAdjust="0"/>
  </p:normalViewPr>
  <p:slideViewPr>
    <p:cSldViewPr>
      <p:cViewPr varScale="1">
        <p:scale>
          <a:sx n="150" d="100"/>
          <a:sy n="150" d="100"/>
        </p:scale>
        <p:origin x="1992" y="13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796"/>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CAF08-21C2-BDD4-BB23-02A5FCEC1B3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65EB4262-5CB0-5D77-6C15-929337554E2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B4D579E5-651C-E94D-9A15-D887E2ABC59A}" type="datetimeFigureOut">
              <a:rPr lang="en-US"/>
              <a:pPr>
                <a:defRPr/>
              </a:pPr>
              <a:t>1/28/2024</a:t>
            </a:fld>
            <a:endParaRPr lang="en-US"/>
          </a:p>
        </p:txBody>
      </p:sp>
      <p:sp>
        <p:nvSpPr>
          <p:cNvPr id="4" name="Footer Placeholder 3">
            <a:extLst>
              <a:ext uri="{FF2B5EF4-FFF2-40B4-BE49-F238E27FC236}">
                <a16:creationId xmlns:a16="http://schemas.microsoft.com/office/drawing/2014/main" id="{85F8F4E1-25CE-7208-F3DB-29A144FE910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C15C717D-FF04-401C-D37B-38EEBED61D9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0B7B2F5-EE72-1D46-8BAE-921245949A4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B96BE-0DDA-466F-8310-3A4B3779E02B}"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00122-451B-4887-BA45-3FE6B1EC9D08}" type="slidenum">
              <a:rPr lang="en-US" smtClean="0"/>
              <a:t>‹#›</a:t>
            </a:fld>
            <a:endParaRPr lang="en-US"/>
          </a:p>
        </p:txBody>
      </p:sp>
    </p:spTree>
    <p:extLst>
      <p:ext uri="{BB962C8B-B14F-4D97-AF65-F5344CB8AC3E}">
        <p14:creationId xmlns:p14="http://schemas.microsoft.com/office/powerpoint/2010/main" val="16923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C9AC7B14-76E2-8AA4-093F-5EF17CFE0D9D}"/>
              </a:ext>
            </a:extLst>
          </p:cNvPr>
          <p:cNvSpPr txBox="1">
            <a:spLocks noChangeArrowheads="1"/>
          </p:cNvSpPr>
          <p:nvPr userDrawn="1"/>
        </p:nvSpPr>
        <p:spPr bwMode="auto">
          <a:xfrm>
            <a:off x="304800" y="1905000"/>
            <a:ext cx="3429000" cy="5191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2800" b="1" dirty="0">
                <a:solidFill>
                  <a:srgbClr val="007DC4"/>
                </a:solidFill>
                <a:latin typeface="Tw Cen MT" pitchFamily="34" charset="0"/>
              </a:rPr>
              <a:t>C H A P T E R  4</a:t>
            </a:r>
          </a:p>
        </p:txBody>
      </p:sp>
      <p:sp>
        <p:nvSpPr>
          <p:cNvPr id="3" name="Text Box 13">
            <a:extLst>
              <a:ext uri="{FF2B5EF4-FFF2-40B4-BE49-F238E27FC236}">
                <a16:creationId xmlns:a16="http://schemas.microsoft.com/office/drawing/2014/main" id="{6FAD4092-7387-F79E-917E-572653580534}"/>
              </a:ext>
            </a:extLst>
          </p:cNvPr>
          <p:cNvSpPr txBox="1">
            <a:spLocks noChangeArrowheads="1"/>
          </p:cNvSpPr>
          <p:nvPr userDrawn="1"/>
        </p:nvSpPr>
        <p:spPr bwMode="auto">
          <a:xfrm>
            <a:off x="304800" y="2514600"/>
            <a:ext cx="3048000" cy="1200150"/>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a:latin typeface="Tw Cen MT" pitchFamily="34" charset="0"/>
              </a:rPr>
              <a:t>Repetition Structures</a:t>
            </a:r>
          </a:p>
        </p:txBody>
      </p:sp>
      <p:pic>
        <p:nvPicPr>
          <p:cNvPr id="4" name="Picture 3">
            <a:extLst>
              <a:ext uri="{FF2B5EF4-FFF2-40B4-BE49-F238E27FC236}">
                <a16:creationId xmlns:a16="http://schemas.microsoft.com/office/drawing/2014/main" id="{575AD481-564A-5E25-A902-0BE007E3D1D8}"/>
              </a:ext>
            </a:extLst>
          </p:cNvPr>
          <p:cNvPicPr>
            <a:picLocks noChangeAspect="1"/>
          </p:cNvPicPr>
          <p:nvPr userDrawn="1"/>
        </p:nvPicPr>
        <p:blipFill>
          <a:blip r:embed="rId2"/>
          <a:stretch>
            <a:fillRect/>
          </a:stretch>
        </p:blipFill>
        <p:spPr>
          <a:xfrm>
            <a:off x="3741738" y="533400"/>
            <a:ext cx="4956175" cy="5424488"/>
          </a:xfrm>
          <a:prstGeom prst="rect">
            <a:avLst/>
          </a:prstGeom>
          <a:ln w="317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8825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A0F2648D-ACD2-8222-2A16-BB8F681BF75A}"/>
              </a:ext>
            </a:extLst>
          </p:cNvPr>
          <p:cNvSpPr>
            <a:spLocks noGrp="1" noChangeArrowheads="1"/>
          </p:cNvSpPr>
          <p:nvPr>
            <p:ph type="sldNum" sz="quarter" idx="10"/>
          </p:nvPr>
        </p:nvSpPr>
        <p:spPr>
          <a:ln/>
        </p:spPr>
        <p:txBody>
          <a:bodyPr/>
          <a:lstStyle>
            <a:lvl1pPr>
              <a:defRPr/>
            </a:lvl1pPr>
          </a:lstStyle>
          <a:p>
            <a:pPr>
              <a:defRPr/>
            </a:pPr>
            <a:fld id="{EF91948F-990F-B84E-9653-54B40B3713F9}" type="slidenum">
              <a:rPr lang="en-US" altLang="en-US"/>
              <a:pPr>
                <a:defRPr/>
              </a:pPr>
              <a:t>‹#›</a:t>
            </a:fld>
            <a:endParaRPr lang="en-US" altLang="en-US"/>
          </a:p>
        </p:txBody>
      </p:sp>
    </p:spTree>
    <p:extLst>
      <p:ext uri="{BB962C8B-B14F-4D97-AF65-F5344CB8AC3E}">
        <p14:creationId xmlns:p14="http://schemas.microsoft.com/office/powerpoint/2010/main" val="71795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5C7B3BCA-9598-6334-36E3-6734B55FDCE8}"/>
              </a:ext>
            </a:extLst>
          </p:cNvPr>
          <p:cNvSpPr>
            <a:spLocks noGrp="1" noChangeArrowheads="1"/>
          </p:cNvSpPr>
          <p:nvPr>
            <p:ph type="sldNum" sz="quarter" idx="10"/>
          </p:nvPr>
        </p:nvSpPr>
        <p:spPr>
          <a:ln/>
        </p:spPr>
        <p:txBody>
          <a:bodyPr/>
          <a:lstStyle>
            <a:lvl1pPr>
              <a:defRPr/>
            </a:lvl1pPr>
          </a:lstStyle>
          <a:p>
            <a:pPr>
              <a:defRPr/>
            </a:pPr>
            <a:fld id="{3033398B-2DDF-0240-99FD-B82DCEA830EE}" type="slidenum">
              <a:rPr lang="en-US" altLang="en-US"/>
              <a:pPr>
                <a:defRPr/>
              </a:pPr>
              <a:t>‹#›</a:t>
            </a:fld>
            <a:endParaRPr lang="en-US" altLang="en-US"/>
          </a:p>
        </p:txBody>
      </p:sp>
    </p:spTree>
    <p:extLst>
      <p:ext uri="{BB962C8B-B14F-4D97-AF65-F5344CB8AC3E}">
        <p14:creationId xmlns:p14="http://schemas.microsoft.com/office/powerpoint/2010/main" val="266402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38923D20-8741-37A4-A559-4C2F8AFC6847}"/>
              </a:ext>
            </a:extLst>
          </p:cNvPr>
          <p:cNvSpPr>
            <a:spLocks noGrp="1" noChangeArrowheads="1"/>
          </p:cNvSpPr>
          <p:nvPr>
            <p:ph type="sldNum" sz="quarter" idx="10"/>
          </p:nvPr>
        </p:nvSpPr>
        <p:spPr>
          <a:ln/>
        </p:spPr>
        <p:txBody>
          <a:bodyPr/>
          <a:lstStyle>
            <a:lvl1pPr>
              <a:defRPr/>
            </a:lvl1pPr>
          </a:lstStyle>
          <a:p>
            <a:pPr>
              <a:defRPr/>
            </a:pPr>
            <a:fld id="{24B0FB6C-DB9B-EE4D-8805-DE3DB269F15F}" type="slidenum">
              <a:rPr lang="en-US" altLang="en-US"/>
              <a:pPr>
                <a:defRPr/>
              </a:pPr>
              <a:t>‹#›</a:t>
            </a:fld>
            <a:endParaRPr lang="en-US" altLang="en-US"/>
          </a:p>
        </p:txBody>
      </p:sp>
    </p:spTree>
    <p:extLst>
      <p:ext uri="{BB962C8B-B14F-4D97-AF65-F5344CB8AC3E}">
        <p14:creationId xmlns:p14="http://schemas.microsoft.com/office/powerpoint/2010/main" val="416884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C3EB985A-E4FF-BD2B-336A-133CCC3EDF34}"/>
              </a:ext>
            </a:extLst>
          </p:cNvPr>
          <p:cNvSpPr>
            <a:spLocks noGrp="1" noChangeArrowheads="1"/>
          </p:cNvSpPr>
          <p:nvPr>
            <p:ph type="sldNum" sz="quarter" idx="10"/>
          </p:nvPr>
        </p:nvSpPr>
        <p:spPr>
          <a:ln/>
        </p:spPr>
        <p:txBody>
          <a:bodyPr/>
          <a:lstStyle>
            <a:lvl1pPr>
              <a:defRPr/>
            </a:lvl1pPr>
          </a:lstStyle>
          <a:p>
            <a:pPr>
              <a:defRPr/>
            </a:pPr>
            <a:fld id="{7DC5AA2C-DA15-9A41-B476-6036F6C04A3D}" type="slidenum">
              <a:rPr lang="en-US" altLang="en-US"/>
              <a:pPr>
                <a:defRPr/>
              </a:pPr>
              <a:t>‹#›</a:t>
            </a:fld>
            <a:endParaRPr lang="en-US" altLang="en-US"/>
          </a:p>
        </p:txBody>
      </p:sp>
    </p:spTree>
    <p:extLst>
      <p:ext uri="{BB962C8B-B14F-4D97-AF65-F5344CB8AC3E}">
        <p14:creationId xmlns:p14="http://schemas.microsoft.com/office/powerpoint/2010/main" val="321261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5DA2EC60-D17F-E9C6-F38D-80071A2C4568}"/>
              </a:ext>
            </a:extLst>
          </p:cNvPr>
          <p:cNvSpPr>
            <a:spLocks noGrp="1" noChangeArrowheads="1"/>
          </p:cNvSpPr>
          <p:nvPr>
            <p:ph type="sldNum" sz="quarter" idx="10"/>
          </p:nvPr>
        </p:nvSpPr>
        <p:spPr>
          <a:ln/>
        </p:spPr>
        <p:txBody>
          <a:bodyPr/>
          <a:lstStyle>
            <a:lvl1pPr>
              <a:defRPr/>
            </a:lvl1pPr>
          </a:lstStyle>
          <a:p>
            <a:pPr>
              <a:defRPr/>
            </a:pPr>
            <a:fld id="{F99DC1FA-72E1-9049-8073-082627CAA92E}" type="slidenum">
              <a:rPr lang="en-US" altLang="en-US"/>
              <a:pPr>
                <a:defRPr/>
              </a:pPr>
              <a:t>‹#›</a:t>
            </a:fld>
            <a:endParaRPr lang="en-US" altLang="en-US"/>
          </a:p>
        </p:txBody>
      </p:sp>
    </p:spTree>
    <p:extLst>
      <p:ext uri="{BB962C8B-B14F-4D97-AF65-F5344CB8AC3E}">
        <p14:creationId xmlns:p14="http://schemas.microsoft.com/office/powerpoint/2010/main" val="298220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9CB1D8EC-4C99-A451-F203-F6E6FD649584}"/>
              </a:ext>
            </a:extLst>
          </p:cNvPr>
          <p:cNvSpPr>
            <a:spLocks noGrp="1" noChangeArrowheads="1"/>
          </p:cNvSpPr>
          <p:nvPr>
            <p:ph type="sldNum" sz="quarter" idx="10"/>
          </p:nvPr>
        </p:nvSpPr>
        <p:spPr>
          <a:ln/>
        </p:spPr>
        <p:txBody>
          <a:bodyPr/>
          <a:lstStyle>
            <a:lvl1pPr>
              <a:defRPr/>
            </a:lvl1pPr>
          </a:lstStyle>
          <a:p>
            <a:pPr>
              <a:defRPr/>
            </a:pPr>
            <a:fld id="{5B186B20-8C6C-B24D-9021-5E50321AC2DF}" type="slidenum">
              <a:rPr lang="en-US" altLang="en-US"/>
              <a:pPr>
                <a:defRPr/>
              </a:pPr>
              <a:t>‹#›</a:t>
            </a:fld>
            <a:endParaRPr lang="en-US" altLang="en-US"/>
          </a:p>
        </p:txBody>
      </p:sp>
    </p:spTree>
    <p:extLst>
      <p:ext uri="{BB962C8B-B14F-4D97-AF65-F5344CB8AC3E}">
        <p14:creationId xmlns:p14="http://schemas.microsoft.com/office/powerpoint/2010/main" val="9173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B3782058-9889-85EB-DBFC-32894A5EBB42}"/>
              </a:ext>
            </a:extLst>
          </p:cNvPr>
          <p:cNvSpPr>
            <a:spLocks noGrp="1" noChangeArrowheads="1"/>
          </p:cNvSpPr>
          <p:nvPr>
            <p:ph type="sldNum" sz="quarter" idx="10"/>
          </p:nvPr>
        </p:nvSpPr>
        <p:spPr>
          <a:ln/>
        </p:spPr>
        <p:txBody>
          <a:bodyPr/>
          <a:lstStyle>
            <a:lvl1pPr>
              <a:defRPr/>
            </a:lvl1pPr>
          </a:lstStyle>
          <a:p>
            <a:pPr>
              <a:defRPr/>
            </a:pPr>
            <a:fld id="{BD3BD28A-1D58-7F49-873E-7622B7677E8D}" type="slidenum">
              <a:rPr lang="en-US" altLang="en-US"/>
              <a:pPr>
                <a:defRPr/>
              </a:pPr>
              <a:t>‹#›</a:t>
            </a:fld>
            <a:endParaRPr lang="en-US" altLang="en-US"/>
          </a:p>
        </p:txBody>
      </p:sp>
    </p:spTree>
    <p:extLst>
      <p:ext uri="{BB962C8B-B14F-4D97-AF65-F5344CB8AC3E}">
        <p14:creationId xmlns:p14="http://schemas.microsoft.com/office/powerpoint/2010/main" val="33869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C19A500-22CD-9AA3-F2AA-4811AD22BD29}"/>
              </a:ext>
            </a:extLst>
          </p:cNvPr>
          <p:cNvSpPr>
            <a:spLocks noGrp="1" noChangeArrowheads="1"/>
          </p:cNvSpPr>
          <p:nvPr>
            <p:ph type="sldNum" sz="quarter" idx="10"/>
          </p:nvPr>
        </p:nvSpPr>
        <p:spPr>
          <a:ln/>
        </p:spPr>
        <p:txBody>
          <a:bodyPr/>
          <a:lstStyle>
            <a:lvl1pPr>
              <a:defRPr/>
            </a:lvl1pPr>
          </a:lstStyle>
          <a:p>
            <a:pPr>
              <a:defRPr/>
            </a:pPr>
            <a:fld id="{E0E20367-8367-7948-A5B6-6A9FBB74B878}" type="slidenum">
              <a:rPr lang="en-US" altLang="en-US"/>
              <a:pPr>
                <a:defRPr/>
              </a:pPr>
              <a:t>‹#›</a:t>
            </a:fld>
            <a:endParaRPr lang="en-US" altLang="en-US"/>
          </a:p>
        </p:txBody>
      </p:sp>
    </p:spTree>
    <p:extLst>
      <p:ext uri="{BB962C8B-B14F-4D97-AF65-F5344CB8AC3E}">
        <p14:creationId xmlns:p14="http://schemas.microsoft.com/office/powerpoint/2010/main" val="145117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BC988243-ED89-0989-7E8D-AD13BF8BF4B6}"/>
              </a:ext>
            </a:extLst>
          </p:cNvPr>
          <p:cNvSpPr>
            <a:spLocks noGrp="1" noChangeArrowheads="1"/>
          </p:cNvSpPr>
          <p:nvPr>
            <p:ph type="sldNum" sz="quarter" idx="10"/>
          </p:nvPr>
        </p:nvSpPr>
        <p:spPr>
          <a:ln/>
        </p:spPr>
        <p:txBody>
          <a:bodyPr/>
          <a:lstStyle>
            <a:lvl1pPr>
              <a:defRPr/>
            </a:lvl1pPr>
          </a:lstStyle>
          <a:p>
            <a:pPr>
              <a:defRPr/>
            </a:pPr>
            <a:fld id="{426B7EF8-36DE-064C-BB13-F9695B7664FB}" type="slidenum">
              <a:rPr lang="en-US" altLang="en-US"/>
              <a:pPr>
                <a:defRPr/>
              </a:pPr>
              <a:t>‹#›</a:t>
            </a:fld>
            <a:endParaRPr lang="en-US" altLang="en-US"/>
          </a:p>
        </p:txBody>
      </p:sp>
    </p:spTree>
    <p:extLst>
      <p:ext uri="{BB962C8B-B14F-4D97-AF65-F5344CB8AC3E}">
        <p14:creationId xmlns:p14="http://schemas.microsoft.com/office/powerpoint/2010/main" val="146337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0E180D96-35B4-21D6-EA83-70BE6B5E92A9}"/>
              </a:ext>
            </a:extLst>
          </p:cNvPr>
          <p:cNvSpPr>
            <a:spLocks noGrp="1" noChangeArrowheads="1"/>
          </p:cNvSpPr>
          <p:nvPr>
            <p:ph type="sldNum" sz="quarter" idx="10"/>
          </p:nvPr>
        </p:nvSpPr>
        <p:spPr>
          <a:ln/>
        </p:spPr>
        <p:txBody>
          <a:bodyPr/>
          <a:lstStyle>
            <a:lvl1pPr>
              <a:defRPr/>
            </a:lvl1pPr>
          </a:lstStyle>
          <a:p>
            <a:pPr>
              <a:defRPr/>
            </a:pPr>
            <a:fld id="{5F4AB008-8C0A-714C-AD5D-84C14DBC6672}" type="slidenum">
              <a:rPr lang="en-US" altLang="en-US"/>
              <a:pPr>
                <a:defRPr/>
              </a:pPr>
              <a:t>‹#›</a:t>
            </a:fld>
            <a:endParaRPr lang="en-US" altLang="en-US"/>
          </a:p>
        </p:txBody>
      </p:sp>
    </p:spTree>
    <p:extLst>
      <p:ext uri="{BB962C8B-B14F-4D97-AF65-F5344CB8AC3E}">
        <p14:creationId xmlns:p14="http://schemas.microsoft.com/office/powerpoint/2010/main" val="180670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B1D23C-1BAB-6B4D-BF5B-209E4EE00AA8}"/>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B01BB3-2461-7FF4-16FA-15D8173248F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
            <a:extLst>
              <a:ext uri="{FF2B5EF4-FFF2-40B4-BE49-F238E27FC236}">
                <a16:creationId xmlns:a16="http://schemas.microsoft.com/office/drawing/2014/main" id="{A7D22741-4FBD-FC90-FB58-35A4B9F364E2}"/>
              </a:ext>
            </a:extLst>
          </p:cNvPr>
          <p:cNvSpPr>
            <a:spLocks noChangeArrowheads="1"/>
          </p:cNvSpPr>
          <p:nvPr userDrawn="1"/>
        </p:nvSpPr>
        <p:spPr bwMode="auto">
          <a:xfrm>
            <a:off x="1600200" y="6370638"/>
            <a:ext cx="3124200" cy="304800"/>
          </a:xfrm>
          <a:prstGeom prst="rect">
            <a:avLst/>
          </a:prstGeom>
          <a:noFill/>
          <a:ln>
            <a:noFill/>
          </a:ln>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defRPr/>
            </a:pPr>
            <a:r>
              <a:rPr lang="en-US" altLang="en-US" sz="1000" dirty="0">
                <a:latin typeface="Century Gothic" pitchFamily="34" charset="0"/>
                <a:ea typeface="ヒラギノ角ゴ Pro W3" pitchFamily="1" charset="-128"/>
              </a:rPr>
              <a:t>Copyright © 2023 Pearson Education, Inc.</a:t>
            </a:r>
          </a:p>
        </p:txBody>
      </p:sp>
      <p:sp>
        <p:nvSpPr>
          <p:cNvPr id="1033" name="Rectangle 9">
            <a:extLst>
              <a:ext uri="{FF2B5EF4-FFF2-40B4-BE49-F238E27FC236}">
                <a16:creationId xmlns:a16="http://schemas.microsoft.com/office/drawing/2014/main" id="{F670AD8A-A7AE-9BC7-2CF5-7CE8EB0B75F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9A8B711-141C-C34B-9381-945EACB82857}" type="slidenum">
              <a:rPr lang="en-US" altLang="en-US"/>
              <a:pPr>
                <a:defRPr/>
              </a:pPr>
              <a:t>‹#›</a:t>
            </a:fld>
            <a:endParaRPr lang="en-US" altLang="en-US"/>
          </a:p>
        </p:txBody>
      </p:sp>
      <p:pic>
        <p:nvPicPr>
          <p:cNvPr id="1030" name="Picture 2">
            <a:extLst>
              <a:ext uri="{FF2B5EF4-FFF2-40B4-BE49-F238E27FC236}">
                <a16:creationId xmlns:a16="http://schemas.microsoft.com/office/drawing/2014/main" id="{B9E1A033-7F5F-D2E7-19DA-A6C333BFA71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200" y="6305550"/>
            <a:ext cx="14208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985385-8576-93FD-3F39-3981554C9611}"/>
              </a:ext>
            </a:extLst>
          </p:cNvPr>
          <p:cNvSpPr>
            <a:spLocks noGrp="1" noChangeArrowheads="1"/>
          </p:cNvSpPr>
          <p:nvPr>
            <p:ph type="title"/>
          </p:nvPr>
        </p:nvSpPr>
        <p:spPr>
          <a:xfrm>
            <a:off x="457200" y="304800"/>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Example</a:t>
            </a:r>
            <a:endParaRPr lang="he-IL" altLang="en-US" dirty="0"/>
          </a:p>
        </p:txBody>
      </p:sp>
      <p:pic>
        <p:nvPicPr>
          <p:cNvPr id="3" name="Picture 2">
            <a:extLst>
              <a:ext uri="{FF2B5EF4-FFF2-40B4-BE49-F238E27FC236}">
                <a16:creationId xmlns:a16="http://schemas.microsoft.com/office/drawing/2014/main" id="{E11CC090-5557-4C23-6216-3F67E12D9D9B}"/>
              </a:ext>
            </a:extLst>
          </p:cNvPr>
          <p:cNvPicPr>
            <a:picLocks noChangeAspect="1"/>
          </p:cNvPicPr>
          <p:nvPr/>
        </p:nvPicPr>
        <p:blipFill>
          <a:blip r:embed="rId2"/>
          <a:stretch>
            <a:fillRect/>
          </a:stretch>
        </p:blipFill>
        <p:spPr>
          <a:xfrm>
            <a:off x="1942733" y="1161329"/>
            <a:ext cx="5258534" cy="5163271"/>
          </a:xfrm>
          <a:prstGeom prst="rect">
            <a:avLst/>
          </a:prstGeom>
        </p:spPr>
      </p:pic>
      <p:sp>
        <p:nvSpPr>
          <p:cNvPr id="2" name="Slide Number Placeholder 1">
            <a:extLst>
              <a:ext uri="{FF2B5EF4-FFF2-40B4-BE49-F238E27FC236}">
                <a16:creationId xmlns:a16="http://schemas.microsoft.com/office/drawing/2014/main" id="{3A730A6C-6364-5A78-9D26-65495F1D6D45}"/>
              </a:ext>
            </a:extLst>
          </p:cNvPr>
          <p:cNvSpPr>
            <a:spLocks noGrp="1"/>
          </p:cNvSpPr>
          <p:nvPr>
            <p:ph type="sldNum" sz="quarter" idx="10"/>
          </p:nvPr>
        </p:nvSpPr>
        <p:spPr/>
        <p:txBody>
          <a:bodyPr/>
          <a:lstStyle/>
          <a:p>
            <a:pPr>
              <a:defRPr/>
            </a:pPr>
            <a:fld id="{24B0FB6C-DB9B-EE4D-8805-DE3DB269F15F}" type="slidenum">
              <a:rPr lang="en-US" altLang="en-US" smtClean="0"/>
              <a:pPr>
                <a:defRPr/>
              </a:pPr>
              <a:t>10</a:t>
            </a:fld>
            <a:endParaRPr lang="en-US" altLang="en-US"/>
          </a:p>
        </p:txBody>
      </p:sp>
    </p:spTree>
    <p:extLst>
      <p:ext uri="{BB962C8B-B14F-4D97-AF65-F5344CB8AC3E}">
        <p14:creationId xmlns:p14="http://schemas.microsoft.com/office/powerpoint/2010/main" val="240266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74D515F-726F-902D-8921-76AB0E164D25}"/>
              </a:ext>
            </a:extLst>
          </p:cNvPr>
          <p:cNvSpPr>
            <a:spLocks noGrp="1" noChangeArrowheads="1"/>
          </p:cNvSpPr>
          <p:nvPr>
            <p:ph type="title"/>
          </p:nvPr>
        </p:nvSpPr>
        <p:spPr/>
        <p:txBody>
          <a:bodyPr/>
          <a:lstStyle/>
          <a:p>
            <a:pPr eaLnBrk="1" hangingPunct="1"/>
            <a:r>
              <a:rPr lang="en-US" altLang="en-US"/>
              <a:t>Infinite Loops</a:t>
            </a:r>
            <a:endParaRPr lang="he-IL" altLang="en-US"/>
          </a:p>
        </p:txBody>
      </p:sp>
      <p:sp>
        <p:nvSpPr>
          <p:cNvPr id="11267" name="Content Placeholder 2">
            <a:extLst>
              <a:ext uri="{FF2B5EF4-FFF2-40B4-BE49-F238E27FC236}">
                <a16:creationId xmlns:a16="http://schemas.microsoft.com/office/drawing/2014/main" id="{0D5F3FEA-D062-6E63-BBA5-49220F905A52}"/>
              </a:ext>
            </a:extLst>
          </p:cNvPr>
          <p:cNvSpPr>
            <a:spLocks noGrp="1" noChangeArrowheads="1"/>
          </p:cNvSpPr>
          <p:nvPr>
            <p:ph idx="1"/>
          </p:nvPr>
        </p:nvSpPr>
        <p:spPr/>
        <p:txBody>
          <a:bodyPr/>
          <a:lstStyle/>
          <a:p>
            <a:pPr eaLnBrk="1" hangingPunct="1">
              <a:buFontTx/>
              <a:buChar char="•"/>
            </a:pPr>
            <a:r>
              <a:rPr lang="en-US" altLang="en-US"/>
              <a:t>Loops must contain within themselves a way to terminate</a:t>
            </a:r>
          </a:p>
          <a:p>
            <a:pPr lvl="1" eaLnBrk="1" hangingPunct="1"/>
            <a:r>
              <a:rPr lang="en-US" altLang="en-US"/>
              <a:t>Something inside a </a:t>
            </a:r>
            <a:r>
              <a:rPr lang="en-US" altLang="en-US">
                <a:latin typeface="Courier New" panose="02070309020205020404" pitchFamily="49" charset="0"/>
                <a:cs typeface="Courier New" panose="02070309020205020404" pitchFamily="49" charset="0"/>
              </a:rPr>
              <a:t>while</a:t>
            </a:r>
            <a:r>
              <a:rPr lang="en-US" altLang="en-US"/>
              <a:t> loop must eventually make the condition false</a:t>
            </a:r>
          </a:p>
          <a:p>
            <a:pPr eaLnBrk="1" hangingPunct="1">
              <a:buFontTx/>
              <a:buChar char="•"/>
            </a:pPr>
            <a:r>
              <a:rPr lang="en-US" altLang="en-US" u="sng"/>
              <a:t>Infinite loop</a:t>
            </a:r>
            <a:r>
              <a:rPr lang="en-US" altLang="en-US"/>
              <a:t>: loop that does not have a way of stopping</a:t>
            </a:r>
          </a:p>
          <a:p>
            <a:pPr lvl="1" eaLnBrk="1" hangingPunct="1"/>
            <a:r>
              <a:rPr lang="en-US" altLang="en-US"/>
              <a:t>Repeats until program is interrupted</a:t>
            </a:r>
          </a:p>
          <a:p>
            <a:pPr lvl="1" eaLnBrk="1" hangingPunct="1"/>
            <a:r>
              <a:rPr lang="en-US" altLang="en-US"/>
              <a:t>Occurs when programmer forgets to include stopping code in the loop</a:t>
            </a:r>
          </a:p>
        </p:txBody>
      </p:sp>
      <p:sp>
        <p:nvSpPr>
          <p:cNvPr id="2" name="Slide Number Placeholder 1">
            <a:extLst>
              <a:ext uri="{FF2B5EF4-FFF2-40B4-BE49-F238E27FC236}">
                <a16:creationId xmlns:a16="http://schemas.microsoft.com/office/drawing/2014/main" id="{852229EB-EC1F-D4F1-228C-38DA7D8296DE}"/>
              </a:ext>
            </a:extLst>
          </p:cNvPr>
          <p:cNvSpPr>
            <a:spLocks noGrp="1"/>
          </p:cNvSpPr>
          <p:nvPr>
            <p:ph type="sldNum" sz="quarter" idx="10"/>
          </p:nvPr>
        </p:nvSpPr>
        <p:spPr/>
        <p:txBody>
          <a:bodyPr/>
          <a:lstStyle/>
          <a:p>
            <a:pPr>
              <a:defRPr/>
            </a:pPr>
            <a:fld id="{24B0FB6C-DB9B-EE4D-8805-DE3DB269F15F}"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7A2B788-F79B-4A43-AFBE-0A1E964AB126}"/>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cs typeface="Courier New" panose="02070309020205020404" pitchFamily="49" charset="0"/>
              </a:rPr>
              <a:t>while</a:t>
            </a:r>
            <a:r>
              <a:rPr lang="en-US" altLang="en-US"/>
              <a:t> Loop as a Count-Controlled Loop</a:t>
            </a:r>
          </a:p>
        </p:txBody>
      </p:sp>
      <p:sp>
        <p:nvSpPr>
          <p:cNvPr id="12291" name="Content Placeholder 2">
            <a:extLst>
              <a:ext uri="{FF2B5EF4-FFF2-40B4-BE49-F238E27FC236}">
                <a16:creationId xmlns:a16="http://schemas.microsoft.com/office/drawing/2014/main" id="{00E585E5-9A85-53AF-352A-89BF96DD8A57}"/>
              </a:ext>
            </a:extLst>
          </p:cNvPr>
          <p:cNvSpPr>
            <a:spLocks noGrp="1" noChangeArrowheads="1"/>
          </p:cNvSpPr>
          <p:nvPr>
            <p:ph idx="1"/>
          </p:nvPr>
        </p:nvSpPr>
        <p:spPr/>
        <p:txBody>
          <a:bodyPr/>
          <a:lstStyle/>
          <a:p>
            <a:pPr>
              <a:buFontTx/>
              <a:buChar char="•"/>
            </a:pPr>
            <a:r>
              <a:rPr lang="en-US" altLang="en-US" sz="2400"/>
              <a:t>The </a:t>
            </a:r>
            <a:r>
              <a:rPr lang="en-US" altLang="en-US" sz="2400">
                <a:latin typeface="Courier New" panose="02070309020205020404" pitchFamily="49" charset="0"/>
                <a:cs typeface="Courier New" panose="02070309020205020404" pitchFamily="49" charset="0"/>
              </a:rPr>
              <a:t>while</a:t>
            </a:r>
            <a:r>
              <a:rPr lang="en-US" altLang="en-US" sz="2400"/>
              <a:t> loop is inherently a condition-controlled loop</a:t>
            </a:r>
          </a:p>
          <a:p>
            <a:pPr lvl="1"/>
            <a:r>
              <a:rPr lang="en-US" altLang="en-US" sz="2000"/>
              <a:t>It repeats as long as a Boolean condition is true</a:t>
            </a:r>
          </a:p>
          <a:p>
            <a:pPr>
              <a:buFontTx/>
              <a:buChar char="•"/>
            </a:pPr>
            <a:r>
              <a:rPr lang="en-US" altLang="en-US" sz="2400"/>
              <a:t>However, you can use the </a:t>
            </a:r>
            <a:r>
              <a:rPr lang="en-US" altLang="en-US" sz="2400">
                <a:latin typeface="Courier New" panose="02070309020205020404" pitchFamily="49" charset="0"/>
                <a:cs typeface="Courier New" panose="02070309020205020404" pitchFamily="49" charset="0"/>
              </a:rPr>
              <a:t>while</a:t>
            </a:r>
            <a:r>
              <a:rPr lang="en-US" altLang="en-US" sz="2400"/>
              <a:t> loop as a count-controlled loop by pairing it with a counter variable</a:t>
            </a:r>
          </a:p>
          <a:p>
            <a:pPr>
              <a:buFontTx/>
              <a:buChar char="•"/>
            </a:pPr>
            <a:r>
              <a:rPr lang="en-US" altLang="en-US" sz="2400"/>
              <a:t>A counter variable is assigned a unique value during each iteration of a loop. </a:t>
            </a:r>
          </a:p>
          <a:p>
            <a:pPr>
              <a:buFontTx/>
              <a:buChar char="•"/>
            </a:pPr>
            <a:r>
              <a:rPr lang="en-US" altLang="en-US" sz="2400"/>
              <a:t>It is called a </a:t>
            </a:r>
            <a:r>
              <a:rPr lang="en-US" altLang="en-US" sz="2400" i="1"/>
              <a:t>counter </a:t>
            </a:r>
            <a:r>
              <a:rPr lang="en-US" altLang="en-US" sz="2400"/>
              <a:t>variable because it can be used to count the number of times the loop iterates</a:t>
            </a:r>
          </a:p>
        </p:txBody>
      </p:sp>
      <p:sp>
        <p:nvSpPr>
          <p:cNvPr id="2" name="Slide Number Placeholder 1">
            <a:extLst>
              <a:ext uri="{FF2B5EF4-FFF2-40B4-BE49-F238E27FC236}">
                <a16:creationId xmlns:a16="http://schemas.microsoft.com/office/drawing/2014/main" id="{D556320C-217B-8D67-7231-1696CB2BF0A0}"/>
              </a:ext>
            </a:extLst>
          </p:cNvPr>
          <p:cNvSpPr>
            <a:spLocks noGrp="1"/>
          </p:cNvSpPr>
          <p:nvPr>
            <p:ph type="sldNum" sz="quarter" idx="10"/>
          </p:nvPr>
        </p:nvSpPr>
        <p:spPr/>
        <p:txBody>
          <a:bodyPr/>
          <a:lstStyle/>
          <a:p>
            <a:pPr>
              <a:defRPr/>
            </a:pPr>
            <a:fld id="{24B0FB6C-DB9B-EE4D-8805-DE3DB269F15F}"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3F235C1-CE6C-76CE-9670-EC3BC573B1F3}"/>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cs typeface="Courier New" panose="02070309020205020404" pitchFamily="49" charset="0"/>
              </a:rPr>
              <a:t>while</a:t>
            </a:r>
            <a:r>
              <a:rPr lang="en-US" altLang="en-US"/>
              <a:t> Loop as a Count-Controlled Loop</a:t>
            </a:r>
          </a:p>
        </p:txBody>
      </p:sp>
      <p:sp>
        <p:nvSpPr>
          <p:cNvPr id="13315" name="Content Placeholder 2">
            <a:extLst>
              <a:ext uri="{FF2B5EF4-FFF2-40B4-BE49-F238E27FC236}">
                <a16:creationId xmlns:a16="http://schemas.microsoft.com/office/drawing/2014/main" id="{F8AD0D74-D84B-A066-22C7-25A0762F465F}"/>
              </a:ext>
            </a:extLst>
          </p:cNvPr>
          <p:cNvSpPr>
            <a:spLocks noGrp="1" noChangeArrowheads="1"/>
          </p:cNvSpPr>
          <p:nvPr>
            <p:ph idx="1"/>
          </p:nvPr>
        </p:nvSpPr>
        <p:spPr>
          <a:xfrm>
            <a:off x="457200" y="1600201"/>
            <a:ext cx="8229600" cy="2209800"/>
          </a:xfrm>
        </p:spPr>
        <p:txBody>
          <a:bodyPr/>
          <a:lstStyle/>
          <a:p>
            <a:pPr>
              <a:buFontTx/>
              <a:buChar char="•"/>
            </a:pPr>
            <a:r>
              <a:rPr lang="en-US" altLang="en-US" sz="2000" dirty="0"/>
              <a:t>A count-controlled while loop must perform three actions:</a:t>
            </a:r>
          </a:p>
          <a:p>
            <a:pPr lvl="1"/>
            <a:r>
              <a:rPr lang="en-US" altLang="en-US" sz="1800" b="1" dirty="0"/>
              <a:t>Initialization</a:t>
            </a:r>
            <a:r>
              <a:rPr lang="en-US" altLang="en-US" sz="1800" dirty="0"/>
              <a:t>: The counter variable must be initialized to a suitable starting value before the loop begins.</a:t>
            </a:r>
          </a:p>
          <a:p>
            <a:pPr lvl="1"/>
            <a:r>
              <a:rPr lang="en-US" altLang="en-US" sz="1800" b="1" dirty="0"/>
              <a:t>Comparison</a:t>
            </a:r>
            <a:r>
              <a:rPr lang="en-US" altLang="en-US" sz="1800" dirty="0"/>
              <a:t>: The loop must compare the counter variable to a suitable ending value, to determine whether the loop should iterate or not.</a:t>
            </a:r>
          </a:p>
          <a:p>
            <a:pPr lvl="1"/>
            <a:r>
              <a:rPr lang="en-US" altLang="en-US" sz="1800" b="1" dirty="0"/>
              <a:t>Update</a:t>
            </a:r>
            <a:r>
              <a:rPr lang="en-US" altLang="en-US" sz="1800" dirty="0"/>
              <a:t>: During each iteration, the loop must update the counter variable with a new value.</a:t>
            </a:r>
          </a:p>
          <a:p>
            <a:pPr>
              <a:buFontTx/>
              <a:buChar char="•"/>
            </a:pPr>
            <a:endParaRPr lang="en-US" altLang="en-US" sz="2000" dirty="0"/>
          </a:p>
        </p:txBody>
      </p:sp>
      <p:grpSp>
        <p:nvGrpSpPr>
          <p:cNvPr id="2" name="Group 13">
            <a:extLst>
              <a:ext uri="{FF2B5EF4-FFF2-40B4-BE49-F238E27FC236}">
                <a16:creationId xmlns:a16="http://schemas.microsoft.com/office/drawing/2014/main" id="{B797B788-BF10-0675-532A-341943FB4E17}"/>
              </a:ext>
            </a:extLst>
          </p:cNvPr>
          <p:cNvGrpSpPr>
            <a:grpSpLocks/>
          </p:cNvGrpSpPr>
          <p:nvPr/>
        </p:nvGrpSpPr>
        <p:grpSpPr bwMode="auto">
          <a:xfrm>
            <a:off x="609600" y="4014787"/>
            <a:ext cx="8382000" cy="1852613"/>
            <a:chOff x="533400" y="2939534"/>
            <a:chExt cx="8381999" cy="1852835"/>
          </a:xfrm>
        </p:grpSpPr>
        <p:sp>
          <p:nvSpPr>
            <p:cNvPr id="3" name="TextBox 4">
              <a:extLst>
                <a:ext uri="{FF2B5EF4-FFF2-40B4-BE49-F238E27FC236}">
                  <a16:creationId xmlns:a16="http://schemas.microsoft.com/office/drawing/2014/main" id="{AC9B1DD6-1B63-388B-AA88-AD64C1377663}"/>
                </a:ext>
              </a:extLst>
            </p:cNvPr>
            <p:cNvSpPr txBox="1">
              <a:spLocks noChangeArrowheads="1"/>
            </p:cNvSpPr>
            <p:nvPr/>
          </p:nvSpPr>
          <p:spPr bwMode="auto">
            <a:xfrm>
              <a:off x="533400" y="3040030"/>
              <a:ext cx="8381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n = 0</a:t>
              </a:r>
            </a:p>
            <a:p>
              <a:pPr>
                <a:spcBef>
                  <a:spcPct val="0"/>
                </a:spcBef>
                <a:buFontTx/>
                <a:buNone/>
              </a:pPr>
              <a:r>
                <a:rPr lang="en-US" altLang="en-US" sz="1800" b="0" dirty="0">
                  <a:latin typeface="Courier New" panose="02070309020205020404" pitchFamily="49" charset="0"/>
                  <a:cs typeface="Courier New" panose="02070309020205020404" pitchFamily="49" charset="0"/>
                </a:rPr>
                <a:t>while n &lt; 5:</a:t>
              </a:r>
            </a:p>
            <a:p>
              <a:pPr>
                <a:spcBef>
                  <a:spcPct val="0"/>
                </a:spcBef>
                <a:buFontTx/>
                <a:buNone/>
              </a:pPr>
              <a:r>
                <a:rPr lang="en-US" altLang="en-US" sz="1800" b="0" dirty="0">
                  <a:latin typeface="Courier New" panose="02070309020205020404" pitchFamily="49" charset="0"/>
                  <a:cs typeface="Courier New" panose="02070309020205020404" pitchFamily="49" charset="0"/>
                </a:rPr>
                <a:t>    print(</a:t>
              </a:r>
              <a:r>
                <a:rPr lang="en-US" altLang="en-US" sz="1800" b="0" dirty="0" err="1">
                  <a:latin typeface="Courier New" panose="02070309020205020404" pitchFamily="49" charset="0"/>
                  <a:cs typeface="Courier New" panose="02070309020205020404" pitchFamily="49" charset="0"/>
                </a:rPr>
                <a:t>f'Inside</a:t>
              </a:r>
              <a:r>
                <a:rPr lang="en-US" altLang="en-US" sz="1800" b="0" dirty="0">
                  <a:latin typeface="Courier New" panose="02070309020205020404" pitchFamily="49" charset="0"/>
                  <a:cs typeface="Courier New" panose="02070309020205020404" pitchFamily="49" charset="0"/>
                </a:rPr>
                <a:t> the loop, the value of n is {n}.')</a:t>
              </a:r>
            </a:p>
            <a:p>
              <a:pPr>
                <a:spcBef>
                  <a:spcPct val="0"/>
                </a:spcBef>
                <a:buFontTx/>
                <a:buNone/>
              </a:pPr>
              <a:r>
                <a:rPr lang="en-US" altLang="en-US" sz="1800" b="0" dirty="0">
                  <a:latin typeface="Courier New" panose="02070309020205020404" pitchFamily="49" charset="0"/>
                  <a:cs typeface="Courier New" panose="02070309020205020404" pitchFamily="49" charset="0"/>
                </a:rPr>
                <a:t>    n += 1</a:t>
              </a:r>
            </a:p>
          </p:txBody>
        </p:sp>
        <p:cxnSp>
          <p:nvCxnSpPr>
            <p:cNvPr id="4" name="Straight Arrow Connector 6">
              <a:extLst>
                <a:ext uri="{FF2B5EF4-FFF2-40B4-BE49-F238E27FC236}">
                  <a16:creationId xmlns:a16="http://schemas.microsoft.com/office/drawing/2014/main" id="{72E947AC-485C-944F-E4C5-DE9F2E41C0EB}"/>
                </a:ext>
              </a:extLst>
            </p:cNvPr>
            <p:cNvCxnSpPr>
              <a:cxnSpLocks noChangeShapeType="1"/>
            </p:cNvCxnSpPr>
            <p:nvPr/>
          </p:nvCxnSpPr>
          <p:spPr bwMode="auto">
            <a:xfrm flipH="1">
              <a:off x="1371600" y="3124200"/>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 name="TextBox 7">
              <a:extLst>
                <a:ext uri="{FF2B5EF4-FFF2-40B4-BE49-F238E27FC236}">
                  <a16:creationId xmlns:a16="http://schemas.microsoft.com/office/drawing/2014/main" id="{E80F2930-73C9-2F15-DBB2-7C5568A1CA3B}"/>
                </a:ext>
              </a:extLst>
            </p:cNvPr>
            <p:cNvSpPr txBox="1">
              <a:spLocks noChangeArrowheads="1"/>
            </p:cNvSpPr>
            <p:nvPr/>
          </p:nvSpPr>
          <p:spPr bwMode="auto">
            <a:xfrm>
              <a:off x="2064327" y="2939534"/>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Initialization</a:t>
              </a:r>
            </a:p>
          </p:txBody>
        </p:sp>
        <p:cxnSp>
          <p:nvCxnSpPr>
            <p:cNvPr id="6" name="Straight Arrow Connector 8">
              <a:extLst>
                <a:ext uri="{FF2B5EF4-FFF2-40B4-BE49-F238E27FC236}">
                  <a16:creationId xmlns:a16="http://schemas.microsoft.com/office/drawing/2014/main" id="{88D1A3C3-F9B1-2D1F-043C-F35BF808BA9E}"/>
                </a:ext>
              </a:extLst>
            </p:cNvPr>
            <p:cNvCxnSpPr>
              <a:cxnSpLocks noChangeShapeType="1"/>
            </p:cNvCxnSpPr>
            <p:nvPr/>
          </p:nvCxnSpPr>
          <p:spPr bwMode="auto">
            <a:xfrm flipH="1">
              <a:off x="2279073" y="3440408"/>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 name="TextBox 9">
              <a:extLst>
                <a:ext uri="{FF2B5EF4-FFF2-40B4-BE49-F238E27FC236}">
                  <a16:creationId xmlns:a16="http://schemas.microsoft.com/office/drawing/2014/main" id="{DE84E93B-9C81-0F94-D96C-7CEB7AC22D34}"/>
                </a:ext>
              </a:extLst>
            </p:cNvPr>
            <p:cNvSpPr txBox="1">
              <a:spLocks noChangeArrowheads="1"/>
            </p:cNvSpPr>
            <p:nvPr/>
          </p:nvSpPr>
          <p:spPr bwMode="auto">
            <a:xfrm>
              <a:off x="2971800" y="3255742"/>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Comparison</a:t>
              </a:r>
            </a:p>
          </p:txBody>
        </p:sp>
        <p:cxnSp>
          <p:nvCxnSpPr>
            <p:cNvPr id="8" name="Straight Arrow Connector 10">
              <a:extLst>
                <a:ext uri="{FF2B5EF4-FFF2-40B4-BE49-F238E27FC236}">
                  <a16:creationId xmlns:a16="http://schemas.microsoft.com/office/drawing/2014/main" id="{25F34751-7FD3-D243-51F4-44753673E1A5}"/>
                </a:ext>
              </a:extLst>
            </p:cNvPr>
            <p:cNvCxnSpPr>
              <a:cxnSpLocks/>
            </p:cNvCxnSpPr>
            <p:nvPr/>
          </p:nvCxnSpPr>
          <p:spPr bwMode="auto">
            <a:xfrm flipH="1" flipV="1">
              <a:off x="1828800" y="4268926"/>
              <a:ext cx="434084" cy="27733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 name="TextBox 11">
              <a:extLst>
                <a:ext uri="{FF2B5EF4-FFF2-40B4-BE49-F238E27FC236}">
                  <a16:creationId xmlns:a16="http://schemas.microsoft.com/office/drawing/2014/main" id="{95AFD18B-C693-7363-3E1D-F42ACC1E2047}"/>
                </a:ext>
              </a:extLst>
            </p:cNvPr>
            <p:cNvSpPr txBox="1">
              <a:spLocks noChangeArrowheads="1"/>
            </p:cNvSpPr>
            <p:nvPr/>
          </p:nvSpPr>
          <p:spPr bwMode="auto">
            <a:xfrm>
              <a:off x="2262884" y="4423037"/>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Update</a:t>
              </a:r>
            </a:p>
          </p:txBody>
        </p:sp>
      </p:grpSp>
      <p:sp>
        <p:nvSpPr>
          <p:cNvPr id="10" name="Slide Number Placeholder 9">
            <a:extLst>
              <a:ext uri="{FF2B5EF4-FFF2-40B4-BE49-F238E27FC236}">
                <a16:creationId xmlns:a16="http://schemas.microsoft.com/office/drawing/2014/main" id="{3F63A9D4-2B97-FBD0-75CE-0F633CD0B1D1}"/>
              </a:ext>
            </a:extLst>
          </p:cNvPr>
          <p:cNvSpPr>
            <a:spLocks noGrp="1"/>
          </p:cNvSpPr>
          <p:nvPr>
            <p:ph type="sldNum" sz="quarter" idx="10"/>
          </p:nvPr>
        </p:nvSpPr>
        <p:spPr/>
        <p:txBody>
          <a:bodyPr/>
          <a:lstStyle/>
          <a:p>
            <a:pPr>
              <a:defRPr/>
            </a:pPr>
            <a:fld id="{24B0FB6C-DB9B-EE4D-8805-DE3DB269F15F}"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35C82C5-BA5E-1977-B684-3B3F05AB8CF7}"/>
              </a:ext>
            </a:extLst>
          </p:cNvPr>
          <p:cNvSpPr>
            <a:spLocks noGrp="1" noChangeArrowheads="1"/>
          </p:cNvSpPr>
          <p:nvPr>
            <p:ph type="title"/>
          </p:nvPr>
        </p:nvSpPr>
        <p:spPr/>
        <p:txBody>
          <a:bodyPr/>
          <a:lstStyle/>
          <a:p>
            <a:r>
              <a:rPr lang="en-US" altLang="en-US"/>
              <a:t>Single-Line </a:t>
            </a:r>
            <a:r>
              <a:rPr lang="en-US" altLang="en-US">
                <a:latin typeface="Courier New" panose="02070309020205020404" pitchFamily="49" charset="0"/>
                <a:cs typeface="Courier New" panose="02070309020205020404" pitchFamily="49" charset="0"/>
              </a:rPr>
              <a:t>while</a:t>
            </a:r>
            <a:r>
              <a:rPr lang="en-US" altLang="en-US"/>
              <a:t> Loops</a:t>
            </a:r>
          </a:p>
        </p:txBody>
      </p:sp>
      <p:sp>
        <p:nvSpPr>
          <p:cNvPr id="3" name="Content Placeholder 2">
            <a:extLst>
              <a:ext uri="{FF2B5EF4-FFF2-40B4-BE49-F238E27FC236}">
                <a16:creationId xmlns:a16="http://schemas.microsoft.com/office/drawing/2014/main" id="{830E19FF-E45C-DF00-C76A-0DA876263EF9}"/>
              </a:ext>
            </a:extLst>
          </p:cNvPr>
          <p:cNvSpPr>
            <a:spLocks noGrp="1"/>
          </p:cNvSpPr>
          <p:nvPr>
            <p:ph idx="1"/>
          </p:nvPr>
        </p:nvSpPr>
        <p:spPr/>
        <p:txBody>
          <a:bodyPr/>
          <a:lstStyle/>
          <a:p>
            <a:pPr>
              <a:defRPr/>
            </a:pPr>
            <a:r>
              <a:rPr lang="en-US" sz="2400" dirty="0"/>
              <a:t>If there is only one statement in the body of a </a:t>
            </a:r>
            <a:r>
              <a:rPr lang="en-US" sz="2400" dirty="0">
                <a:latin typeface="Courier New" panose="02070309020205020404" pitchFamily="49" charset="0"/>
                <a:cs typeface="Courier New" panose="02070309020205020404" pitchFamily="49" charset="0"/>
              </a:rPr>
              <a:t>while</a:t>
            </a:r>
            <a:r>
              <a:rPr lang="en-US" sz="2400" dirty="0"/>
              <a:t> loop, you can write the entire loop on one line. </a:t>
            </a:r>
          </a:p>
          <a:p>
            <a:pPr>
              <a:defRPr/>
            </a:pPr>
            <a:r>
              <a:rPr lang="en-US" sz="2400" dirty="0"/>
              <a:t>General format:</a:t>
            </a:r>
            <a:br>
              <a:rPr lang="en-US" sz="2400" dirty="0"/>
            </a:br>
            <a:br>
              <a:rPr lang="en-US" sz="2400" dirty="0"/>
            </a:br>
            <a:r>
              <a:rPr lang="en-US" sz="2000" dirty="0">
                <a:latin typeface="Courier New" panose="02070309020205020404" pitchFamily="49" charset="0"/>
                <a:ea typeface="Calibri" panose="020F0502020204030204" pitchFamily="34" charset="0"/>
              </a:rPr>
              <a:t>while </a:t>
            </a:r>
            <a:r>
              <a:rPr lang="en-US" sz="2000" i="1" dirty="0">
                <a:latin typeface="Courier New" panose="02070309020205020404" pitchFamily="49" charset="0"/>
                <a:ea typeface="Calibri" panose="020F0502020204030204" pitchFamily="34" charset="0"/>
              </a:rPr>
              <a:t>condition</a:t>
            </a:r>
            <a:r>
              <a:rPr lang="en-US" sz="2000" dirty="0">
                <a:latin typeface="Courier New" panose="02070309020205020404" pitchFamily="49" charset="0"/>
                <a:ea typeface="Calibri" panose="020F0502020204030204" pitchFamily="34" charset="0"/>
              </a:rPr>
              <a:t>: </a:t>
            </a:r>
            <a:r>
              <a:rPr lang="en-US" sz="2000" i="1" dirty="0">
                <a:latin typeface="Courier New" panose="02070309020205020404" pitchFamily="49" charset="0"/>
                <a:ea typeface="Calibri" panose="020F0502020204030204" pitchFamily="34" charset="0"/>
              </a:rPr>
              <a:t>statement</a:t>
            </a:r>
            <a:br>
              <a:rPr lang="en-US" sz="1800" i="1" dirty="0">
                <a:latin typeface="Courier New" panose="02070309020205020404" pitchFamily="49" charset="0"/>
                <a:ea typeface="Calibri" panose="020F0502020204030204" pitchFamily="34" charset="0"/>
              </a:rPr>
            </a:br>
            <a:endParaRPr lang="en-US" sz="2400" dirty="0"/>
          </a:p>
          <a:p>
            <a:pPr marL="0">
              <a:spcBef>
                <a:spcPts val="0"/>
              </a:spcBef>
              <a:spcAft>
                <a:spcPts val="0"/>
              </a:spcAft>
              <a:defRPr/>
            </a:pPr>
            <a:r>
              <a:rPr lang="en-US" sz="2400" dirty="0"/>
              <a:t>Example:</a:t>
            </a:r>
            <a:br>
              <a:rPr lang="en-US" sz="2400" dirty="0"/>
            </a:br>
            <a:br>
              <a:rPr lang="en-US" sz="2400" dirty="0"/>
            </a:br>
            <a:r>
              <a:rPr lang="en-US" dirty="0"/>
              <a:t>	</a:t>
            </a:r>
            <a:r>
              <a:rPr lang="en-US" sz="2800" dirty="0">
                <a:latin typeface="Courier New" panose="02070309020205020404" pitchFamily="49" charset="0"/>
                <a:ea typeface="Calibri" panose="020F0502020204030204" pitchFamily="34" charset="0"/>
                <a:cs typeface="Times New Roman" panose="02020603050405020304" pitchFamily="18" charset="0"/>
              </a:rPr>
              <a:t>n = 0</a:t>
            </a:r>
            <a:br>
              <a:rPr lang="en-US" sz="2800" dirty="0">
                <a:latin typeface="Calibri" panose="020F0502020204030204" pitchFamily="34" charset="0"/>
                <a:ea typeface="Calibri" panose="020F0502020204030204" pitchFamily="34" charset="0"/>
                <a:cs typeface="Times New Roman" panose="02020603050405020304" pitchFamily="18" charset="0"/>
              </a:rPr>
            </a:b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latin typeface="Courier New" panose="02070309020205020404" pitchFamily="49" charset="0"/>
                <a:ea typeface="Calibri" panose="020F0502020204030204" pitchFamily="34" charset="0"/>
              </a:rPr>
              <a:t>while n &lt; 10: n += 1</a:t>
            </a:r>
            <a:endParaRPr lang="en-US" sz="2800" dirty="0"/>
          </a:p>
        </p:txBody>
      </p:sp>
      <p:sp>
        <p:nvSpPr>
          <p:cNvPr id="2" name="Slide Number Placeholder 1">
            <a:extLst>
              <a:ext uri="{FF2B5EF4-FFF2-40B4-BE49-F238E27FC236}">
                <a16:creationId xmlns:a16="http://schemas.microsoft.com/office/drawing/2014/main" id="{DF2382D7-0C7B-AEE4-C340-321F8E588D53}"/>
              </a:ext>
            </a:extLst>
          </p:cNvPr>
          <p:cNvSpPr>
            <a:spLocks noGrp="1"/>
          </p:cNvSpPr>
          <p:nvPr>
            <p:ph type="sldNum" sz="quarter" idx="10"/>
          </p:nvPr>
        </p:nvSpPr>
        <p:spPr/>
        <p:txBody>
          <a:bodyPr/>
          <a:lstStyle/>
          <a:p>
            <a:pPr>
              <a:defRPr/>
            </a:pPr>
            <a:fld id="{24B0FB6C-DB9B-EE4D-8805-DE3DB269F15F}"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13F38C2-1430-35F5-0FFC-E4070E084909}"/>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for</a:t>
            </a:r>
            <a:r>
              <a:rPr lang="en-US" altLang="en-US"/>
              <a:t> Loop: a Count-Controlled Loop</a:t>
            </a:r>
            <a:endParaRPr lang="he-IL" altLang="en-US"/>
          </a:p>
        </p:txBody>
      </p:sp>
      <p:sp>
        <p:nvSpPr>
          <p:cNvPr id="16387" name="Content Placeholder 2">
            <a:extLst>
              <a:ext uri="{FF2B5EF4-FFF2-40B4-BE49-F238E27FC236}">
                <a16:creationId xmlns:a16="http://schemas.microsoft.com/office/drawing/2014/main" id="{4A44896F-0983-4769-0408-DE60DB1BCF14}"/>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Count-Controlled</a:t>
            </a:r>
            <a:r>
              <a:rPr lang="en-US" altLang="en-US" u="sng" dirty="0"/>
              <a:t> loop</a:t>
            </a:r>
            <a:r>
              <a:rPr lang="en-US" altLang="en-US" dirty="0"/>
              <a:t>: iterates a specific number of times</a:t>
            </a:r>
          </a:p>
          <a:p>
            <a:pPr lvl="1" eaLnBrk="1" hangingPunct="1"/>
            <a:r>
              <a:rPr lang="en-US" altLang="en-US" dirty="0"/>
              <a:t>Use a </a:t>
            </a:r>
            <a:r>
              <a:rPr lang="en-US" altLang="en-US" dirty="0">
                <a:latin typeface="Courier New" panose="02070309020205020404" pitchFamily="49" charset="0"/>
                <a:cs typeface="Courier New" panose="02070309020205020404" pitchFamily="49" charset="0"/>
              </a:rPr>
              <a:t>for</a:t>
            </a:r>
            <a:r>
              <a:rPr lang="en-US" altLang="en-US" dirty="0"/>
              <a:t> statement to write count-controlled loop </a:t>
            </a:r>
          </a:p>
          <a:p>
            <a:pPr lvl="2" eaLnBrk="1" hangingPunct="1">
              <a:buFontTx/>
              <a:buChar char="•"/>
            </a:pPr>
            <a:r>
              <a:rPr lang="en-US" altLang="en-US"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[val1, val2, </a:t>
            </a:r>
            <a:r>
              <a:rPr lang="en-US" altLang="en-US" i="1" dirty="0" err="1">
                <a:latin typeface="Courier New" panose="02070309020205020404" pitchFamily="49" charset="0"/>
                <a:cs typeface="Courier New" panose="02070309020205020404" pitchFamily="49" charset="0"/>
              </a:rPr>
              <a:t>etc</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p:txBody>
      </p:sp>
      <p:sp>
        <p:nvSpPr>
          <p:cNvPr id="2" name="Slide Number Placeholder 1">
            <a:extLst>
              <a:ext uri="{FF2B5EF4-FFF2-40B4-BE49-F238E27FC236}">
                <a16:creationId xmlns:a16="http://schemas.microsoft.com/office/drawing/2014/main" id="{255844EA-667C-21BE-7805-42A7CB2E4136}"/>
              </a:ext>
            </a:extLst>
          </p:cNvPr>
          <p:cNvSpPr>
            <a:spLocks noGrp="1"/>
          </p:cNvSpPr>
          <p:nvPr>
            <p:ph type="sldNum" sz="quarter" idx="10"/>
          </p:nvPr>
        </p:nvSpPr>
        <p:spPr/>
        <p:txBody>
          <a:bodyPr/>
          <a:lstStyle/>
          <a:p>
            <a:pPr>
              <a:defRPr/>
            </a:pPr>
            <a:fld id="{24B0FB6C-DB9B-EE4D-8805-DE3DB269F15F}"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a:extLst>
              <a:ext uri="{FF2B5EF4-FFF2-40B4-BE49-F238E27FC236}">
                <a16:creationId xmlns:a16="http://schemas.microsoft.com/office/drawing/2014/main" id="{06C90F7A-2F58-3102-EB37-846A2BD8AA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071563"/>
            <a:ext cx="75057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706F2F1-E53A-4454-DF7D-216127641C7A}"/>
              </a:ext>
            </a:extLst>
          </p:cNvPr>
          <p:cNvSpPr>
            <a:spLocks noGrp="1"/>
          </p:cNvSpPr>
          <p:nvPr>
            <p:ph type="sldNum" sz="quarter" idx="10"/>
          </p:nvPr>
        </p:nvSpPr>
        <p:spPr/>
        <p:txBody>
          <a:bodyPr/>
          <a:lstStyle/>
          <a:p>
            <a:pPr>
              <a:defRPr/>
            </a:pPr>
            <a:fld id="{24B0FB6C-DB9B-EE4D-8805-DE3DB269F15F}"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5F92BF0-D62A-B4FA-802D-5CC571C2D7AE}"/>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8435" name="Content Placeholder 2">
            <a:extLst>
              <a:ext uri="{FF2B5EF4-FFF2-40B4-BE49-F238E27FC236}">
                <a16:creationId xmlns:a16="http://schemas.microsoft.com/office/drawing/2014/main" id="{D34C3496-8A8D-8048-C5A3-23A4568838E2}"/>
              </a:ext>
            </a:extLst>
          </p:cNvPr>
          <p:cNvSpPr>
            <a:spLocks noGrp="1" noChangeArrowheads="1"/>
          </p:cNvSpPr>
          <p:nvPr>
            <p:ph idx="1"/>
          </p:nvPr>
        </p:nvSpPr>
        <p:spPr/>
        <p:txBody>
          <a:bodyPr/>
          <a:lstStyle/>
          <a:p>
            <a:pPr eaLnBrk="1" hangingPunct="1">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range</a:t>
            </a:r>
            <a:r>
              <a:rPr lang="en-US" altLang="en-US" sz="2400" dirty="0"/>
              <a:t> function simplifies the process of writing a </a:t>
            </a:r>
            <a:r>
              <a:rPr lang="en-US" altLang="en-US" sz="2400" dirty="0">
                <a:latin typeface="Courier New" panose="02070309020205020404" pitchFamily="49" charset="0"/>
                <a:cs typeface="Courier New" panose="02070309020205020404" pitchFamily="49" charset="0"/>
              </a:rPr>
              <a:t>for</a:t>
            </a:r>
            <a:r>
              <a:rPr lang="en-US" altLang="en-US" sz="2400" dirty="0"/>
              <a:t> loop</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returns an </a:t>
            </a:r>
            <a:r>
              <a:rPr lang="en-US" altLang="en-US" sz="2400" dirty="0" err="1"/>
              <a:t>iterable</a:t>
            </a:r>
            <a:r>
              <a:rPr lang="en-US" altLang="en-US" sz="2400" dirty="0"/>
              <a:t> object which is a sequence of values that can be iterated over</a:t>
            </a:r>
          </a:p>
          <a:p>
            <a:pPr lvl="1" eaLnBrk="1" hangingPunct="1"/>
            <a:r>
              <a:rPr lang="en-US" altLang="en-US" sz="2400" dirty="0"/>
              <a:t>Below, instead of using a list of values, we call the range function passing 5 as an argument </a:t>
            </a:r>
          </a:p>
          <a:p>
            <a:pPr lvl="1" eaLnBrk="1" hangingPunct="1"/>
            <a:r>
              <a:rPr lang="en-US" altLang="en-US" sz="2400" dirty="0"/>
              <a:t>The range function will generate an </a:t>
            </a:r>
            <a:r>
              <a:rPr lang="en-US" altLang="en-US" sz="2400" dirty="0" err="1"/>
              <a:t>iterable</a:t>
            </a:r>
            <a:r>
              <a:rPr lang="en-US" altLang="en-US" sz="2400" dirty="0"/>
              <a:t> sequence of integers in the range of 0 up to (but not including) 5 and thus the program displays the numbers: 0 1 2 3 4</a:t>
            </a:r>
          </a:p>
        </p:txBody>
      </p:sp>
      <p:pic>
        <p:nvPicPr>
          <p:cNvPr id="3" name="Picture 2">
            <a:extLst>
              <a:ext uri="{FF2B5EF4-FFF2-40B4-BE49-F238E27FC236}">
                <a16:creationId xmlns:a16="http://schemas.microsoft.com/office/drawing/2014/main" id="{5C7CE728-FDB6-5BF9-C1C8-3B7DA6DE9C81}"/>
              </a:ext>
            </a:extLst>
          </p:cNvPr>
          <p:cNvPicPr>
            <a:picLocks noChangeAspect="1"/>
          </p:cNvPicPr>
          <p:nvPr/>
        </p:nvPicPr>
        <p:blipFill>
          <a:blip r:embed="rId2"/>
          <a:stretch>
            <a:fillRect/>
          </a:stretch>
        </p:blipFill>
        <p:spPr>
          <a:xfrm>
            <a:off x="2057399" y="5243512"/>
            <a:ext cx="3814759" cy="1157287"/>
          </a:xfrm>
          <a:prstGeom prst="rect">
            <a:avLst/>
          </a:prstGeom>
        </p:spPr>
      </p:pic>
      <p:sp>
        <p:nvSpPr>
          <p:cNvPr id="2" name="Slide Number Placeholder 1">
            <a:extLst>
              <a:ext uri="{FF2B5EF4-FFF2-40B4-BE49-F238E27FC236}">
                <a16:creationId xmlns:a16="http://schemas.microsoft.com/office/drawing/2014/main" id="{C13168F6-D1B8-53A0-23E7-3414DC6324F4}"/>
              </a:ext>
            </a:extLst>
          </p:cNvPr>
          <p:cNvSpPr>
            <a:spLocks noGrp="1"/>
          </p:cNvSpPr>
          <p:nvPr>
            <p:ph type="sldNum" sz="quarter" idx="10"/>
          </p:nvPr>
        </p:nvSpPr>
        <p:spPr/>
        <p:txBody>
          <a:bodyPr/>
          <a:lstStyle/>
          <a:p>
            <a:pPr>
              <a:defRPr/>
            </a:pPr>
            <a:fld id="{24B0FB6C-DB9B-EE4D-8805-DE3DB269F15F}"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5F92BF0-D62A-B4FA-802D-5CC571C2D7AE}"/>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8435" name="Content Placeholder 2">
            <a:extLst>
              <a:ext uri="{FF2B5EF4-FFF2-40B4-BE49-F238E27FC236}">
                <a16:creationId xmlns:a16="http://schemas.microsoft.com/office/drawing/2014/main" id="{D34C3496-8A8D-8048-C5A3-23A4568838E2}"/>
              </a:ext>
            </a:extLst>
          </p:cNvPr>
          <p:cNvSpPr>
            <a:spLocks noGrp="1" noChangeArrowheads="1"/>
          </p:cNvSpPr>
          <p:nvPr>
            <p:ph idx="1"/>
          </p:nvPr>
        </p:nvSpPr>
        <p:spPr/>
        <p:txBody>
          <a:bodyPr/>
          <a:lstStyle/>
          <a:p>
            <a:pPr eaLnBrk="1" hangingPunct="1">
              <a:buFontTx/>
              <a:buChar char="•"/>
            </a:pPr>
            <a:r>
              <a:rPr lang="en-US" altLang="en-US" sz="2400" dirty="0"/>
              <a:t>If you pass one argument to the range function, as shown in the previous example, that argument is used as the ending limit of the sequence of numbers. </a:t>
            </a:r>
          </a:p>
          <a:p>
            <a:pPr eaLnBrk="1" hangingPunct="1">
              <a:buFontTx/>
              <a:buChar char="•"/>
            </a:pPr>
            <a:r>
              <a:rPr lang="en-US" altLang="en-US" sz="2400" dirty="0"/>
              <a:t>If you pass two arguments to the range function, the first argument is used as the starting value of the sequence, and the second argument is used as the ending limit as shown below:</a:t>
            </a:r>
          </a:p>
          <a:p>
            <a:pPr eaLnBrk="1" hangingPunct="1">
              <a:buFontTx/>
              <a:buChar char="•"/>
            </a:pPr>
            <a:endParaRPr lang="en-US" altLang="en-US" sz="2400" dirty="0"/>
          </a:p>
          <a:p>
            <a:pPr eaLnBrk="1" hangingPunct="1">
              <a:buFontTx/>
              <a:buChar char="•"/>
            </a:pPr>
            <a:endParaRPr lang="en-US" altLang="en-US" sz="2400" dirty="0"/>
          </a:p>
          <a:p>
            <a:pPr eaLnBrk="1" hangingPunct="1">
              <a:buFontTx/>
              <a:buChar char="•"/>
            </a:pPr>
            <a:endParaRPr lang="en-US" altLang="en-US" sz="2400" dirty="0"/>
          </a:p>
          <a:p>
            <a:pPr eaLnBrk="1" hangingPunct="1">
              <a:buFontTx/>
              <a:buChar char="•"/>
            </a:pPr>
            <a:r>
              <a:rPr lang="en-US" altLang="en-US" sz="2400" dirty="0"/>
              <a:t>The code displays: 1 2 3 4</a:t>
            </a:r>
            <a:endParaRPr lang="he-IL" altLang="en-US" sz="2400" dirty="0"/>
          </a:p>
        </p:txBody>
      </p:sp>
      <p:pic>
        <p:nvPicPr>
          <p:cNvPr id="3" name="Picture 2">
            <a:extLst>
              <a:ext uri="{FF2B5EF4-FFF2-40B4-BE49-F238E27FC236}">
                <a16:creationId xmlns:a16="http://schemas.microsoft.com/office/drawing/2014/main" id="{6C3A3701-ED99-71A5-B7D3-A8D596BDCBF5}"/>
              </a:ext>
            </a:extLst>
          </p:cNvPr>
          <p:cNvPicPr>
            <a:picLocks noChangeAspect="1"/>
          </p:cNvPicPr>
          <p:nvPr/>
        </p:nvPicPr>
        <p:blipFill>
          <a:blip r:embed="rId2"/>
          <a:stretch>
            <a:fillRect/>
          </a:stretch>
        </p:blipFill>
        <p:spPr>
          <a:xfrm>
            <a:off x="1295400" y="4495800"/>
            <a:ext cx="3890680" cy="914400"/>
          </a:xfrm>
          <a:prstGeom prst="rect">
            <a:avLst/>
          </a:prstGeom>
        </p:spPr>
      </p:pic>
      <p:sp>
        <p:nvSpPr>
          <p:cNvPr id="2" name="Slide Number Placeholder 1">
            <a:extLst>
              <a:ext uri="{FF2B5EF4-FFF2-40B4-BE49-F238E27FC236}">
                <a16:creationId xmlns:a16="http://schemas.microsoft.com/office/drawing/2014/main" id="{2DC760C5-4DD8-DC52-C6BA-21DE44189829}"/>
              </a:ext>
            </a:extLst>
          </p:cNvPr>
          <p:cNvSpPr>
            <a:spLocks noGrp="1"/>
          </p:cNvSpPr>
          <p:nvPr>
            <p:ph type="sldNum" sz="quarter" idx="10"/>
          </p:nvPr>
        </p:nvSpPr>
        <p:spPr/>
        <p:txBody>
          <a:bodyPr/>
          <a:lstStyle/>
          <a:p>
            <a:pPr>
              <a:defRPr/>
            </a:pPr>
            <a:fld id="{24B0FB6C-DB9B-EE4D-8805-DE3DB269F15F}" type="slidenum">
              <a:rPr lang="en-US" altLang="en-US" smtClean="0"/>
              <a:pPr>
                <a:defRPr/>
              </a:pPr>
              <a:t>18</a:t>
            </a:fld>
            <a:endParaRPr lang="en-US" altLang="en-US"/>
          </a:p>
        </p:txBody>
      </p:sp>
    </p:spTree>
    <p:extLst>
      <p:ext uri="{BB962C8B-B14F-4D97-AF65-F5344CB8AC3E}">
        <p14:creationId xmlns:p14="http://schemas.microsoft.com/office/powerpoint/2010/main" val="228599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5F92BF0-D62A-B4FA-802D-5CC571C2D7AE}"/>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8435" name="Content Placeholder 2">
            <a:extLst>
              <a:ext uri="{FF2B5EF4-FFF2-40B4-BE49-F238E27FC236}">
                <a16:creationId xmlns:a16="http://schemas.microsoft.com/office/drawing/2014/main" id="{D34C3496-8A8D-8048-C5A3-23A4568838E2}"/>
              </a:ext>
            </a:extLst>
          </p:cNvPr>
          <p:cNvSpPr>
            <a:spLocks noGrp="1" noChangeArrowheads="1"/>
          </p:cNvSpPr>
          <p:nvPr>
            <p:ph idx="1"/>
          </p:nvPr>
        </p:nvSpPr>
        <p:spPr/>
        <p:txBody>
          <a:bodyPr/>
          <a:lstStyle/>
          <a:p>
            <a:pPr eaLnBrk="1" hangingPunct="1">
              <a:buFontTx/>
              <a:buChar char="•"/>
            </a:pPr>
            <a:r>
              <a:rPr lang="en-US" altLang="en-US" sz="2400" dirty="0"/>
              <a:t>By default, the range function produces a sequence of numbers that increase by 1 for each successive number in the list. </a:t>
            </a:r>
          </a:p>
          <a:p>
            <a:pPr eaLnBrk="1" hangingPunct="1">
              <a:buFontTx/>
              <a:buChar char="•"/>
            </a:pPr>
            <a:r>
              <a:rPr lang="en-US" altLang="en-US" sz="2400" dirty="0"/>
              <a:t>If you pass a third argument to the range function, that argument is used as step value. </a:t>
            </a:r>
          </a:p>
          <a:p>
            <a:pPr eaLnBrk="1" hangingPunct="1">
              <a:buFontTx/>
              <a:buChar char="•"/>
            </a:pPr>
            <a:endParaRPr lang="en-US" altLang="en-US" sz="2400" dirty="0"/>
          </a:p>
          <a:p>
            <a:pPr eaLnBrk="1" hangingPunct="1">
              <a:buFontTx/>
              <a:buChar char="•"/>
            </a:pPr>
            <a:endParaRPr lang="en-US" altLang="en-US" sz="2400" dirty="0"/>
          </a:p>
          <a:p>
            <a:pPr eaLnBrk="1" hangingPunct="1">
              <a:buFontTx/>
              <a:buChar char="•"/>
            </a:pPr>
            <a:endParaRPr lang="en-US" altLang="en-US" sz="2400" dirty="0"/>
          </a:p>
          <a:p>
            <a:pPr eaLnBrk="1" hangingPunct="1">
              <a:buFontTx/>
              <a:buChar char="•"/>
            </a:pPr>
            <a:r>
              <a:rPr lang="en-US" altLang="en-US" sz="2400" dirty="0"/>
              <a:t>The code displays: 1 3 5 7 9</a:t>
            </a:r>
            <a:endParaRPr lang="he-IL" altLang="en-US" sz="2400" dirty="0"/>
          </a:p>
        </p:txBody>
      </p:sp>
      <p:pic>
        <p:nvPicPr>
          <p:cNvPr id="4" name="Picture 3">
            <a:extLst>
              <a:ext uri="{FF2B5EF4-FFF2-40B4-BE49-F238E27FC236}">
                <a16:creationId xmlns:a16="http://schemas.microsoft.com/office/drawing/2014/main" id="{90634DD8-3F96-505A-3C62-DB4A19767A03}"/>
              </a:ext>
            </a:extLst>
          </p:cNvPr>
          <p:cNvPicPr>
            <a:picLocks noChangeAspect="1"/>
          </p:cNvPicPr>
          <p:nvPr/>
        </p:nvPicPr>
        <p:blipFill>
          <a:blip r:embed="rId2"/>
          <a:stretch>
            <a:fillRect/>
          </a:stretch>
        </p:blipFill>
        <p:spPr>
          <a:xfrm>
            <a:off x="1371600" y="3733800"/>
            <a:ext cx="4216398" cy="914400"/>
          </a:xfrm>
          <a:prstGeom prst="rect">
            <a:avLst/>
          </a:prstGeom>
        </p:spPr>
      </p:pic>
      <p:sp>
        <p:nvSpPr>
          <p:cNvPr id="2" name="Slide Number Placeholder 1">
            <a:extLst>
              <a:ext uri="{FF2B5EF4-FFF2-40B4-BE49-F238E27FC236}">
                <a16:creationId xmlns:a16="http://schemas.microsoft.com/office/drawing/2014/main" id="{1CD8F7A3-1C0A-3F1E-8283-8CD39C8FCC76}"/>
              </a:ext>
            </a:extLst>
          </p:cNvPr>
          <p:cNvSpPr>
            <a:spLocks noGrp="1"/>
          </p:cNvSpPr>
          <p:nvPr>
            <p:ph type="sldNum" sz="quarter" idx="10"/>
          </p:nvPr>
        </p:nvSpPr>
        <p:spPr/>
        <p:txBody>
          <a:bodyPr/>
          <a:lstStyle/>
          <a:p>
            <a:pPr>
              <a:defRPr/>
            </a:pPr>
            <a:fld id="{24B0FB6C-DB9B-EE4D-8805-DE3DB269F15F}" type="slidenum">
              <a:rPr lang="en-US" altLang="en-US" smtClean="0"/>
              <a:pPr>
                <a:defRPr/>
              </a:pPr>
              <a:t>19</a:t>
            </a:fld>
            <a:endParaRPr lang="en-US" altLang="en-US"/>
          </a:p>
        </p:txBody>
      </p:sp>
    </p:spTree>
    <p:extLst>
      <p:ext uri="{BB962C8B-B14F-4D97-AF65-F5344CB8AC3E}">
        <p14:creationId xmlns:p14="http://schemas.microsoft.com/office/powerpoint/2010/main" val="339615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EB5298B-534F-A11E-8A21-CCADF555E711}"/>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4099" name="Content Placeholder 2">
            <a:extLst>
              <a:ext uri="{FF2B5EF4-FFF2-40B4-BE49-F238E27FC236}">
                <a16:creationId xmlns:a16="http://schemas.microsoft.com/office/drawing/2014/main" id="{2377E081-B0FE-5D2B-FCA4-1A2D3AEDE43E}"/>
              </a:ext>
            </a:extLst>
          </p:cNvPr>
          <p:cNvSpPr>
            <a:spLocks noGrp="1" noChangeArrowheads="1"/>
          </p:cNvSpPr>
          <p:nvPr>
            <p:ph idx="1"/>
          </p:nvPr>
        </p:nvSpPr>
        <p:spPr/>
        <p:txBody>
          <a:bodyPr/>
          <a:lstStyle/>
          <a:p>
            <a:pPr eaLnBrk="1" hangingPunct="1">
              <a:buFontTx/>
              <a:buChar char="•"/>
            </a:pPr>
            <a:r>
              <a:rPr lang="en-US" altLang="en-US" sz="2400" dirty="0"/>
              <a:t>Introduction to Repetition Structures</a:t>
            </a:r>
          </a:p>
          <a:p>
            <a:pPr eaLnBrk="1" hangingPunct="1">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while</a:t>
            </a:r>
            <a:r>
              <a:rPr lang="en-US" altLang="en-US" sz="2400" dirty="0"/>
              <a:t> Loop: a Condition-Controlled Loop</a:t>
            </a:r>
          </a:p>
          <a:p>
            <a:pPr eaLnBrk="1" hangingPunct="1">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for</a:t>
            </a:r>
            <a:r>
              <a:rPr lang="en-US" altLang="en-US" sz="2400" dirty="0"/>
              <a:t> Loop: a Count-Controlled Loop</a:t>
            </a:r>
          </a:p>
          <a:p>
            <a:pPr eaLnBrk="1" hangingPunct="1">
              <a:buFontTx/>
              <a:buChar char="•"/>
            </a:pPr>
            <a:r>
              <a:rPr lang="en-US" altLang="en-US" sz="2400" dirty="0"/>
              <a:t>Calculating a Running Total</a:t>
            </a:r>
          </a:p>
          <a:p>
            <a:pPr eaLnBrk="1" hangingPunct="1">
              <a:buFontTx/>
              <a:buChar char="•"/>
            </a:pPr>
            <a:r>
              <a:rPr lang="en-US" altLang="en-US" sz="2400" dirty="0"/>
              <a:t>Sentinels</a:t>
            </a:r>
          </a:p>
          <a:p>
            <a:pPr eaLnBrk="1" hangingPunct="1">
              <a:buFontTx/>
              <a:buChar char="•"/>
            </a:pPr>
            <a:r>
              <a:rPr lang="en-US" altLang="en-US" sz="2400" dirty="0"/>
              <a:t>Input Validation Loops</a:t>
            </a:r>
          </a:p>
          <a:p>
            <a:pPr eaLnBrk="1" hangingPunct="1">
              <a:buFontTx/>
              <a:buChar char="•"/>
            </a:pPr>
            <a:r>
              <a:rPr lang="en-US" altLang="en-US" sz="2400" dirty="0"/>
              <a:t>Nested Loops</a:t>
            </a:r>
          </a:p>
          <a:p>
            <a:pPr eaLnBrk="1" hangingPunct="1">
              <a:buFontTx/>
              <a:buChar char="•"/>
            </a:pPr>
            <a:r>
              <a:rPr lang="en-US" altLang="en-US" sz="2400" dirty="0"/>
              <a:t>Using </a:t>
            </a:r>
            <a:r>
              <a:rPr lang="en-US" altLang="en-US" sz="2400" dirty="0">
                <a:latin typeface="Courier New" panose="02070309020205020404" pitchFamily="49" charset="0"/>
                <a:cs typeface="Courier New" panose="02070309020205020404" pitchFamily="49" charset="0"/>
              </a:rPr>
              <a:t>break</a:t>
            </a:r>
            <a:r>
              <a:rPr lang="en-US" altLang="en-US" sz="2400" dirty="0"/>
              <a:t>, </a:t>
            </a:r>
            <a:r>
              <a:rPr lang="en-US" altLang="en-US" sz="2400" dirty="0">
                <a:latin typeface="Courier New" panose="02070309020205020404" pitchFamily="49" charset="0"/>
                <a:cs typeface="Courier New" panose="02070309020205020404" pitchFamily="49" charset="0"/>
              </a:rPr>
              <a:t>continue</a:t>
            </a:r>
            <a:r>
              <a:rPr lang="en-US" altLang="en-US" sz="2400" dirty="0"/>
              <a:t>, and </a:t>
            </a:r>
            <a:r>
              <a:rPr lang="en-US" altLang="en-US" sz="2400" dirty="0">
                <a:latin typeface="Courier New" panose="02070309020205020404" pitchFamily="49" charset="0"/>
                <a:cs typeface="Courier New" panose="02070309020205020404" pitchFamily="49" charset="0"/>
              </a:rPr>
              <a:t>else</a:t>
            </a:r>
            <a:r>
              <a:rPr lang="en-US" altLang="en-US" sz="2400" dirty="0"/>
              <a:t> with Loops</a:t>
            </a:r>
          </a:p>
        </p:txBody>
      </p:sp>
      <p:sp>
        <p:nvSpPr>
          <p:cNvPr id="2" name="Slide Number Placeholder 1">
            <a:extLst>
              <a:ext uri="{FF2B5EF4-FFF2-40B4-BE49-F238E27FC236}">
                <a16:creationId xmlns:a16="http://schemas.microsoft.com/office/drawing/2014/main" id="{FB14FC3B-5277-EE1D-FD70-EF0BDA6798FA}"/>
              </a:ext>
            </a:extLst>
          </p:cNvPr>
          <p:cNvSpPr>
            <a:spLocks noGrp="1"/>
          </p:cNvSpPr>
          <p:nvPr>
            <p:ph type="sldNum" sz="quarter" idx="10"/>
          </p:nvPr>
        </p:nvSpPr>
        <p:spPr/>
        <p:txBody>
          <a:bodyPr/>
          <a:lstStyle/>
          <a:p>
            <a:pPr>
              <a:defRPr/>
            </a:pPr>
            <a:fld id="{24B0FB6C-DB9B-EE4D-8805-DE3DB269F15F}"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343A80E-63EB-BABD-4B07-F34B4E0F0B0D}"/>
              </a:ext>
            </a:extLst>
          </p:cNvPr>
          <p:cNvSpPr>
            <a:spLocks noGrp="1" noChangeArrowheads="1"/>
          </p:cNvSpPr>
          <p:nvPr>
            <p:ph type="title"/>
          </p:nvPr>
        </p:nvSpPr>
        <p:spPr/>
        <p:txBody>
          <a:bodyPr/>
          <a:lstStyle/>
          <a:p>
            <a:pPr eaLnBrk="1" hangingPunct="1"/>
            <a:r>
              <a:rPr lang="en-US" altLang="en-US" dirty="0"/>
              <a:t>Example of a for Loop</a:t>
            </a:r>
            <a:endParaRPr lang="he-IL" altLang="en-US" dirty="0"/>
          </a:p>
        </p:txBody>
      </p:sp>
      <p:sp>
        <p:nvSpPr>
          <p:cNvPr id="19459" name="Content Placeholder 2">
            <a:extLst>
              <a:ext uri="{FF2B5EF4-FFF2-40B4-BE49-F238E27FC236}">
                <a16:creationId xmlns:a16="http://schemas.microsoft.com/office/drawing/2014/main" id="{6D802E65-EDD4-2E17-9D0E-CB776E8942DC}"/>
              </a:ext>
            </a:extLst>
          </p:cNvPr>
          <p:cNvSpPr>
            <a:spLocks noGrp="1" noChangeArrowheads="1"/>
          </p:cNvSpPr>
          <p:nvPr>
            <p:ph idx="1"/>
          </p:nvPr>
        </p:nvSpPr>
        <p:spPr>
          <a:xfrm>
            <a:off x="457200" y="1371600"/>
            <a:ext cx="8229600" cy="1905000"/>
          </a:xfrm>
        </p:spPr>
        <p:txBody>
          <a:bodyPr/>
          <a:lstStyle/>
          <a:p>
            <a:pPr eaLnBrk="1" hangingPunct="1">
              <a:buFontTx/>
              <a:buChar char="•"/>
            </a:pPr>
            <a:r>
              <a:rPr lang="en-US" altLang="en-US" sz="2800" dirty="0">
                <a:cs typeface="Courier New" panose="02070309020205020404" pitchFamily="49" charset="0"/>
              </a:rPr>
              <a:t>Suppose you need to write a program that displays a table of numbers and it’s square as shown below. The user is first asked to enter the starting and ending number.</a:t>
            </a:r>
            <a:endParaRPr lang="he-IL" altLang="en-US" sz="2800" dirty="0">
              <a:cs typeface="Courier New" panose="02070309020205020404" pitchFamily="49" charset="0"/>
            </a:endParaRPr>
          </a:p>
        </p:txBody>
      </p:sp>
      <p:pic>
        <p:nvPicPr>
          <p:cNvPr id="5" name="Picture 4">
            <a:extLst>
              <a:ext uri="{FF2B5EF4-FFF2-40B4-BE49-F238E27FC236}">
                <a16:creationId xmlns:a16="http://schemas.microsoft.com/office/drawing/2014/main" id="{3938BB5A-D918-E583-4B53-1A8C93753BD9}"/>
              </a:ext>
            </a:extLst>
          </p:cNvPr>
          <p:cNvPicPr>
            <a:picLocks noChangeAspect="1"/>
          </p:cNvPicPr>
          <p:nvPr/>
        </p:nvPicPr>
        <p:blipFill>
          <a:blip r:embed="rId2"/>
          <a:stretch>
            <a:fillRect/>
          </a:stretch>
        </p:blipFill>
        <p:spPr>
          <a:xfrm>
            <a:off x="1295401" y="3203365"/>
            <a:ext cx="4724400" cy="2968835"/>
          </a:xfrm>
          <a:prstGeom prst="rect">
            <a:avLst/>
          </a:prstGeom>
        </p:spPr>
      </p:pic>
      <p:sp>
        <p:nvSpPr>
          <p:cNvPr id="2" name="Slide Number Placeholder 1">
            <a:extLst>
              <a:ext uri="{FF2B5EF4-FFF2-40B4-BE49-F238E27FC236}">
                <a16:creationId xmlns:a16="http://schemas.microsoft.com/office/drawing/2014/main" id="{6F956999-4B5B-BD1E-9692-0F82AD66E7C5}"/>
              </a:ext>
            </a:extLst>
          </p:cNvPr>
          <p:cNvSpPr>
            <a:spLocks noGrp="1"/>
          </p:cNvSpPr>
          <p:nvPr>
            <p:ph type="sldNum" sz="quarter" idx="10"/>
          </p:nvPr>
        </p:nvSpPr>
        <p:spPr/>
        <p:txBody>
          <a:bodyPr/>
          <a:lstStyle/>
          <a:p>
            <a:pPr>
              <a:defRPr/>
            </a:pPr>
            <a:fld id="{24B0FB6C-DB9B-EE4D-8805-DE3DB269F15F}"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343A80E-63EB-BABD-4B07-F34B4E0F0B0D}"/>
              </a:ext>
            </a:extLst>
          </p:cNvPr>
          <p:cNvSpPr>
            <a:spLocks noGrp="1" noChangeArrowheads="1"/>
          </p:cNvSpPr>
          <p:nvPr>
            <p:ph type="title"/>
          </p:nvPr>
        </p:nvSpPr>
        <p:spPr/>
        <p:txBody>
          <a:bodyPr/>
          <a:lstStyle/>
          <a:p>
            <a:pPr eaLnBrk="1" hangingPunct="1"/>
            <a:r>
              <a:rPr lang="en-US" altLang="en-US" dirty="0"/>
              <a:t>Example of a for Loop</a:t>
            </a:r>
            <a:endParaRPr lang="he-IL" altLang="en-US" dirty="0"/>
          </a:p>
        </p:txBody>
      </p:sp>
      <p:sp>
        <p:nvSpPr>
          <p:cNvPr id="19459" name="Content Placeholder 2">
            <a:extLst>
              <a:ext uri="{FF2B5EF4-FFF2-40B4-BE49-F238E27FC236}">
                <a16:creationId xmlns:a16="http://schemas.microsoft.com/office/drawing/2014/main" id="{6D802E65-EDD4-2E17-9D0E-CB776E8942DC}"/>
              </a:ext>
            </a:extLst>
          </p:cNvPr>
          <p:cNvSpPr>
            <a:spLocks noGrp="1" noChangeArrowheads="1"/>
          </p:cNvSpPr>
          <p:nvPr>
            <p:ph idx="1"/>
          </p:nvPr>
        </p:nvSpPr>
        <p:spPr/>
        <p:txBody>
          <a:bodyPr/>
          <a:lstStyle/>
          <a:p>
            <a:pPr eaLnBrk="1" hangingPunct="1">
              <a:buFontTx/>
              <a:buChar char="•"/>
            </a:pPr>
            <a:r>
              <a:rPr lang="en-US" altLang="en-US" sz="2800" dirty="0">
                <a:cs typeface="Courier New" panose="02070309020205020404" pitchFamily="49" charset="0"/>
              </a:rPr>
              <a:t>Code:</a:t>
            </a:r>
            <a:endParaRPr lang="he-IL" altLang="en-US" sz="2800" dirty="0">
              <a:cs typeface="Courier New" panose="02070309020205020404" pitchFamily="49" charset="0"/>
            </a:endParaRPr>
          </a:p>
        </p:txBody>
      </p:sp>
      <p:pic>
        <p:nvPicPr>
          <p:cNvPr id="5" name="Picture 4">
            <a:extLst>
              <a:ext uri="{FF2B5EF4-FFF2-40B4-BE49-F238E27FC236}">
                <a16:creationId xmlns:a16="http://schemas.microsoft.com/office/drawing/2014/main" id="{B2BB61EE-4B70-924F-98F9-AEF71C57714A}"/>
              </a:ext>
            </a:extLst>
          </p:cNvPr>
          <p:cNvPicPr>
            <a:picLocks noChangeAspect="1"/>
          </p:cNvPicPr>
          <p:nvPr/>
        </p:nvPicPr>
        <p:blipFill>
          <a:blip r:embed="rId2"/>
          <a:stretch>
            <a:fillRect/>
          </a:stretch>
        </p:blipFill>
        <p:spPr>
          <a:xfrm>
            <a:off x="2590800" y="1710230"/>
            <a:ext cx="4191585" cy="4305901"/>
          </a:xfrm>
          <a:prstGeom prst="rect">
            <a:avLst/>
          </a:prstGeom>
        </p:spPr>
      </p:pic>
      <p:sp>
        <p:nvSpPr>
          <p:cNvPr id="2" name="Slide Number Placeholder 1">
            <a:extLst>
              <a:ext uri="{FF2B5EF4-FFF2-40B4-BE49-F238E27FC236}">
                <a16:creationId xmlns:a16="http://schemas.microsoft.com/office/drawing/2014/main" id="{34AB04F3-04DE-0CA3-92CD-0A6664FBED58}"/>
              </a:ext>
            </a:extLst>
          </p:cNvPr>
          <p:cNvSpPr>
            <a:spLocks noGrp="1"/>
          </p:cNvSpPr>
          <p:nvPr>
            <p:ph type="sldNum" sz="quarter" idx="10"/>
          </p:nvPr>
        </p:nvSpPr>
        <p:spPr/>
        <p:txBody>
          <a:bodyPr/>
          <a:lstStyle/>
          <a:p>
            <a:pPr>
              <a:defRPr/>
            </a:pPr>
            <a:fld id="{24B0FB6C-DB9B-EE4D-8805-DE3DB269F15F}" type="slidenum">
              <a:rPr lang="en-US" altLang="en-US" smtClean="0"/>
              <a:pPr>
                <a:defRPr/>
              </a:pPr>
              <a:t>21</a:t>
            </a:fld>
            <a:endParaRPr lang="en-US" altLang="en-US"/>
          </a:p>
        </p:txBody>
      </p:sp>
    </p:spTree>
    <p:extLst>
      <p:ext uri="{BB962C8B-B14F-4D97-AF65-F5344CB8AC3E}">
        <p14:creationId xmlns:p14="http://schemas.microsoft.com/office/powerpoint/2010/main" val="2231364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343A80E-63EB-BABD-4B07-F34B4E0F0B0D}"/>
              </a:ext>
            </a:extLst>
          </p:cNvPr>
          <p:cNvSpPr>
            <a:spLocks noGrp="1" noChangeArrowheads="1"/>
          </p:cNvSpPr>
          <p:nvPr>
            <p:ph type="title"/>
          </p:nvPr>
        </p:nvSpPr>
        <p:spPr/>
        <p:txBody>
          <a:bodyPr/>
          <a:lstStyle/>
          <a:p>
            <a:pPr eaLnBrk="1" hangingPunct="1"/>
            <a:r>
              <a:rPr lang="en-US" altLang="en-US" dirty="0"/>
              <a:t>Example of a for Loop</a:t>
            </a:r>
            <a:endParaRPr lang="he-IL" altLang="en-US" dirty="0"/>
          </a:p>
        </p:txBody>
      </p:sp>
      <p:sp>
        <p:nvSpPr>
          <p:cNvPr id="19459" name="Content Placeholder 2">
            <a:extLst>
              <a:ext uri="{FF2B5EF4-FFF2-40B4-BE49-F238E27FC236}">
                <a16:creationId xmlns:a16="http://schemas.microsoft.com/office/drawing/2014/main" id="{6D802E65-EDD4-2E17-9D0E-CB776E8942DC}"/>
              </a:ext>
            </a:extLst>
          </p:cNvPr>
          <p:cNvSpPr>
            <a:spLocks noGrp="1" noChangeArrowheads="1"/>
          </p:cNvSpPr>
          <p:nvPr>
            <p:ph idx="1"/>
          </p:nvPr>
        </p:nvSpPr>
        <p:spPr>
          <a:xfrm>
            <a:off x="457200" y="1600201"/>
            <a:ext cx="8229600" cy="1905000"/>
          </a:xfrm>
        </p:spPr>
        <p:txBody>
          <a:bodyPr/>
          <a:lstStyle/>
          <a:p>
            <a:pPr eaLnBrk="1" hangingPunct="1">
              <a:buFontTx/>
              <a:buChar char="•"/>
            </a:pPr>
            <a:r>
              <a:rPr lang="en-US" altLang="en-US" sz="2800" dirty="0">
                <a:cs typeface="Courier New" panose="02070309020205020404" pitchFamily="49" charset="0"/>
              </a:rPr>
              <a:t>Let’s look at a program that calculates a running total. The program should allow the user to enter five numbers and then display the total of the numbers entered.</a:t>
            </a:r>
            <a:endParaRPr lang="he-IL" altLang="en-US" sz="2800" dirty="0">
              <a:cs typeface="Courier New" panose="02070309020205020404" pitchFamily="49" charset="0"/>
            </a:endParaRPr>
          </a:p>
        </p:txBody>
      </p:sp>
      <p:pic>
        <p:nvPicPr>
          <p:cNvPr id="3" name="Picture 2">
            <a:extLst>
              <a:ext uri="{FF2B5EF4-FFF2-40B4-BE49-F238E27FC236}">
                <a16:creationId xmlns:a16="http://schemas.microsoft.com/office/drawing/2014/main" id="{33A80DF5-9B68-C82C-7BC6-D85310123B27}"/>
              </a:ext>
            </a:extLst>
          </p:cNvPr>
          <p:cNvPicPr>
            <a:picLocks noChangeAspect="1"/>
          </p:cNvPicPr>
          <p:nvPr/>
        </p:nvPicPr>
        <p:blipFill>
          <a:blip r:embed="rId2"/>
          <a:stretch>
            <a:fillRect/>
          </a:stretch>
        </p:blipFill>
        <p:spPr>
          <a:xfrm>
            <a:off x="990600" y="3581400"/>
            <a:ext cx="5125165" cy="1810003"/>
          </a:xfrm>
          <a:prstGeom prst="rect">
            <a:avLst/>
          </a:prstGeom>
        </p:spPr>
      </p:pic>
      <p:sp>
        <p:nvSpPr>
          <p:cNvPr id="2" name="Slide Number Placeholder 1">
            <a:extLst>
              <a:ext uri="{FF2B5EF4-FFF2-40B4-BE49-F238E27FC236}">
                <a16:creationId xmlns:a16="http://schemas.microsoft.com/office/drawing/2014/main" id="{1DFD1C50-5E69-3290-2481-84D305D8F669}"/>
              </a:ext>
            </a:extLst>
          </p:cNvPr>
          <p:cNvSpPr>
            <a:spLocks noGrp="1"/>
          </p:cNvSpPr>
          <p:nvPr>
            <p:ph type="sldNum" sz="quarter" idx="10"/>
          </p:nvPr>
        </p:nvSpPr>
        <p:spPr/>
        <p:txBody>
          <a:bodyPr/>
          <a:lstStyle/>
          <a:p>
            <a:pPr>
              <a:defRPr/>
            </a:pPr>
            <a:fld id="{24B0FB6C-DB9B-EE4D-8805-DE3DB269F15F}" type="slidenum">
              <a:rPr lang="en-US" altLang="en-US" smtClean="0"/>
              <a:pPr>
                <a:defRPr/>
              </a:pPr>
              <a:t>22</a:t>
            </a:fld>
            <a:endParaRPr lang="en-US" altLang="en-US"/>
          </a:p>
        </p:txBody>
      </p:sp>
    </p:spTree>
    <p:extLst>
      <p:ext uri="{BB962C8B-B14F-4D97-AF65-F5344CB8AC3E}">
        <p14:creationId xmlns:p14="http://schemas.microsoft.com/office/powerpoint/2010/main" val="309233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343A80E-63EB-BABD-4B07-F34B4E0F0B0D}"/>
              </a:ext>
            </a:extLst>
          </p:cNvPr>
          <p:cNvSpPr>
            <a:spLocks noGrp="1" noChangeArrowheads="1"/>
          </p:cNvSpPr>
          <p:nvPr>
            <p:ph type="title"/>
          </p:nvPr>
        </p:nvSpPr>
        <p:spPr/>
        <p:txBody>
          <a:bodyPr/>
          <a:lstStyle/>
          <a:p>
            <a:pPr eaLnBrk="1" hangingPunct="1"/>
            <a:r>
              <a:rPr lang="en-US" altLang="en-US" dirty="0"/>
              <a:t>Example of a for Loop</a:t>
            </a:r>
            <a:endParaRPr lang="he-IL" altLang="en-US" dirty="0"/>
          </a:p>
        </p:txBody>
      </p:sp>
      <p:sp>
        <p:nvSpPr>
          <p:cNvPr id="19459" name="Content Placeholder 2">
            <a:extLst>
              <a:ext uri="{FF2B5EF4-FFF2-40B4-BE49-F238E27FC236}">
                <a16:creationId xmlns:a16="http://schemas.microsoft.com/office/drawing/2014/main" id="{6D802E65-EDD4-2E17-9D0E-CB776E8942DC}"/>
              </a:ext>
            </a:extLst>
          </p:cNvPr>
          <p:cNvSpPr>
            <a:spLocks noGrp="1" noChangeArrowheads="1"/>
          </p:cNvSpPr>
          <p:nvPr>
            <p:ph idx="1"/>
          </p:nvPr>
        </p:nvSpPr>
        <p:spPr/>
        <p:txBody>
          <a:bodyPr/>
          <a:lstStyle/>
          <a:p>
            <a:pPr eaLnBrk="1" hangingPunct="1">
              <a:buFontTx/>
              <a:buChar char="•"/>
            </a:pPr>
            <a:r>
              <a:rPr lang="en-US" altLang="en-US" sz="2800" dirty="0">
                <a:cs typeface="Courier New" panose="02070309020205020404" pitchFamily="49" charset="0"/>
              </a:rPr>
              <a:t>Code:</a:t>
            </a:r>
            <a:endParaRPr lang="he-IL" altLang="en-US" sz="2800" dirty="0">
              <a:cs typeface="Courier New" panose="02070309020205020404" pitchFamily="49" charset="0"/>
            </a:endParaRPr>
          </a:p>
        </p:txBody>
      </p:sp>
      <p:pic>
        <p:nvPicPr>
          <p:cNvPr id="3" name="Picture 2">
            <a:extLst>
              <a:ext uri="{FF2B5EF4-FFF2-40B4-BE49-F238E27FC236}">
                <a16:creationId xmlns:a16="http://schemas.microsoft.com/office/drawing/2014/main" id="{B9B7BAB5-EFAF-3526-4213-5CD675052EE1}"/>
              </a:ext>
            </a:extLst>
          </p:cNvPr>
          <p:cNvPicPr>
            <a:picLocks noChangeAspect="1"/>
          </p:cNvPicPr>
          <p:nvPr/>
        </p:nvPicPr>
        <p:blipFill>
          <a:blip r:embed="rId2"/>
          <a:stretch>
            <a:fillRect/>
          </a:stretch>
        </p:blipFill>
        <p:spPr>
          <a:xfrm>
            <a:off x="2133600" y="1676400"/>
            <a:ext cx="4572000" cy="4285632"/>
          </a:xfrm>
          <a:prstGeom prst="rect">
            <a:avLst/>
          </a:prstGeom>
        </p:spPr>
      </p:pic>
      <p:sp>
        <p:nvSpPr>
          <p:cNvPr id="2" name="Slide Number Placeholder 1">
            <a:extLst>
              <a:ext uri="{FF2B5EF4-FFF2-40B4-BE49-F238E27FC236}">
                <a16:creationId xmlns:a16="http://schemas.microsoft.com/office/drawing/2014/main" id="{CD3D1780-865A-6EDC-86D9-32B0A1F33FB9}"/>
              </a:ext>
            </a:extLst>
          </p:cNvPr>
          <p:cNvSpPr>
            <a:spLocks noGrp="1"/>
          </p:cNvSpPr>
          <p:nvPr>
            <p:ph type="sldNum" sz="quarter" idx="10"/>
          </p:nvPr>
        </p:nvSpPr>
        <p:spPr/>
        <p:txBody>
          <a:bodyPr/>
          <a:lstStyle/>
          <a:p>
            <a:pPr>
              <a:defRPr/>
            </a:pPr>
            <a:fld id="{24B0FB6C-DB9B-EE4D-8805-DE3DB269F15F}" type="slidenum">
              <a:rPr lang="en-US" altLang="en-US" smtClean="0"/>
              <a:pPr>
                <a:defRPr/>
              </a:pPr>
              <a:t>23</a:t>
            </a:fld>
            <a:endParaRPr lang="en-US" altLang="en-US"/>
          </a:p>
        </p:txBody>
      </p:sp>
    </p:spTree>
    <p:extLst>
      <p:ext uri="{BB962C8B-B14F-4D97-AF65-F5344CB8AC3E}">
        <p14:creationId xmlns:p14="http://schemas.microsoft.com/office/powerpoint/2010/main" val="248763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B9A81F8-F1AA-74C4-3FC6-FAD772F51836}"/>
              </a:ext>
            </a:extLst>
          </p:cNvPr>
          <p:cNvSpPr>
            <a:spLocks noGrp="1" noChangeArrowheads="1"/>
          </p:cNvSpPr>
          <p:nvPr>
            <p:ph type="title"/>
          </p:nvPr>
        </p:nvSpPr>
        <p:spPr/>
        <p:txBody>
          <a:bodyPr/>
          <a:lstStyle/>
          <a:p>
            <a:pPr eaLnBrk="1" hangingPunct="1"/>
            <a:r>
              <a:rPr lang="en-US" altLang="en-US"/>
              <a:t>The Augmented Assignment Operators</a:t>
            </a:r>
            <a:endParaRPr lang="he-IL" altLang="en-US"/>
          </a:p>
        </p:txBody>
      </p:sp>
      <p:sp>
        <p:nvSpPr>
          <p:cNvPr id="24579" name="Content Placeholder 2">
            <a:extLst>
              <a:ext uri="{FF2B5EF4-FFF2-40B4-BE49-F238E27FC236}">
                <a16:creationId xmlns:a16="http://schemas.microsoft.com/office/drawing/2014/main" id="{0EB16698-7611-3783-E45B-DBDBE7C972ED}"/>
              </a:ext>
            </a:extLst>
          </p:cNvPr>
          <p:cNvSpPr>
            <a:spLocks noGrp="1" noChangeArrowheads="1"/>
          </p:cNvSpPr>
          <p:nvPr>
            <p:ph idx="1"/>
          </p:nvPr>
        </p:nvSpPr>
        <p:spPr/>
        <p:txBody>
          <a:bodyPr/>
          <a:lstStyle/>
          <a:p>
            <a:pPr>
              <a:buFontTx/>
              <a:buChar char="•"/>
            </a:pPr>
            <a:r>
              <a:rPr lang="en-US" altLang="en-US" sz="2200" dirty="0"/>
              <a:t>In many assignment statements, the variable on the left side of the </a:t>
            </a:r>
            <a:r>
              <a:rPr lang="en-US" altLang="en-US" sz="2200" dirty="0">
                <a:latin typeface="Courier New" panose="02070309020205020404" pitchFamily="49" charset="0"/>
                <a:cs typeface="Courier New" panose="02070309020205020404" pitchFamily="49" charset="0"/>
              </a:rPr>
              <a:t>=</a:t>
            </a:r>
            <a:r>
              <a:rPr lang="en-US" altLang="en-US" sz="2200" dirty="0"/>
              <a:t> operator also appears on the right side of the </a:t>
            </a:r>
            <a:r>
              <a:rPr lang="en-US" altLang="en-US" sz="2200" dirty="0">
                <a:latin typeface="Courier New" panose="02070309020205020404" pitchFamily="49" charset="0"/>
                <a:cs typeface="Courier New" panose="02070309020205020404" pitchFamily="49" charset="0"/>
              </a:rPr>
              <a:t>=</a:t>
            </a:r>
            <a:r>
              <a:rPr lang="en-US" altLang="en-US" sz="2200" dirty="0"/>
              <a:t> operator</a:t>
            </a:r>
          </a:p>
          <a:p>
            <a:pPr>
              <a:buFontTx/>
              <a:buChar char="•"/>
            </a:pPr>
            <a:r>
              <a:rPr lang="en-US" altLang="en-US" sz="2200" u="sng" dirty="0"/>
              <a:t>Augmented assignment operators</a:t>
            </a:r>
            <a:r>
              <a:rPr lang="en-US" altLang="en-US" sz="2200" dirty="0"/>
              <a:t>: special set of operators designed for this type of job</a:t>
            </a:r>
          </a:p>
          <a:p>
            <a:pPr lvl="1"/>
            <a:r>
              <a:rPr lang="en-US" altLang="en-US" sz="2200" dirty="0"/>
              <a:t>Shorthand operators</a:t>
            </a:r>
          </a:p>
          <a:p>
            <a:pPr lvl="1"/>
            <a:r>
              <a:rPr lang="en-US" altLang="en-US" sz="2200" dirty="0"/>
              <a:t>In the previous example, </a:t>
            </a:r>
            <a:r>
              <a:rPr lang="en-US" altLang="en-US" sz="2200" b="1" dirty="0"/>
              <a:t>total = total + number</a:t>
            </a:r>
            <a:r>
              <a:rPr lang="en-US" altLang="en-US" sz="2200" dirty="0"/>
              <a:t> can be written as </a:t>
            </a:r>
            <a:r>
              <a:rPr lang="en-US" altLang="en-US" sz="2200" b="1" dirty="0"/>
              <a:t>total += number</a:t>
            </a:r>
            <a:r>
              <a:rPr lang="en-US" altLang="en-US" sz="2200" dirty="0"/>
              <a:t>.</a:t>
            </a:r>
          </a:p>
        </p:txBody>
      </p:sp>
      <p:pic>
        <p:nvPicPr>
          <p:cNvPr id="2" name="Content Placeholder 2">
            <a:extLst>
              <a:ext uri="{FF2B5EF4-FFF2-40B4-BE49-F238E27FC236}">
                <a16:creationId xmlns:a16="http://schemas.microsoft.com/office/drawing/2014/main" id="{62FA1AD4-5C9B-D7A7-9012-6E9012794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648200"/>
            <a:ext cx="82296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C6B12AB-9FDA-C944-C44C-BBDB12D36F0C}"/>
              </a:ext>
            </a:extLst>
          </p:cNvPr>
          <p:cNvSpPr>
            <a:spLocks noGrp="1"/>
          </p:cNvSpPr>
          <p:nvPr>
            <p:ph type="sldNum" sz="quarter" idx="10"/>
          </p:nvPr>
        </p:nvSpPr>
        <p:spPr/>
        <p:txBody>
          <a:bodyPr/>
          <a:lstStyle/>
          <a:p>
            <a:pPr>
              <a:defRPr/>
            </a:pPr>
            <a:fld id="{24B0FB6C-DB9B-EE4D-8805-DE3DB269F15F}"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722A6D5-1200-46E7-C885-8BD0DC309579}"/>
              </a:ext>
            </a:extLst>
          </p:cNvPr>
          <p:cNvSpPr>
            <a:spLocks noGrp="1" noChangeArrowheads="1"/>
          </p:cNvSpPr>
          <p:nvPr>
            <p:ph type="title"/>
          </p:nvPr>
        </p:nvSpPr>
        <p:spPr/>
        <p:txBody>
          <a:bodyPr/>
          <a:lstStyle/>
          <a:p>
            <a:pPr eaLnBrk="1" hangingPunct="1"/>
            <a:r>
              <a:rPr lang="en-US" altLang="en-US"/>
              <a:t>Sentinels</a:t>
            </a:r>
            <a:endParaRPr lang="he-IL" altLang="en-US"/>
          </a:p>
        </p:txBody>
      </p:sp>
      <p:sp>
        <p:nvSpPr>
          <p:cNvPr id="26627" name="Content Placeholder 2">
            <a:extLst>
              <a:ext uri="{FF2B5EF4-FFF2-40B4-BE49-F238E27FC236}">
                <a16:creationId xmlns:a16="http://schemas.microsoft.com/office/drawing/2014/main" id="{C0705B5B-568F-1868-EF40-792F2D9AAA4C}"/>
              </a:ext>
            </a:extLst>
          </p:cNvPr>
          <p:cNvSpPr>
            <a:spLocks noGrp="1" noChangeArrowheads="1"/>
          </p:cNvSpPr>
          <p:nvPr>
            <p:ph idx="1"/>
          </p:nvPr>
        </p:nvSpPr>
        <p:spPr/>
        <p:txBody>
          <a:bodyPr/>
          <a:lstStyle/>
          <a:p>
            <a:pPr>
              <a:buFontTx/>
              <a:buChar char="•"/>
            </a:pPr>
            <a:r>
              <a:rPr lang="en-US" altLang="en-US" u="sng"/>
              <a:t>Sentinel</a:t>
            </a:r>
            <a:r>
              <a:rPr lang="en-US" altLang="en-US"/>
              <a:t>: special value that marks the end of a sequence of items</a:t>
            </a:r>
          </a:p>
          <a:p>
            <a:pPr lvl="1"/>
            <a:r>
              <a:rPr lang="en-US" altLang="en-US"/>
              <a:t>When program reaches a sentinel, it knows that the end of the sequence of items was reached, and the loop terminates</a:t>
            </a:r>
          </a:p>
          <a:p>
            <a:pPr lvl="1"/>
            <a:r>
              <a:rPr lang="en-US" altLang="en-US"/>
              <a:t>Must be distinctive enough so as not to be mistaken for a regular value in the sequence</a:t>
            </a:r>
          </a:p>
          <a:p>
            <a:pPr lvl="1"/>
            <a:r>
              <a:rPr lang="en-US" altLang="en-US"/>
              <a:t>Example: when reading an input file, empty line can be used as a sentinel</a:t>
            </a:r>
          </a:p>
        </p:txBody>
      </p:sp>
      <p:sp>
        <p:nvSpPr>
          <p:cNvPr id="2" name="Slide Number Placeholder 1">
            <a:extLst>
              <a:ext uri="{FF2B5EF4-FFF2-40B4-BE49-F238E27FC236}">
                <a16:creationId xmlns:a16="http://schemas.microsoft.com/office/drawing/2014/main" id="{B9F6DFC1-C405-BA17-6E04-A50F9BC6BFCE}"/>
              </a:ext>
            </a:extLst>
          </p:cNvPr>
          <p:cNvSpPr>
            <a:spLocks noGrp="1"/>
          </p:cNvSpPr>
          <p:nvPr>
            <p:ph type="sldNum" sz="quarter" idx="10"/>
          </p:nvPr>
        </p:nvSpPr>
        <p:spPr/>
        <p:txBody>
          <a:bodyPr/>
          <a:lstStyle/>
          <a:p>
            <a:pPr>
              <a:defRPr/>
            </a:pPr>
            <a:fld id="{24B0FB6C-DB9B-EE4D-8805-DE3DB269F15F}"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722A6D5-1200-46E7-C885-8BD0DC309579}"/>
              </a:ext>
            </a:extLst>
          </p:cNvPr>
          <p:cNvSpPr>
            <a:spLocks noGrp="1" noChangeArrowheads="1"/>
          </p:cNvSpPr>
          <p:nvPr>
            <p:ph type="title"/>
          </p:nvPr>
        </p:nvSpPr>
        <p:spPr/>
        <p:txBody>
          <a:bodyPr/>
          <a:lstStyle/>
          <a:p>
            <a:pPr eaLnBrk="1" hangingPunct="1"/>
            <a:r>
              <a:rPr lang="en-US" altLang="en-US" dirty="0"/>
              <a:t>Sentinels Example</a:t>
            </a:r>
            <a:endParaRPr lang="he-IL" altLang="en-US" dirty="0"/>
          </a:p>
        </p:txBody>
      </p:sp>
      <p:sp>
        <p:nvSpPr>
          <p:cNvPr id="26627" name="Content Placeholder 2">
            <a:extLst>
              <a:ext uri="{FF2B5EF4-FFF2-40B4-BE49-F238E27FC236}">
                <a16:creationId xmlns:a16="http://schemas.microsoft.com/office/drawing/2014/main" id="{C0705B5B-568F-1868-EF40-792F2D9AAA4C}"/>
              </a:ext>
            </a:extLst>
          </p:cNvPr>
          <p:cNvSpPr>
            <a:spLocks noGrp="1" noChangeArrowheads="1"/>
          </p:cNvSpPr>
          <p:nvPr>
            <p:ph idx="1"/>
          </p:nvPr>
        </p:nvSpPr>
        <p:spPr>
          <a:xfrm>
            <a:off x="457200" y="1600200"/>
            <a:ext cx="8382000" cy="4724400"/>
          </a:xfrm>
        </p:spPr>
        <p:txBody>
          <a:bodyPr/>
          <a:lstStyle/>
          <a:p>
            <a:pPr>
              <a:buFontTx/>
              <a:buChar char="•"/>
            </a:pPr>
            <a:r>
              <a:rPr lang="en-US" altLang="en-US" sz="2200" b="0" dirty="0"/>
              <a:t>The county tax office calculates the annual taxes on property using the following formula: property tax = property value × 0.0065 </a:t>
            </a:r>
          </a:p>
          <a:p>
            <a:pPr>
              <a:buFontTx/>
              <a:buChar char="•"/>
            </a:pPr>
            <a:r>
              <a:rPr lang="en-US" altLang="en-US" sz="2200" b="0" dirty="0"/>
              <a:t>Every day, a clerk in the tax office gets a list of properties and has to calculate the tax for each property on the list. </a:t>
            </a:r>
          </a:p>
          <a:p>
            <a:pPr>
              <a:buFontTx/>
              <a:buChar char="•"/>
            </a:pPr>
            <a:r>
              <a:rPr lang="en-US" altLang="en-US" sz="2200" b="0" dirty="0"/>
              <a:t>You have been asked to design a program that the clerk can use to perform these calculations. </a:t>
            </a:r>
          </a:p>
          <a:p>
            <a:pPr>
              <a:buFontTx/>
              <a:buChar char="•"/>
            </a:pPr>
            <a:r>
              <a:rPr lang="en-US" altLang="en-US" sz="2200" b="0" dirty="0"/>
              <a:t>In your interview with the tax clerk, you learn that each property is assigned a lot number, and all lot numbers are 1 or greater. </a:t>
            </a:r>
          </a:p>
          <a:p>
            <a:pPr>
              <a:buFontTx/>
              <a:buChar char="•"/>
            </a:pPr>
            <a:r>
              <a:rPr lang="en-US" altLang="en-US" sz="2200" b="0" dirty="0"/>
              <a:t>You decide to write a loop that uses the </a:t>
            </a:r>
            <a:r>
              <a:rPr lang="en-US" altLang="en-US" sz="2200" dirty="0"/>
              <a:t>number 0 as a sentinel value</a:t>
            </a:r>
            <a:r>
              <a:rPr lang="en-US" altLang="en-US" sz="2200" b="0" dirty="0"/>
              <a:t>. During each loop iteration, the program will ask the clerk to enter either a property’s lot number, or 0 to end. </a:t>
            </a:r>
          </a:p>
        </p:txBody>
      </p:sp>
      <p:sp>
        <p:nvSpPr>
          <p:cNvPr id="2" name="Slide Number Placeholder 1">
            <a:extLst>
              <a:ext uri="{FF2B5EF4-FFF2-40B4-BE49-F238E27FC236}">
                <a16:creationId xmlns:a16="http://schemas.microsoft.com/office/drawing/2014/main" id="{BF762C69-DBB9-F55C-0459-DBA63B853BF0}"/>
              </a:ext>
            </a:extLst>
          </p:cNvPr>
          <p:cNvSpPr>
            <a:spLocks noGrp="1"/>
          </p:cNvSpPr>
          <p:nvPr>
            <p:ph type="sldNum" sz="quarter" idx="10"/>
          </p:nvPr>
        </p:nvSpPr>
        <p:spPr/>
        <p:txBody>
          <a:bodyPr/>
          <a:lstStyle/>
          <a:p>
            <a:pPr>
              <a:defRPr/>
            </a:pPr>
            <a:fld id="{24B0FB6C-DB9B-EE4D-8805-DE3DB269F15F}" type="slidenum">
              <a:rPr lang="en-US" altLang="en-US" smtClean="0"/>
              <a:pPr>
                <a:defRPr/>
              </a:pPr>
              <a:t>26</a:t>
            </a:fld>
            <a:endParaRPr lang="en-US" altLang="en-US"/>
          </a:p>
        </p:txBody>
      </p:sp>
    </p:spTree>
    <p:extLst>
      <p:ext uri="{BB962C8B-B14F-4D97-AF65-F5344CB8AC3E}">
        <p14:creationId xmlns:p14="http://schemas.microsoft.com/office/powerpoint/2010/main" val="231657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722A6D5-1200-46E7-C885-8BD0DC309579}"/>
              </a:ext>
            </a:extLst>
          </p:cNvPr>
          <p:cNvSpPr>
            <a:spLocks noGrp="1" noChangeArrowheads="1"/>
          </p:cNvSpPr>
          <p:nvPr>
            <p:ph type="title"/>
          </p:nvPr>
        </p:nvSpPr>
        <p:spPr/>
        <p:txBody>
          <a:bodyPr/>
          <a:lstStyle/>
          <a:p>
            <a:pPr eaLnBrk="1" hangingPunct="1"/>
            <a:r>
              <a:rPr lang="en-US" altLang="en-US" dirty="0"/>
              <a:t>Sentinels Example</a:t>
            </a:r>
            <a:endParaRPr lang="he-IL" altLang="en-US" dirty="0"/>
          </a:p>
        </p:txBody>
      </p:sp>
      <p:pic>
        <p:nvPicPr>
          <p:cNvPr id="3" name="Picture 2">
            <a:extLst>
              <a:ext uri="{FF2B5EF4-FFF2-40B4-BE49-F238E27FC236}">
                <a16:creationId xmlns:a16="http://schemas.microsoft.com/office/drawing/2014/main" id="{CB21DBA8-1C28-63CF-79A0-6BA335C89EAE}"/>
              </a:ext>
            </a:extLst>
          </p:cNvPr>
          <p:cNvPicPr>
            <a:picLocks noChangeAspect="1"/>
          </p:cNvPicPr>
          <p:nvPr/>
        </p:nvPicPr>
        <p:blipFill>
          <a:blip r:embed="rId2"/>
          <a:stretch>
            <a:fillRect/>
          </a:stretch>
        </p:blipFill>
        <p:spPr>
          <a:xfrm>
            <a:off x="2438399" y="1359482"/>
            <a:ext cx="4567577" cy="5041318"/>
          </a:xfrm>
          <a:prstGeom prst="rect">
            <a:avLst/>
          </a:prstGeom>
        </p:spPr>
      </p:pic>
      <p:sp>
        <p:nvSpPr>
          <p:cNvPr id="2" name="Slide Number Placeholder 1">
            <a:extLst>
              <a:ext uri="{FF2B5EF4-FFF2-40B4-BE49-F238E27FC236}">
                <a16:creationId xmlns:a16="http://schemas.microsoft.com/office/drawing/2014/main" id="{BA866351-55B8-ED59-D835-3B3ADDF295C1}"/>
              </a:ext>
            </a:extLst>
          </p:cNvPr>
          <p:cNvSpPr>
            <a:spLocks noGrp="1"/>
          </p:cNvSpPr>
          <p:nvPr>
            <p:ph type="sldNum" sz="quarter" idx="10"/>
          </p:nvPr>
        </p:nvSpPr>
        <p:spPr/>
        <p:txBody>
          <a:bodyPr/>
          <a:lstStyle/>
          <a:p>
            <a:pPr>
              <a:defRPr/>
            </a:pPr>
            <a:fld id="{24B0FB6C-DB9B-EE4D-8805-DE3DB269F15F}" type="slidenum">
              <a:rPr lang="en-US" altLang="en-US" smtClean="0"/>
              <a:pPr>
                <a:defRPr/>
              </a:pPr>
              <a:t>27</a:t>
            </a:fld>
            <a:endParaRPr lang="en-US" altLang="en-US"/>
          </a:p>
        </p:txBody>
      </p:sp>
    </p:spTree>
    <p:extLst>
      <p:ext uri="{BB962C8B-B14F-4D97-AF65-F5344CB8AC3E}">
        <p14:creationId xmlns:p14="http://schemas.microsoft.com/office/powerpoint/2010/main" val="222982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02055C9-B822-86EA-410B-052880FA0B77}"/>
              </a:ext>
            </a:extLst>
          </p:cNvPr>
          <p:cNvSpPr>
            <a:spLocks noGrp="1" noChangeArrowheads="1"/>
          </p:cNvSpPr>
          <p:nvPr>
            <p:ph type="title"/>
          </p:nvPr>
        </p:nvSpPr>
        <p:spPr/>
        <p:txBody>
          <a:bodyPr/>
          <a:lstStyle/>
          <a:p>
            <a:pPr eaLnBrk="1" hangingPunct="1"/>
            <a:r>
              <a:rPr lang="en-US" altLang="en-US" dirty="0"/>
              <a:t>Input Validation Loops</a:t>
            </a:r>
            <a:endParaRPr lang="he-IL" altLang="en-US" dirty="0"/>
          </a:p>
        </p:txBody>
      </p:sp>
      <p:sp>
        <p:nvSpPr>
          <p:cNvPr id="28675" name="Content Placeholder 2">
            <a:extLst>
              <a:ext uri="{FF2B5EF4-FFF2-40B4-BE49-F238E27FC236}">
                <a16:creationId xmlns:a16="http://schemas.microsoft.com/office/drawing/2014/main" id="{1ADC96BC-A1AA-B971-2957-8965F8F97CD2}"/>
              </a:ext>
            </a:extLst>
          </p:cNvPr>
          <p:cNvSpPr>
            <a:spLocks noGrp="1" noChangeArrowheads="1"/>
          </p:cNvSpPr>
          <p:nvPr>
            <p:ph idx="1"/>
          </p:nvPr>
        </p:nvSpPr>
        <p:spPr/>
        <p:txBody>
          <a:bodyPr/>
          <a:lstStyle/>
          <a:p>
            <a:pPr eaLnBrk="1" hangingPunct="1">
              <a:buFontTx/>
              <a:buChar char="•"/>
            </a:pPr>
            <a:r>
              <a:rPr lang="en-US" altLang="en-US" u="sng">
                <a:cs typeface="Courier New" panose="02070309020205020404" pitchFamily="49" charset="0"/>
              </a:rPr>
              <a:t>Input validation</a:t>
            </a:r>
            <a:r>
              <a:rPr lang="en-US" altLang="en-US">
                <a:cs typeface="Courier New" panose="02070309020205020404" pitchFamily="49" charset="0"/>
              </a:rPr>
              <a:t>: inspecting input before it is processed by the program</a:t>
            </a:r>
          </a:p>
          <a:p>
            <a:pPr lvl="1" eaLnBrk="1" hangingPunct="1"/>
            <a:r>
              <a:rPr lang="en-US" altLang="en-US">
                <a:cs typeface="Courier New" panose="02070309020205020404" pitchFamily="49" charset="0"/>
              </a:rPr>
              <a:t>If input is invalid, prompt user to enter correct data</a:t>
            </a:r>
          </a:p>
          <a:p>
            <a:pPr lvl="1" eaLnBrk="1" hangingPunct="1"/>
            <a:r>
              <a:rPr lang="en-US" altLang="en-US">
                <a:cs typeface="Courier New" panose="02070309020205020404" pitchFamily="49" charset="0"/>
              </a:rPr>
              <a:t>Commonly accomplished using a </a:t>
            </a:r>
            <a:r>
              <a:rPr lang="en-US" altLang="en-US">
                <a:latin typeface="Courier New" panose="02070309020205020404" pitchFamily="49" charset="0"/>
                <a:cs typeface="Courier New" panose="02070309020205020404" pitchFamily="49" charset="0"/>
              </a:rPr>
              <a:t>while</a:t>
            </a:r>
            <a:r>
              <a:rPr lang="en-US" altLang="en-US">
                <a:cs typeface="Courier New" panose="02070309020205020404" pitchFamily="49" charset="0"/>
              </a:rPr>
              <a:t> loop which repeats as long as the input is bad</a:t>
            </a:r>
          </a:p>
          <a:p>
            <a:pPr lvl="2" eaLnBrk="1" hangingPunct="1">
              <a:buFontTx/>
              <a:buChar char="•"/>
            </a:pPr>
            <a:r>
              <a:rPr lang="en-US" altLang="en-US">
                <a:cs typeface="Courier New" panose="02070309020205020404" pitchFamily="49" charset="0"/>
              </a:rPr>
              <a:t>If input is bad, display error message and receive another set of data</a:t>
            </a:r>
          </a:p>
          <a:p>
            <a:pPr lvl="2" eaLnBrk="1" hangingPunct="1">
              <a:buFontTx/>
              <a:buChar char="•"/>
            </a:pPr>
            <a:r>
              <a:rPr lang="en-US" altLang="en-US">
                <a:cs typeface="Courier New" panose="02070309020205020404" pitchFamily="49" charset="0"/>
              </a:rPr>
              <a:t>If input is good, continue to process the input</a:t>
            </a:r>
          </a:p>
        </p:txBody>
      </p:sp>
      <p:sp>
        <p:nvSpPr>
          <p:cNvPr id="2" name="Slide Number Placeholder 1">
            <a:extLst>
              <a:ext uri="{FF2B5EF4-FFF2-40B4-BE49-F238E27FC236}">
                <a16:creationId xmlns:a16="http://schemas.microsoft.com/office/drawing/2014/main" id="{D8EE78A5-3358-53CD-BE88-011FB8C6F084}"/>
              </a:ext>
            </a:extLst>
          </p:cNvPr>
          <p:cNvSpPr>
            <a:spLocks noGrp="1"/>
          </p:cNvSpPr>
          <p:nvPr>
            <p:ph type="sldNum" sz="quarter" idx="10"/>
          </p:nvPr>
        </p:nvSpPr>
        <p:spPr/>
        <p:txBody>
          <a:bodyPr/>
          <a:lstStyle/>
          <a:p>
            <a:pPr>
              <a:defRPr/>
            </a:pPr>
            <a:fld id="{24B0FB6C-DB9B-EE4D-8805-DE3DB269F15F}"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34098E3-1E23-8B90-5BC3-372D26D0663B}"/>
              </a:ext>
            </a:extLst>
          </p:cNvPr>
          <p:cNvSpPr>
            <a:spLocks noGrp="1" noChangeArrowheads="1"/>
          </p:cNvSpPr>
          <p:nvPr>
            <p:ph type="title"/>
          </p:nvPr>
        </p:nvSpPr>
        <p:spPr/>
        <p:txBody>
          <a:bodyPr/>
          <a:lstStyle/>
          <a:p>
            <a:pPr eaLnBrk="1" hangingPunct="1"/>
            <a:r>
              <a:rPr lang="en-US" altLang="en-US"/>
              <a:t>Input Validation Loops (cont’d.)</a:t>
            </a:r>
            <a:endParaRPr lang="he-IL" altLang="en-US"/>
          </a:p>
        </p:txBody>
      </p:sp>
      <p:pic>
        <p:nvPicPr>
          <p:cNvPr id="29699" name="Content Placeholder 2">
            <a:extLst>
              <a:ext uri="{FF2B5EF4-FFF2-40B4-BE49-F238E27FC236}">
                <a16:creationId xmlns:a16="http://schemas.microsoft.com/office/drawing/2014/main" id="{20B26884-48B9-3839-C5D9-3BA4F7073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8800" y="1600200"/>
            <a:ext cx="8026400" cy="4525963"/>
          </a:xfrm>
        </p:spPr>
      </p:pic>
      <p:sp>
        <p:nvSpPr>
          <p:cNvPr id="2" name="Slide Number Placeholder 1">
            <a:extLst>
              <a:ext uri="{FF2B5EF4-FFF2-40B4-BE49-F238E27FC236}">
                <a16:creationId xmlns:a16="http://schemas.microsoft.com/office/drawing/2014/main" id="{5043D643-0993-79B2-444D-834D09609768}"/>
              </a:ext>
            </a:extLst>
          </p:cNvPr>
          <p:cNvSpPr>
            <a:spLocks noGrp="1"/>
          </p:cNvSpPr>
          <p:nvPr>
            <p:ph type="sldNum" sz="quarter" idx="10"/>
          </p:nvPr>
        </p:nvSpPr>
        <p:spPr/>
        <p:txBody>
          <a:bodyPr/>
          <a:lstStyle/>
          <a:p>
            <a:pPr>
              <a:defRPr/>
            </a:pPr>
            <a:fld id="{24B0FB6C-DB9B-EE4D-8805-DE3DB269F15F}"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C8A52D0-8493-3D9F-32F0-75F4A1655AC4}"/>
              </a:ext>
            </a:extLst>
          </p:cNvPr>
          <p:cNvSpPr>
            <a:spLocks noGrp="1" noChangeArrowheads="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id="{886DD678-9B78-3CBD-E5C5-CEF4851EB8E0}"/>
              </a:ext>
            </a:extLst>
          </p:cNvPr>
          <p:cNvSpPr>
            <a:spLocks noGrp="1" noChangeArrowheads="1"/>
          </p:cNvSpPr>
          <p:nvPr>
            <p:ph idx="1"/>
          </p:nvPr>
        </p:nvSpPr>
        <p:spPr/>
        <p:txBody>
          <a:bodyPr/>
          <a:lstStyle/>
          <a:p>
            <a:pPr eaLnBrk="1" hangingPunct="1">
              <a:buFontTx/>
              <a:buChar char="•"/>
            </a:pPr>
            <a:r>
              <a:rPr lang="en-US" altLang="en-US"/>
              <a:t>Often must write code that performs the same task multiple times</a:t>
            </a:r>
          </a:p>
          <a:p>
            <a:pPr lvl="1" eaLnBrk="1" hangingPunct="1"/>
            <a:r>
              <a:rPr lang="en-US" altLang="en-US"/>
              <a:t>Disadvantages to duplicating code</a:t>
            </a:r>
          </a:p>
          <a:p>
            <a:pPr lvl="2" eaLnBrk="1" hangingPunct="1">
              <a:buFontTx/>
              <a:buChar char="•"/>
            </a:pPr>
            <a:r>
              <a:rPr lang="en-US" altLang="en-US"/>
              <a:t>Makes program large</a:t>
            </a:r>
          </a:p>
          <a:p>
            <a:pPr lvl="2" eaLnBrk="1" hangingPunct="1">
              <a:buFontTx/>
              <a:buChar char="•"/>
            </a:pPr>
            <a:r>
              <a:rPr lang="en-US" altLang="en-US"/>
              <a:t>Time consuming</a:t>
            </a:r>
          </a:p>
          <a:p>
            <a:pPr lvl="2" eaLnBrk="1" hangingPunct="1">
              <a:buFontTx/>
              <a:buChar char="•"/>
            </a:pPr>
            <a:r>
              <a:rPr lang="en-US" altLang="en-US"/>
              <a:t>May need to be corrected in many places</a:t>
            </a:r>
          </a:p>
          <a:p>
            <a:pPr eaLnBrk="1" hangingPunct="1">
              <a:buFontTx/>
              <a:buChar char="•"/>
            </a:pPr>
            <a:r>
              <a:rPr lang="en-US" altLang="en-US" u="sng"/>
              <a:t>Repetition structure</a:t>
            </a:r>
            <a:r>
              <a:rPr lang="en-US" altLang="en-US"/>
              <a:t>: makes computer repeat included code as necessary</a:t>
            </a:r>
          </a:p>
        </p:txBody>
      </p:sp>
      <p:sp>
        <p:nvSpPr>
          <p:cNvPr id="2" name="Slide Number Placeholder 1">
            <a:extLst>
              <a:ext uri="{FF2B5EF4-FFF2-40B4-BE49-F238E27FC236}">
                <a16:creationId xmlns:a16="http://schemas.microsoft.com/office/drawing/2014/main" id="{D8733D45-78A0-9CD7-BF35-DED73BECB687}"/>
              </a:ext>
            </a:extLst>
          </p:cNvPr>
          <p:cNvSpPr>
            <a:spLocks noGrp="1"/>
          </p:cNvSpPr>
          <p:nvPr>
            <p:ph type="sldNum" sz="quarter" idx="10"/>
          </p:nvPr>
        </p:nvSpPr>
        <p:spPr/>
        <p:txBody>
          <a:bodyPr/>
          <a:lstStyle/>
          <a:p>
            <a:pPr>
              <a:defRPr/>
            </a:pPr>
            <a:fld id="{24B0FB6C-DB9B-EE4D-8805-DE3DB269F15F}"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4572C79-0099-1EFB-5056-BC81244DA42D}"/>
              </a:ext>
            </a:extLst>
          </p:cNvPr>
          <p:cNvSpPr>
            <a:spLocks noGrp="1" noChangeArrowheads="1"/>
          </p:cNvSpPr>
          <p:nvPr>
            <p:ph type="title"/>
          </p:nvPr>
        </p:nvSpPr>
        <p:spPr/>
        <p:txBody>
          <a:bodyPr/>
          <a:lstStyle/>
          <a:p>
            <a:pPr eaLnBrk="1" hangingPunct="1"/>
            <a:r>
              <a:rPr lang="en-US" altLang="en-US"/>
              <a:t>Input Validation Loops (cont’d.)</a:t>
            </a:r>
            <a:endParaRPr lang="he-IL" altLang="en-US"/>
          </a:p>
        </p:txBody>
      </p:sp>
      <p:sp>
        <p:nvSpPr>
          <p:cNvPr id="30723" name="Content Placeholder 2">
            <a:extLst>
              <a:ext uri="{FF2B5EF4-FFF2-40B4-BE49-F238E27FC236}">
                <a16:creationId xmlns:a16="http://schemas.microsoft.com/office/drawing/2014/main" id="{16A939C1-F6B0-D63C-08B7-562B9A76BE49}"/>
              </a:ext>
            </a:extLst>
          </p:cNvPr>
          <p:cNvSpPr>
            <a:spLocks noGrp="1" noChangeArrowheads="1"/>
          </p:cNvSpPr>
          <p:nvPr>
            <p:ph idx="1"/>
          </p:nvPr>
        </p:nvSpPr>
        <p:spPr>
          <a:xfrm>
            <a:off x="457200" y="1600200"/>
            <a:ext cx="8229600" cy="2590800"/>
          </a:xfrm>
        </p:spPr>
        <p:txBody>
          <a:bodyPr/>
          <a:lstStyle/>
          <a:p>
            <a:pPr eaLnBrk="1" hangingPunct="1">
              <a:buFontTx/>
              <a:buChar char="•"/>
            </a:pPr>
            <a:r>
              <a:rPr lang="en-US" altLang="en-US" sz="2800">
                <a:cs typeface="Courier New" panose="02070309020205020404" pitchFamily="49" charset="0"/>
              </a:rPr>
              <a:t>Using the walrus operator in an input validation loop</a:t>
            </a:r>
          </a:p>
          <a:p>
            <a:pPr lvl="1" eaLnBrk="1" hangingPunct="1">
              <a:buFontTx/>
              <a:buChar char="•"/>
            </a:pPr>
            <a:r>
              <a:rPr lang="en-US" altLang="en-US" sz="2400">
                <a:cs typeface="Courier New" panose="02070309020205020404" pitchFamily="49" charset="0"/>
              </a:rPr>
              <a:t>You can use the walrus operator to create an assignment expression that combines the priming read with the input validation loop</a:t>
            </a:r>
          </a:p>
          <a:p>
            <a:pPr lvl="1" eaLnBrk="1" hangingPunct="1">
              <a:buFontTx/>
              <a:buChar char="•"/>
            </a:pPr>
            <a:r>
              <a:rPr lang="en-US" altLang="en-US" sz="2400" b="1">
                <a:cs typeface="Courier New" panose="02070309020205020404" pitchFamily="49" charset="0"/>
              </a:rPr>
              <a:t>Example</a:t>
            </a:r>
            <a:r>
              <a:rPr lang="en-US" altLang="en-US" sz="2400">
                <a:cs typeface="Courier New" panose="02070309020205020404" pitchFamily="49" charset="0"/>
              </a:rPr>
              <a:t>:</a:t>
            </a:r>
          </a:p>
        </p:txBody>
      </p:sp>
      <p:sp>
        <p:nvSpPr>
          <p:cNvPr id="30724" name="TextBox 1">
            <a:extLst>
              <a:ext uri="{FF2B5EF4-FFF2-40B4-BE49-F238E27FC236}">
                <a16:creationId xmlns:a16="http://schemas.microsoft.com/office/drawing/2014/main" id="{BE262C35-34A3-4253-4218-012ED00ED214}"/>
              </a:ext>
            </a:extLst>
          </p:cNvPr>
          <p:cNvSpPr txBox="1">
            <a:spLocks noChangeArrowheads="1"/>
          </p:cNvSpPr>
          <p:nvPr/>
        </p:nvSpPr>
        <p:spPr bwMode="auto">
          <a:xfrm>
            <a:off x="762000" y="441960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latin typeface="Courier New" panose="02070309020205020404" pitchFamily="49" charset="0"/>
                <a:ea typeface="Calibri" panose="020F0502020204030204" pitchFamily="34" charset="0"/>
                <a:cs typeface="Times New Roman" panose="02020603050405020304" pitchFamily="18" charset="0"/>
              </a:rPr>
              <a:t>while (score := int(input('Enter your score: '))) &lt; 0:</a:t>
            </a:r>
            <a:endParaRPr lang="en-US" altLang="en-US" sz="180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800" dirty="0">
                <a:latin typeface="Courier New" panose="02070309020205020404" pitchFamily="49" charset="0"/>
                <a:ea typeface="Calibri" panose="020F0502020204030204" pitchFamily="34" charset="0"/>
                <a:cs typeface="Times New Roman" panose="02020603050405020304" pitchFamily="18" charset="0"/>
              </a:rPr>
              <a:t>       print('The score cannot be negative.'</a:t>
            </a:r>
            <a:endParaRPr lang="en-US" altLang="en-US" sz="1800" dirty="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B438887-2CAB-8FF7-5386-B9A153289DFB}"/>
              </a:ext>
            </a:extLst>
          </p:cNvPr>
          <p:cNvSpPr>
            <a:spLocks noGrp="1"/>
          </p:cNvSpPr>
          <p:nvPr>
            <p:ph type="sldNum" sz="quarter" idx="10"/>
          </p:nvPr>
        </p:nvSpPr>
        <p:spPr/>
        <p:txBody>
          <a:bodyPr/>
          <a:lstStyle/>
          <a:p>
            <a:pPr>
              <a:defRPr/>
            </a:pPr>
            <a:fld id="{24B0FB6C-DB9B-EE4D-8805-DE3DB269F15F}"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4572C79-0099-1EFB-5056-BC81244DA42D}"/>
              </a:ext>
            </a:extLst>
          </p:cNvPr>
          <p:cNvSpPr>
            <a:spLocks noGrp="1" noChangeArrowheads="1"/>
          </p:cNvSpPr>
          <p:nvPr>
            <p:ph type="title"/>
          </p:nvPr>
        </p:nvSpPr>
        <p:spPr/>
        <p:txBody>
          <a:bodyPr/>
          <a:lstStyle/>
          <a:p>
            <a:pPr eaLnBrk="1" hangingPunct="1"/>
            <a:r>
              <a:rPr lang="en-US" altLang="en-US" dirty="0"/>
              <a:t>Example: Input Validation Loops</a:t>
            </a:r>
            <a:endParaRPr lang="he-IL" altLang="en-US" dirty="0"/>
          </a:p>
        </p:txBody>
      </p:sp>
      <p:sp>
        <p:nvSpPr>
          <p:cNvPr id="30723" name="Content Placeholder 2">
            <a:extLst>
              <a:ext uri="{FF2B5EF4-FFF2-40B4-BE49-F238E27FC236}">
                <a16:creationId xmlns:a16="http://schemas.microsoft.com/office/drawing/2014/main" id="{16A939C1-F6B0-D63C-08B7-562B9A76BE49}"/>
              </a:ext>
            </a:extLst>
          </p:cNvPr>
          <p:cNvSpPr>
            <a:spLocks noGrp="1" noChangeArrowheads="1"/>
          </p:cNvSpPr>
          <p:nvPr>
            <p:ph idx="1"/>
          </p:nvPr>
        </p:nvSpPr>
        <p:spPr>
          <a:xfrm>
            <a:off x="457200" y="1600200"/>
            <a:ext cx="8229600" cy="2971800"/>
          </a:xfrm>
        </p:spPr>
        <p:txBody>
          <a:bodyPr/>
          <a:lstStyle/>
          <a:p>
            <a:pPr eaLnBrk="1" hangingPunct="1">
              <a:buFontTx/>
              <a:buChar char="•"/>
            </a:pPr>
            <a:r>
              <a:rPr lang="en-US" altLang="en-US" sz="2200" dirty="0">
                <a:cs typeface="Courier New" panose="02070309020205020404" pitchFamily="49" charset="0"/>
              </a:rPr>
              <a:t>Samantha owns an import business, and she calculates the retail prices of her products with the following formula: </a:t>
            </a:r>
          </a:p>
          <a:p>
            <a:pPr lvl="1" eaLnBrk="1" hangingPunct="1">
              <a:buFontTx/>
              <a:buChar char="•"/>
            </a:pPr>
            <a:r>
              <a:rPr lang="en-US" altLang="en-US" sz="2200" dirty="0">
                <a:cs typeface="Courier New" panose="02070309020205020404" pitchFamily="49" charset="0"/>
              </a:rPr>
              <a:t>retail price = wholesale cost × 2.5</a:t>
            </a:r>
          </a:p>
          <a:p>
            <a:pPr eaLnBrk="1" hangingPunct="1">
              <a:buFontTx/>
              <a:buChar char="•"/>
            </a:pPr>
            <a:r>
              <a:rPr lang="en-US" altLang="en-US" sz="2200" dirty="0">
                <a:cs typeface="Courier New" panose="02070309020205020404" pitchFamily="49" charset="0"/>
              </a:rPr>
              <a:t>Let’s write a program that runs in a loop and helps her accomplish the above task.</a:t>
            </a:r>
          </a:p>
          <a:p>
            <a:pPr eaLnBrk="1" hangingPunct="1">
              <a:buFontTx/>
              <a:buChar char="•"/>
            </a:pPr>
            <a:r>
              <a:rPr lang="en-US" altLang="en-US" sz="2200" dirty="0">
                <a:cs typeface="Courier New" panose="02070309020205020404" pitchFamily="49" charset="0"/>
              </a:rPr>
              <a:t>The input validation will be the fact that the cost entered cannot be negative.</a:t>
            </a:r>
          </a:p>
        </p:txBody>
      </p:sp>
      <p:pic>
        <p:nvPicPr>
          <p:cNvPr id="3" name="Picture 2">
            <a:extLst>
              <a:ext uri="{FF2B5EF4-FFF2-40B4-BE49-F238E27FC236}">
                <a16:creationId xmlns:a16="http://schemas.microsoft.com/office/drawing/2014/main" id="{054660FA-9EAD-E67F-DD11-5B5D82E092A8}"/>
              </a:ext>
            </a:extLst>
          </p:cNvPr>
          <p:cNvPicPr>
            <a:picLocks noChangeAspect="1"/>
          </p:cNvPicPr>
          <p:nvPr/>
        </p:nvPicPr>
        <p:blipFill>
          <a:blip r:embed="rId2"/>
          <a:stretch>
            <a:fillRect/>
          </a:stretch>
        </p:blipFill>
        <p:spPr>
          <a:xfrm>
            <a:off x="1905000" y="4572000"/>
            <a:ext cx="5544079" cy="1991968"/>
          </a:xfrm>
          <a:prstGeom prst="rect">
            <a:avLst/>
          </a:prstGeom>
        </p:spPr>
      </p:pic>
      <p:sp>
        <p:nvSpPr>
          <p:cNvPr id="2" name="Slide Number Placeholder 1">
            <a:extLst>
              <a:ext uri="{FF2B5EF4-FFF2-40B4-BE49-F238E27FC236}">
                <a16:creationId xmlns:a16="http://schemas.microsoft.com/office/drawing/2014/main" id="{F9A7371F-509E-D3B1-2DAF-731C9AAE836B}"/>
              </a:ext>
            </a:extLst>
          </p:cNvPr>
          <p:cNvSpPr>
            <a:spLocks noGrp="1"/>
          </p:cNvSpPr>
          <p:nvPr>
            <p:ph type="sldNum" sz="quarter" idx="10"/>
          </p:nvPr>
        </p:nvSpPr>
        <p:spPr/>
        <p:txBody>
          <a:bodyPr/>
          <a:lstStyle/>
          <a:p>
            <a:pPr>
              <a:defRPr/>
            </a:pPr>
            <a:fld id="{24B0FB6C-DB9B-EE4D-8805-DE3DB269F15F}" type="slidenum">
              <a:rPr lang="en-US" altLang="en-US" smtClean="0"/>
              <a:pPr>
                <a:defRPr/>
              </a:pPr>
              <a:t>31</a:t>
            </a:fld>
            <a:endParaRPr lang="en-US" altLang="en-US"/>
          </a:p>
        </p:txBody>
      </p:sp>
    </p:spTree>
    <p:extLst>
      <p:ext uri="{BB962C8B-B14F-4D97-AF65-F5344CB8AC3E}">
        <p14:creationId xmlns:p14="http://schemas.microsoft.com/office/powerpoint/2010/main" val="2208648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4572C79-0099-1EFB-5056-BC81244DA42D}"/>
              </a:ext>
            </a:extLst>
          </p:cNvPr>
          <p:cNvSpPr>
            <a:spLocks noGrp="1" noChangeArrowheads="1"/>
          </p:cNvSpPr>
          <p:nvPr>
            <p:ph type="title"/>
          </p:nvPr>
        </p:nvSpPr>
        <p:spPr/>
        <p:txBody>
          <a:bodyPr/>
          <a:lstStyle/>
          <a:p>
            <a:pPr eaLnBrk="1" hangingPunct="1"/>
            <a:r>
              <a:rPr lang="en-US" altLang="en-US" dirty="0"/>
              <a:t>Example: Input Validation Loops</a:t>
            </a:r>
            <a:endParaRPr lang="he-IL" altLang="en-US" dirty="0"/>
          </a:p>
        </p:txBody>
      </p:sp>
      <p:pic>
        <p:nvPicPr>
          <p:cNvPr id="4" name="Picture 3">
            <a:extLst>
              <a:ext uri="{FF2B5EF4-FFF2-40B4-BE49-F238E27FC236}">
                <a16:creationId xmlns:a16="http://schemas.microsoft.com/office/drawing/2014/main" id="{28D2BF16-05CB-62AD-D29E-B9E72009578E}"/>
              </a:ext>
            </a:extLst>
          </p:cNvPr>
          <p:cNvPicPr>
            <a:picLocks noChangeAspect="1"/>
          </p:cNvPicPr>
          <p:nvPr/>
        </p:nvPicPr>
        <p:blipFill>
          <a:blip r:embed="rId2"/>
          <a:stretch>
            <a:fillRect/>
          </a:stretch>
        </p:blipFill>
        <p:spPr>
          <a:xfrm>
            <a:off x="3048000" y="1644420"/>
            <a:ext cx="4281872" cy="5014005"/>
          </a:xfrm>
          <a:prstGeom prst="rect">
            <a:avLst/>
          </a:prstGeom>
        </p:spPr>
      </p:pic>
      <p:sp>
        <p:nvSpPr>
          <p:cNvPr id="2" name="Slide Number Placeholder 1">
            <a:extLst>
              <a:ext uri="{FF2B5EF4-FFF2-40B4-BE49-F238E27FC236}">
                <a16:creationId xmlns:a16="http://schemas.microsoft.com/office/drawing/2014/main" id="{7419A4B2-10FC-7414-54A4-63576C2D1920}"/>
              </a:ext>
            </a:extLst>
          </p:cNvPr>
          <p:cNvSpPr>
            <a:spLocks noGrp="1"/>
          </p:cNvSpPr>
          <p:nvPr>
            <p:ph type="sldNum" sz="quarter" idx="10"/>
          </p:nvPr>
        </p:nvSpPr>
        <p:spPr/>
        <p:txBody>
          <a:bodyPr/>
          <a:lstStyle/>
          <a:p>
            <a:pPr>
              <a:defRPr/>
            </a:pPr>
            <a:fld id="{24B0FB6C-DB9B-EE4D-8805-DE3DB269F15F}" type="slidenum">
              <a:rPr lang="en-US" altLang="en-US" smtClean="0"/>
              <a:pPr>
                <a:defRPr/>
              </a:pPr>
              <a:t>32</a:t>
            </a:fld>
            <a:endParaRPr lang="en-US" altLang="en-US"/>
          </a:p>
        </p:txBody>
      </p:sp>
    </p:spTree>
    <p:extLst>
      <p:ext uri="{BB962C8B-B14F-4D97-AF65-F5344CB8AC3E}">
        <p14:creationId xmlns:p14="http://schemas.microsoft.com/office/powerpoint/2010/main" val="1137639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68686E9-B62E-810F-8FC7-62CF7F1BC769}"/>
              </a:ext>
            </a:extLst>
          </p:cNvPr>
          <p:cNvSpPr>
            <a:spLocks noGrp="1" noChangeArrowheads="1"/>
          </p:cNvSpPr>
          <p:nvPr>
            <p:ph type="title"/>
          </p:nvPr>
        </p:nvSpPr>
        <p:spPr/>
        <p:txBody>
          <a:bodyPr/>
          <a:lstStyle/>
          <a:p>
            <a:pPr eaLnBrk="1" hangingPunct="1"/>
            <a:r>
              <a:rPr lang="en-US" altLang="en-US"/>
              <a:t>Nested Loops</a:t>
            </a:r>
            <a:endParaRPr lang="he-IL" altLang="en-US"/>
          </a:p>
        </p:txBody>
      </p:sp>
      <p:sp>
        <p:nvSpPr>
          <p:cNvPr id="31747" name="Content Placeholder 2">
            <a:extLst>
              <a:ext uri="{FF2B5EF4-FFF2-40B4-BE49-F238E27FC236}">
                <a16:creationId xmlns:a16="http://schemas.microsoft.com/office/drawing/2014/main" id="{A4C91DF6-F6FC-CB2E-44BA-BD6226996C09}"/>
              </a:ext>
            </a:extLst>
          </p:cNvPr>
          <p:cNvSpPr>
            <a:spLocks noGrp="1" noChangeArrowheads="1"/>
          </p:cNvSpPr>
          <p:nvPr>
            <p:ph idx="1"/>
          </p:nvPr>
        </p:nvSpPr>
        <p:spPr>
          <a:xfrm>
            <a:off x="457200" y="1295400"/>
            <a:ext cx="8229600" cy="1905000"/>
          </a:xfrm>
        </p:spPr>
        <p:txBody>
          <a:bodyPr/>
          <a:lstStyle/>
          <a:p>
            <a:pPr>
              <a:buFontTx/>
              <a:buChar char="•"/>
            </a:pPr>
            <a:r>
              <a:rPr lang="en-US" altLang="en-US" sz="2400" u="sng" dirty="0"/>
              <a:t>Nested loop</a:t>
            </a:r>
            <a:r>
              <a:rPr lang="en-US" altLang="en-US" sz="2400" dirty="0"/>
              <a:t>: loop that is contained inside another loop</a:t>
            </a:r>
          </a:p>
          <a:p>
            <a:pPr lvl="1">
              <a:buFontTx/>
              <a:buChar char="•"/>
            </a:pPr>
            <a:r>
              <a:rPr lang="en-US" altLang="en-US" sz="2000" dirty="0"/>
              <a:t>Inner loop goes through all of its iterations for each iteration of outer loop</a:t>
            </a:r>
          </a:p>
          <a:p>
            <a:pPr lvl="1"/>
            <a:r>
              <a:rPr lang="en-US" altLang="en-US" sz="2000" dirty="0">
                <a:cs typeface="Courier New" panose="02070309020205020404" pitchFamily="49" charset="0"/>
              </a:rPr>
              <a:t>Example: analog clock works like a nested loop</a:t>
            </a:r>
          </a:p>
        </p:txBody>
      </p:sp>
      <p:sp>
        <p:nvSpPr>
          <p:cNvPr id="2" name="Slide Number Placeholder 1">
            <a:extLst>
              <a:ext uri="{FF2B5EF4-FFF2-40B4-BE49-F238E27FC236}">
                <a16:creationId xmlns:a16="http://schemas.microsoft.com/office/drawing/2014/main" id="{34A1B940-E93B-4DEC-4437-B41057DFBF1F}"/>
              </a:ext>
            </a:extLst>
          </p:cNvPr>
          <p:cNvSpPr>
            <a:spLocks noGrp="1"/>
          </p:cNvSpPr>
          <p:nvPr>
            <p:ph type="sldNum" sz="quarter" idx="10"/>
          </p:nvPr>
        </p:nvSpPr>
        <p:spPr/>
        <p:txBody>
          <a:bodyPr/>
          <a:lstStyle/>
          <a:p>
            <a:pPr>
              <a:defRPr/>
            </a:pPr>
            <a:fld id="{24B0FB6C-DB9B-EE4D-8805-DE3DB269F15F}" type="slidenum">
              <a:rPr lang="en-US" altLang="en-US" smtClean="0"/>
              <a:pPr>
                <a:defRPr/>
              </a:pPr>
              <a:t>33</a:t>
            </a:fld>
            <a:endParaRPr lang="en-US" altLang="en-US"/>
          </a:p>
        </p:txBody>
      </p:sp>
      <p:pic>
        <p:nvPicPr>
          <p:cNvPr id="3" name="Picture 2">
            <a:extLst>
              <a:ext uri="{FF2B5EF4-FFF2-40B4-BE49-F238E27FC236}">
                <a16:creationId xmlns:a16="http://schemas.microsoft.com/office/drawing/2014/main" id="{1A51CD5C-BD4E-5D79-941C-F83FB463EC6A}"/>
              </a:ext>
            </a:extLst>
          </p:cNvPr>
          <p:cNvPicPr>
            <a:picLocks noChangeAspect="1"/>
          </p:cNvPicPr>
          <p:nvPr/>
        </p:nvPicPr>
        <p:blipFill>
          <a:blip r:embed="rId2"/>
          <a:stretch>
            <a:fillRect/>
          </a:stretch>
        </p:blipFill>
        <p:spPr>
          <a:xfrm>
            <a:off x="685800" y="3276600"/>
            <a:ext cx="4401164" cy="1047896"/>
          </a:xfrm>
          <a:prstGeom prst="rect">
            <a:avLst/>
          </a:prstGeom>
        </p:spPr>
      </p:pic>
      <p:pic>
        <p:nvPicPr>
          <p:cNvPr id="4" name="Picture 3">
            <a:extLst>
              <a:ext uri="{FF2B5EF4-FFF2-40B4-BE49-F238E27FC236}">
                <a16:creationId xmlns:a16="http://schemas.microsoft.com/office/drawing/2014/main" id="{193DDC50-93C4-61D6-A145-0A1F85ABF7FE}"/>
              </a:ext>
            </a:extLst>
          </p:cNvPr>
          <p:cNvPicPr>
            <a:picLocks noChangeAspect="1"/>
          </p:cNvPicPr>
          <p:nvPr/>
        </p:nvPicPr>
        <p:blipFill>
          <a:blip r:embed="rId3"/>
          <a:stretch>
            <a:fillRect/>
          </a:stretch>
        </p:blipFill>
        <p:spPr>
          <a:xfrm>
            <a:off x="5410200" y="3429000"/>
            <a:ext cx="3157850" cy="240693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1B52AB91-87B8-FCEE-1233-075D205681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384175"/>
            <a:ext cx="51689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E7DA5A2-8AF7-8E53-EDC9-A2535A6DEC01}"/>
              </a:ext>
            </a:extLst>
          </p:cNvPr>
          <p:cNvSpPr>
            <a:spLocks noGrp="1"/>
          </p:cNvSpPr>
          <p:nvPr>
            <p:ph type="sldNum" sz="quarter" idx="10"/>
          </p:nvPr>
        </p:nvSpPr>
        <p:spPr/>
        <p:txBody>
          <a:bodyPr/>
          <a:lstStyle/>
          <a:p>
            <a:pPr>
              <a:defRPr/>
            </a:pPr>
            <a:fld id="{24B0FB6C-DB9B-EE4D-8805-DE3DB269F15F}"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68686E9-B62E-810F-8FC7-62CF7F1BC769}"/>
              </a:ext>
            </a:extLst>
          </p:cNvPr>
          <p:cNvSpPr>
            <a:spLocks noGrp="1" noChangeArrowheads="1"/>
          </p:cNvSpPr>
          <p:nvPr>
            <p:ph type="title"/>
          </p:nvPr>
        </p:nvSpPr>
        <p:spPr/>
        <p:txBody>
          <a:bodyPr/>
          <a:lstStyle/>
          <a:p>
            <a:pPr eaLnBrk="1" hangingPunct="1"/>
            <a:r>
              <a:rPr lang="en-US" altLang="en-US" dirty="0"/>
              <a:t>Nested Loops – Another Example</a:t>
            </a:r>
            <a:endParaRPr lang="he-IL" altLang="en-US" dirty="0"/>
          </a:p>
        </p:txBody>
      </p:sp>
      <p:pic>
        <p:nvPicPr>
          <p:cNvPr id="4" name="Picture 3">
            <a:extLst>
              <a:ext uri="{FF2B5EF4-FFF2-40B4-BE49-F238E27FC236}">
                <a16:creationId xmlns:a16="http://schemas.microsoft.com/office/drawing/2014/main" id="{9C836E15-F259-E392-287E-E3918FAEDC52}"/>
              </a:ext>
            </a:extLst>
          </p:cNvPr>
          <p:cNvPicPr>
            <a:picLocks noChangeAspect="1"/>
          </p:cNvPicPr>
          <p:nvPr/>
        </p:nvPicPr>
        <p:blipFill>
          <a:blip r:embed="rId2"/>
          <a:stretch>
            <a:fillRect/>
          </a:stretch>
        </p:blipFill>
        <p:spPr>
          <a:xfrm>
            <a:off x="1037218" y="1524000"/>
            <a:ext cx="3433068" cy="5257800"/>
          </a:xfrm>
          <a:prstGeom prst="rect">
            <a:avLst/>
          </a:prstGeom>
        </p:spPr>
      </p:pic>
      <p:pic>
        <p:nvPicPr>
          <p:cNvPr id="7" name="Picture 6">
            <a:extLst>
              <a:ext uri="{FF2B5EF4-FFF2-40B4-BE49-F238E27FC236}">
                <a16:creationId xmlns:a16="http://schemas.microsoft.com/office/drawing/2014/main" id="{43C4CD9D-621A-1F64-57F4-87BBA48B2015}"/>
              </a:ext>
            </a:extLst>
          </p:cNvPr>
          <p:cNvPicPr>
            <a:picLocks noChangeAspect="1"/>
          </p:cNvPicPr>
          <p:nvPr/>
        </p:nvPicPr>
        <p:blipFill>
          <a:blip r:embed="rId3"/>
          <a:stretch>
            <a:fillRect/>
          </a:stretch>
        </p:blipFill>
        <p:spPr>
          <a:xfrm>
            <a:off x="5448123" y="1524000"/>
            <a:ext cx="3211742" cy="5257800"/>
          </a:xfrm>
          <a:prstGeom prst="rect">
            <a:avLst/>
          </a:prstGeom>
        </p:spPr>
      </p:pic>
      <p:sp>
        <p:nvSpPr>
          <p:cNvPr id="2" name="Slide Number Placeholder 1">
            <a:extLst>
              <a:ext uri="{FF2B5EF4-FFF2-40B4-BE49-F238E27FC236}">
                <a16:creationId xmlns:a16="http://schemas.microsoft.com/office/drawing/2014/main" id="{7D4AC7C4-3EE9-23F6-AB3E-7058B0D7E365}"/>
              </a:ext>
            </a:extLst>
          </p:cNvPr>
          <p:cNvSpPr>
            <a:spLocks noGrp="1"/>
          </p:cNvSpPr>
          <p:nvPr>
            <p:ph type="sldNum" sz="quarter" idx="10"/>
          </p:nvPr>
        </p:nvSpPr>
        <p:spPr/>
        <p:txBody>
          <a:bodyPr/>
          <a:lstStyle/>
          <a:p>
            <a:pPr>
              <a:defRPr/>
            </a:pPr>
            <a:fld id="{24B0FB6C-DB9B-EE4D-8805-DE3DB269F15F}" type="slidenum">
              <a:rPr lang="en-US" altLang="en-US" smtClean="0"/>
              <a:pPr>
                <a:defRPr/>
              </a:pPr>
              <a:t>35</a:t>
            </a:fld>
            <a:endParaRPr lang="en-US" altLang="en-US"/>
          </a:p>
        </p:txBody>
      </p:sp>
    </p:spTree>
    <p:extLst>
      <p:ext uri="{BB962C8B-B14F-4D97-AF65-F5344CB8AC3E}">
        <p14:creationId xmlns:p14="http://schemas.microsoft.com/office/powerpoint/2010/main" val="166550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8BDD422-9025-C397-11F3-AC05FFF0D662}"/>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continue</a:t>
            </a:r>
            <a:r>
              <a:rPr lang="en-US" altLang="en-US"/>
              <a:t> Statement</a:t>
            </a:r>
          </a:p>
        </p:txBody>
      </p:sp>
      <p:sp>
        <p:nvSpPr>
          <p:cNvPr id="35843" name="Content Placeholder 2">
            <a:extLst>
              <a:ext uri="{FF2B5EF4-FFF2-40B4-BE49-F238E27FC236}">
                <a16:creationId xmlns:a16="http://schemas.microsoft.com/office/drawing/2014/main" id="{B462CBB4-8E14-F879-679A-43EB7D1C0AE1}"/>
              </a:ext>
            </a:extLst>
          </p:cNvPr>
          <p:cNvSpPr>
            <a:spLocks noGrp="1" noChangeArrowheads="1"/>
          </p:cNvSpPr>
          <p:nvPr>
            <p:ph idx="1"/>
          </p:nvPr>
        </p:nvSpPr>
        <p:spPr>
          <a:xfrm>
            <a:off x="457200" y="1600200"/>
            <a:ext cx="8229600" cy="3886200"/>
          </a:xfrm>
        </p:spPr>
        <p:txBody>
          <a:bodyPr/>
          <a:lstStyle/>
          <a:p>
            <a:pPr>
              <a:buFontTx/>
              <a:buChar char="•"/>
            </a:pPr>
            <a:r>
              <a:rPr lang="en-US" altLang="en-US" sz="2800"/>
              <a:t>The </a:t>
            </a:r>
            <a:r>
              <a:rPr lang="en-US" altLang="en-US" sz="2800">
                <a:latin typeface="Courier New" panose="02070309020205020404" pitchFamily="49" charset="0"/>
                <a:cs typeface="Courier New" panose="02070309020205020404" pitchFamily="49" charset="0"/>
              </a:rPr>
              <a:t>continue</a:t>
            </a:r>
            <a:r>
              <a:rPr lang="en-US" altLang="en-US" sz="2800"/>
              <a:t> statement causes the current iteration of a loop to end early</a:t>
            </a:r>
            <a:br>
              <a:rPr lang="en-US" altLang="en-US" sz="2800"/>
            </a:br>
            <a:endParaRPr lang="en-US" altLang="en-US" sz="2800"/>
          </a:p>
          <a:p>
            <a:pPr>
              <a:buFontTx/>
              <a:buChar char="•"/>
            </a:pPr>
            <a:r>
              <a:rPr lang="en-US" altLang="en-US" sz="2800"/>
              <a:t>When the </a:t>
            </a:r>
            <a:r>
              <a:rPr lang="en-US" altLang="en-US" sz="2800">
                <a:latin typeface="Courier New" panose="02070309020205020404" pitchFamily="49" charset="0"/>
                <a:cs typeface="Courier New" panose="02070309020205020404" pitchFamily="49" charset="0"/>
              </a:rPr>
              <a:t>continue</a:t>
            </a:r>
            <a:r>
              <a:rPr lang="en-US" altLang="en-US" sz="2800"/>
              <a:t> statement is executed, all the statements in the body of the loop that appear after it are ignored, and the loop begins its next iteration (if there is a next iteration)</a:t>
            </a:r>
          </a:p>
        </p:txBody>
      </p:sp>
      <p:sp>
        <p:nvSpPr>
          <p:cNvPr id="2" name="Slide Number Placeholder 1">
            <a:extLst>
              <a:ext uri="{FF2B5EF4-FFF2-40B4-BE49-F238E27FC236}">
                <a16:creationId xmlns:a16="http://schemas.microsoft.com/office/drawing/2014/main" id="{88E2A6BE-141B-90BD-5760-8F9512CB5B6C}"/>
              </a:ext>
            </a:extLst>
          </p:cNvPr>
          <p:cNvSpPr>
            <a:spLocks noGrp="1"/>
          </p:cNvSpPr>
          <p:nvPr>
            <p:ph type="sldNum" sz="quarter" idx="10"/>
          </p:nvPr>
        </p:nvSpPr>
        <p:spPr/>
        <p:txBody>
          <a:bodyPr/>
          <a:lstStyle/>
          <a:p>
            <a:pPr>
              <a:defRPr/>
            </a:pPr>
            <a:fld id="{24B0FB6C-DB9B-EE4D-8805-DE3DB269F15F}"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50F2BCA-1615-9210-8016-A2DE23944544}"/>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continue</a:t>
            </a:r>
            <a:r>
              <a:rPr lang="en-US" altLang="en-US"/>
              <a:t> Statement</a:t>
            </a:r>
          </a:p>
        </p:txBody>
      </p:sp>
      <p:sp>
        <p:nvSpPr>
          <p:cNvPr id="36867" name="Content Placeholder 2">
            <a:extLst>
              <a:ext uri="{FF2B5EF4-FFF2-40B4-BE49-F238E27FC236}">
                <a16:creationId xmlns:a16="http://schemas.microsoft.com/office/drawing/2014/main" id="{E802193D-CD33-ABF7-B61B-30C72812C4A7}"/>
              </a:ext>
            </a:extLst>
          </p:cNvPr>
          <p:cNvSpPr>
            <a:spLocks noGrp="1" noChangeArrowheads="1"/>
          </p:cNvSpPr>
          <p:nvPr>
            <p:ph idx="1"/>
          </p:nvPr>
        </p:nvSpPr>
        <p:spPr>
          <a:xfrm>
            <a:off x="457200" y="1600200"/>
            <a:ext cx="8229600" cy="990600"/>
          </a:xfrm>
        </p:spPr>
        <p:txBody>
          <a:bodyPr/>
          <a:lstStyle/>
          <a:p>
            <a:pPr>
              <a:buFontTx/>
              <a:buChar char="•"/>
            </a:pPr>
            <a:r>
              <a:rPr lang="en-US" altLang="en-US" sz="2800"/>
              <a:t>Example:</a:t>
            </a:r>
          </a:p>
        </p:txBody>
      </p:sp>
      <p:sp>
        <p:nvSpPr>
          <p:cNvPr id="36868" name="TextBox 3">
            <a:extLst>
              <a:ext uri="{FF2B5EF4-FFF2-40B4-BE49-F238E27FC236}">
                <a16:creationId xmlns:a16="http://schemas.microsoft.com/office/drawing/2014/main" id="{C53DB228-9856-5F63-99E4-067793C84771}"/>
              </a:ext>
            </a:extLst>
          </p:cNvPr>
          <p:cNvSpPr txBox="1">
            <a:spLocks noChangeArrowheads="1"/>
          </p:cNvSpPr>
          <p:nvPr/>
        </p:nvSpPr>
        <p:spPr bwMode="auto">
          <a:xfrm>
            <a:off x="976312" y="2076450"/>
            <a:ext cx="6491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for num in range(2, 10):</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if num % 2 == 0:</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print("Found an even number", num)</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continue</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print("Found an odd number", num)</a:t>
            </a:r>
            <a:endParaRPr lang="en-US" altLang="en-US" sz="1200" b="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CA8D52A-7C6B-6A02-F7B7-6011F13D943B}"/>
              </a:ext>
            </a:extLst>
          </p:cNvPr>
          <p:cNvSpPr txBox="1"/>
          <p:nvPr/>
        </p:nvSpPr>
        <p:spPr>
          <a:xfrm>
            <a:off x="831850" y="3856038"/>
            <a:ext cx="6324600" cy="2031325"/>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even number 2</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odd number 3</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even number 4</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odd number 5</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even number 6</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odd number 7</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even number 8</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Found an odd number 9</a:t>
            </a:r>
          </a:p>
        </p:txBody>
      </p:sp>
      <p:sp>
        <p:nvSpPr>
          <p:cNvPr id="2" name="Slide Number Placeholder 1">
            <a:extLst>
              <a:ext uri="{FF2B5EF4-FFF2-40B4-BE49-F238E27FC236}">
                <a16:creationId xmlns:a16="http://schemas.microsoft.com/office/drawing/2014/main" id="{BF27378B-0E2A-32C6-A43A-0CA27EB2CEA4}"/>
              </a:ext>
            </a:extLst>
          </p:cNvPr>
          <p:cNvSpPr>
            <a:spLocks noGrp="1"/>
          </p:cNvSpPr>
          <p:nvPr>
            <p:ph type="sldNum" sz="quarter" idx="10"/>
          </p:nvPr>
        </p:nvSpPr>
        <p:spPr/>
        <p:txBody>
          <a:bodyPr/>
          <a:lstStyle/>
          <a:p>
            <a:pPr>
              <a:defRPr/>
            </a:pPr>
            <a:fld id="{24B0FB6C-DB9B-EE4D-8805-DE3DB269F15F}"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57342A6-B91C-514E-F4A2-18D55D6F40EB}"/>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break</a:t>
            </a:r>
            <a:r>
              <a:rPr lang="en-US" altLang="en-US"/>
              <a:t> Statement</a:t>
            </a:r>
          </a:p>
        </p:txBody>
      </p:sp>
      <p:sp>
        <p:nvSpPr>
          <p:cNvPr id="34819" name="Content Placeholder 2">
            <a:extLst>
              <a:ext uri="{FF2B5EF4-FFF2-40B4-BE49-F238E27FC236}">
                <a16:creationId xmlns:a16="http://schemas.microsoft.com/office/drawing/2014/main" id="{C7812352-1A5B-2C12-18EC-71681187FAE1}"/>
              </a:ext>
            </a:extLst>
          </p:cNvPr>
          <p:cNvSpPr>
            <a:spLocks noGrp="1" noChangeArrowheads="1"/>
          </p:cNvSpPr>
          <p:nvPr>
            <p:ph idx="1"/>
          </p:nvPr>
        </p:nvSpPr>
        <p:spPr>
          <a:xfrm>
            <a:off x="457200" y="1600200"/>
            <a:ext cx="8229600" cy="990600"/>
          </a:xfrm>
        </p:spPr>
        <p:txBody>
          <a:bodyPr/>
          <a:lstStyle/>
          <a:p>
            <a:pPr>
              <a:buFontTx/>
              <a:buChar char="•"/>
            </a:pPr>
            <a:r>
              <a:rPr lang="en-US" altLang="en-US" sz="2800" dirty="0"/>
              <a:t>The </a:t>
            </a:r>
            <a:r>
              <a:rPr lang="en-US" altLang="en-US" sz="2800" dirty="0">
                <a:latin typeface="Courier New" panose="02070309020205020404" pitchFamily="49" charset="0"/>
                <a:cs typeface="Courier New" panose="02070309020205020404" pitchFamily="49" charset="0"/>
              </a:rPr>
              <a:t>break</a:t>
            </a:r>
            <a:r>
              <a:rPr lang="en-US" altLang="en-US" sz="2800" dirty="0"/>
              <a:t> statement causes a loop to terminate early</a:t>
            </a:r>
          </a:p>
        </p:txBody>
      </p:sp>
      <p:sp>
        <p:nvSpPr>
          <p:cNvPr id="34820" name="TextBox 3">
            <a:extLst>
              <a:ext uri="{FF2B5EF4-FFF2-40B4-BE49-F238E27FC236}">
                <a16:creationId xmlns:a16="http://schemas.microsoft.com/office/drawing/2014/main" id="{0EE85F0B-1271-C57B-E009-7EDFD35AADF1}"/>
              </a:ext>
            </a:extLst>
          </p:cNvPr>
          <p:cNvSpPr txBox="1">
            <a:spLocks noChangeArrowheads="1"/>
          </p:cNvSpPr>
          <p:nvPr/>
        </p:nvSpPr>
        <p:spPr bwMode="auto">
          <a:xfrm>
            <a:off x="958850" y="2554288"/>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n = 0</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while n &lt; 100:</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print(n)</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if n == 5:</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break</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n += 1</a:t>
            </a:r>
            <a:endParaRPr lang="en-US" altLang="en-US" sz="14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dirty="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print(</a:t>
            </a:r>
            <a:r>
              <a:rPr lang="en-US" altLang="en-US" sz="1400" b="0" dirty="0" err="1">
                <a:latin typeface="Courier New" panose="02070309020205020404" pitchFamily="49" charset="0"/>
                <a:ea typeface="Calibri" panose="020F0502020204030204" pitchFamily="34" charset="0"/>
                <a:cs typeface="Times New Roman" panose="02020603050405020304" pitchFamily="18" charset="0"/>
              </a:rPr>
              <a:t>f'The</a:t>
            </a: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loop stopped and n is {n}.')</a:t>
            </a:r>
            <a:endParaRPr lang="en-US" altLang="en-US" sz="1400" b="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306D74A-B8DE-C5A2-64C7-29C9253DA1B3}"/>
              </a:ext>
            </a:extLst>
          </p:cNvPr>
          <p:cNvSpPr txBox="1"/>
          <p:nvPr/>
        </p:nvSpPr>
        <p:spPr>
          <a:xfrm>
            <a:off x="976313" y="4387850"/>
            <a:ext cx="6324600" cy="1816100"/>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The loop stopped and n is 5.</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34822" name="Straight Arrow Connector 6">
            <a:extLst>
              <a:ext uri="{FF2B5EF4-FFF2-40B4-BE49-F238E27FC236}">
                <a16:creationId xmlns:a16="http://schemas.microsoft.com/office/drawing/2014/main" id="{2B5B2231-D7AF-9E9C-1F62-4A383F6F43FF}"/>
              </a:ext>
            </a:extLst>
          </p:cNvPr>
          <p:cNvCxnSpPr>
            <a:cxnSpLocks noChangeShapeType="1"/>
          </p:cNvCxnSpPr>
          <p:nvPr/>
        </p:nvCxnSpPr>
        <p:spPr bwMode="auto">
          <a:xfrm flipH="1">
            <a:off x="2493963" y="3505200"/>
            <a:ext cx="935037" cy="508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4823" name="TextBox 7">
            <a:extLst>
              <a:ext uri="{FF2B5EF4-FFF2-40B4-BE49-F238E27FC236}">
                <a16:creationId xmlns:a16="http://schemas.microsoft.com/office/drawing/2014/main" id="{C8878E64-0BF2-1DCA-CB79-1E2529518D64}"/>
              </a:ext>
            </a:extLst>
          </p:cNvPr>
          <p:cNvSpPr txBox="1">
            <a:spLocks noChangeArrowheads="1"/>
          </p:cNvSpPr>
          <p:nvPr/>
        </p:nvSpPr>
        <p:spPr bwMode="auto">
          <a:xfrm>
            <a:off x="3549650" y="3276600"/>
            <a:ext cx="3751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a:solidFill>
                  <a:srgbClr val="FF0000"/>
                </a:solidFill>
              </a:rPr>
              <a:t>This statement causes the loop to stop</a:t>
            </a:r>
          </a:p>
        </p:txBody>
      </p:sp>
      <p:sp>
        <p:nvSpPr>
          <p:cNvPr id="2" name="Slide Number Placeholder 1">
            <a:extLst>
              <a:ext uri="{FF2B5EF4-FFF2-40B4-BE49-F238E27FC236}">
                <a16:creationId xmlns:a16="http://schemas.microsoft.com/office/drawing/2014/main" id="{5FDBF10B-3251-0D24-F39E-00D1730D5A06}"/>
              </a:ext>
            </a:extLst>
          </p:cNvPr>
          <p:cNvSpPr>
            <a:spLocks noGrp="1"/>
          </p:cNvSpPr>
          <p:nvPr>
            <p:ph type="sldNum" sz="quarter" idx="10"/>
          </p:nvPr>
        </p:nvSpPr>
        <p:spPr/>
        <p:txBody>
          <a:bodyPr/>
          <a:lstStyle/>
          <a:p>
            <a:pPr>
              <a:defRPr/>
            </a:pPr>
            <a:fld id="{24B0FB6C-DB9B-EE4D-8805-DE3DB269F15F}"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540885A-4FC6-D156-A851-538CDC643873}"/>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else</a:t>
            </a:r>
            <a:r>
              <a:rPr lang="en-US" altLang="en-US"/>
              <a:t> Clause with a Loop</a:t>
            </a:r>
          </a:p>
        </p:txBody>
      </p:sp>
      <p:sp>
        <p:nvSpPr>
          <p:cNvPr id="37891" name="Content Placeholder 2">
            <a:extLst>
              <a:ext uri="{FF2B5EF4-FFF2-40B4-BE49-F238E27FC236}">
                <a16:creationId xmlns:a16="http://schemas.microsoft.com/office/drawing/2014/main" id="{1A3837DE-1F54-71ED-1567-E22837FFF493}"/>
              </a:ext>
            </a:extLst>
          </p:cNvPr>
          <p:cNvSpPr>
            <a:spLocks noGrp="1" noChangeArrowheads="1"/>
          </p:cNvSpPr>
          <p:nvPr>
            <p:ph idx="1"/>
          </p:nvPr>
        </p:nvSpPr>
        <p:spPr>
          <a:xfrm>
            <a:off x="457200" y="1600200"/>
            <a:ext cx="8229600" cy="1447800"/>
          </a:xfrm>
        </p:spPr>
        <p:txBody>
          <a:bodyPr/>
          <a:lstStyle/>
          <a:p>
            <a:pPr>
              <a:buFontTx/>
              <a:buChar char="•"/>
            </a:pPr>
            <a:r>
              <a:rPr lang="en-US" altLang="en-US" sz="2800" dirty="0"/>
              <a:t>Loops in Python can have an optional </a:t>
            </a:r>
            <a:r>
              <a:rPr lang="en-US" altLang="en-US" sz="2800" dirty="0">
                <a:latin typeface="Courier New" panose="02070309020205020404" pitchFamily="49" charset="0"/>
                <a:cs typeface="Courier New" panose="02070309020205020404" pitchFamily="49" charset="0"/>
              </a:rPr>
              <a:t>else</a:t>
            </a:r>
            <a:r>
              <a:rPr lang="en-US" altLang="en-US" sz="2800" dirty="0"/>
              <a:t> clause.</a:t>
            </a:r>
          </a:p>
          <a:p>
            <a:pPr>
              <a:buFontTx/>
              <a:buChar char="•"/>
            </a:pPr>
            <a:r>
              <a:rPr lang="en-US" altLang="en-US" sz="2800" dirty="0"/>
              <a:t>General Syntax:</a:t>
            </a:r>
          </a:p>
        </p:txBody>
      </p:sp>
      <p:sp>
        <p:nvSpPr>
          <p:cNvPr id="37892" name="TextBox 3">
            <a:extLst>
              <a:ext uri="{FF2B5EF4-FFF2-40B4-BE49-F238E27FC236}">
                <a16:creationId xmlns:a16="http://schemas.microsoft.com/office/drawing/2014/main" id="{E80D62FA-FDAE-DF65-89ED-7C7570EC3D18}"/>
              </a:ext>
            </a:extLst>
          </p:cNvPr>
          <p:cNvSpPr txBox="1">
            <a:spLocks noChangeArrowheads="1"/>
          </p:cNvSpPr>
          <p:nvPr/>
        </p:nvSpPr>
        <p:spPr bwMode="auto">
          <a:xfrm>
            <a:off x="533400" y="3276600"/>
            <a:ext cx="28194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while </a:t>
            </a: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condition</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etc</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else:</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etc</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ea typeface="Calibri" panose="020F0502020204030204" pitchFamily="34" charset="0"/>
              <a:cs typeface="Times New Roman" panose="02020603050405020304" pitchFamily="18" charset="0"/>
            </a:endParaRPr>
          </a:p>
        </p:txBody>
      </p:sp>
      <p:sp>
        <p:nvSpPr>
          <p:cNvPr id="37893" name="TextBox 4">
            <a:extLst>
              <a:ext uri="{FF2B5EF4-FFF2-40B4-BE49-F238E27FC236}">
                <a16:creationId xmlns:a16="http://schemas.microsoft.com/office/drawing/2014/main" id="{E40B4DDD-24A3-0C1A-C8D6-E470D7DF26F2}"/>
              </a:ext>
            </a:extLst>
          </p:cNvPr>
          <p:cNvSpPr txBox="1">
            <a:spLocks noChangeArrowheads="1"/>
          </p:cNvSpPr>
          <p:nvPr/>
        </p:nvSpPr>
        <p:spPr bwMode="auto">
          <a:xfrm>
            <a:off x="3886200" y="3276600"/>
            <a:ext cx="49530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for </a:t>
            </a: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variable </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in </a:t>
            </a: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[value1, value2, etc.]</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etc</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else:</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statement</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i="1" dirty="0">
                <a:latin typeface="Courier New" panose="02070309020205020404" pitchFamily="49" charset="0"/>
                <a:ea typeface="Calibri" panose="020F0502020204030204" pitchFamily="34" charset="0"/>
                <a:cs typeface="Times New Roman" panose="02020603050405020304" pitchFamily="18" charset="0"/>
              </a:rPr>
              <a:t>    etc</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b="0" dirty="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5C6791E-D018-8B99-9B76-683D699192D4}"/>
              </a:ext>
            </a:extLst>
          </p:cNvPr>
          <p:cNvSpPr>
            <a:spLocks noGrp="1"/>
          </p:cNvSpPr>
          <p:nvPr>
            <p:ph type="sldNum" sz="quarter" idx="10"/>
          </p:nvPr>
        </p:nvSpPr>
        <p:spPr/>
        <p:txBody>
          <a:bodyPr/>
          <a:lstStyle/>
          <a:p>
            <a:pPr>
              <a:defRPr/>
            </a:pPr>
            <a:fld id="{24B0FB6C-DB9B-EE4D-8805-DE3DB269F15F}"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06B3B47-71C9-850F-643D-72B8D82A51B9}"/>
              </a:ext>
            </a:extLst>
          </p:cNvPr>
          <p:cNvSpPr>
            <a:spLocks noGrp="1" noChangeArrowheads="1"/>
          </p:cNvSpPr>
          <p:nvPr>
            <p:ph type="title"/>
          </p:nvPr>
        </p:nvSpPr>
        <p:spPr/>
        <p:txBody>
          <a:bodyPr/>
          <a:lstStyle/>
          <a:p>
            <a:pPr eaLnBrk="1" hangingPunct="1"/>
            <a:r>
              <a:rPr lang="en-US" altLang="en-US"/>
              <a:t>Condition-Controlled and Count-Controlled Loops</a:t>
            </a:r>
            <a:endParaRPr lang="he-IL" altLang="en-US"/>
          </a:p>
        </p:txBody>
      </p:sp>
      <p:sp>
        <p:nvSpPr>
          <p:cNvPr id="6147" name="Content Placeholder 2">
            <a:extLst>
              <a:ext uri="{FF2B5EF4-FFF2-40B4-BE49-F238E27FC236}">
                <a16:creationId xmlns:a16="http://schemas.microsoft.com/office/drawing/2014/main" id="{92CF92E9-4C97-F05A-36B9-1243D0D523E5}"/>
              </a:ext>
            </a:extLst>
          </p:cNvPr>
          <p:cNvSpPr>
            <a:spLocks noGrp="1" noChangeArrowheads="1"/>
          </p:cNvSpPr>
          <p:nvPr>
            <p:ph idx="1"/>
          </p:nvPr>
        </p:nvSpPr>
        <p:spPr/>
        <p:txBody>
          <a:bodyPr/>
          <a:lstStyle/>
          <a:p>
            <a:pPr eaLnBrk="1" hangingPunct="1">
              <a:buFontTx/>
              <a:buChar char="•"/>
            </a:pPr>
            <a:r>
              <a:rPr lang="en-US" altLang="en-US"/>
              <a:t>There are two broad categories of loops:</a:t>
            </a:r>
          </a:p>
          <a:p>
            <a:pPr lvl="1" eaLnBrk="1" hangingPunct="1">
              <a:buFontTx/>
              <a:buChar char="•"/>
            </a:pPr>
            <a:r>
              <a:rPr lang="en-US" altLang="en-US"/>
              <a:t>Condition-controlled</a:t>
            </a:r>
          </a:p>
          <a:p>
            <a:pPr lvl="2" eaLnBrk="1" hangingPunct="1">
              <a:buFontTx/>
              <a:buChar char="•"/>
            </a:pPr>
            <a:r>
              <a:rPr lang="en-US" altLang="en-US"/>
              <a:t>uses a true/false condition to control the number of times the loop iterates</a:t>
            </a:r>
          </a:p>
          <a:p>
            <a:pPr lvl="1" eaLnBrk="1" hangingPunct="1">
              <a:buFontTx/>
              <a:buChar char="•"/>
            </a:pPr>
            <a:r>
              <a:rPr lang="en-US" altLang="en-US"/>
              <a:t>Count-controlled</a:t>
            </a:r>
          </a:p>
          <a:p>
            <a:pPr lvl="2" eaLnBrk="1" hangingPunct="1">
              <a:buFontTx/>
              <a:buChar char="•"/>
            </a:pPr>
            <a:r>
              <a:rPr lang="en-US" altLang="en-US"/>
              <a:t>repeats a specific number of times</a:t>
            </a:r>
          </a:p>
        </p:txBody>
      </p:sp>
      <p:sp>
        <p:nvSpPr>
          <p:cNvPr id="2" name="Slide Number Placeholder 1">
            <a:extLst>
              <a:ext uri="{FF2B5EF4-FFF2-40B4-BE49-F238E27FC236}">
                <a16:creationId xmlns:a16="http://schemas.microsoft.com/office/drawing/2014/main" id="{D1EB71B4-8A1F-73F8-01D0-0CC438568E7C}"/>
              </a:ext>
            </a:extLst>
          </p:cNvPr>
          <p:cNvSpPr>
            <a:spLocks noGrp="1"/>
          </p:cNvSpPr>
          <p:nvPr>
            <p:ph type="sldNum" sz="quarter" idx="10"/>
          </p:nvPr>
        </p:nvSpPr>
        <p:spPr/>
        <p:txBody>
          <a:bodyPr/>
          <a:lstStyle/>
          <a:p>
            <a:pPr>
              <a:defRPr/>
            </a:pPr>
            <a:fld id="{24B0FB6C-DB9B-EE4D-8805-DE3DB269F15F}"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E5D8793-D7D8-A596-A578-FD6596A79422}"/>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else</a:t>
            </a:r>
            <a:r>
              <a:rPr lang="en-US" altLang="en-US"/>
              <a:t> Clause with a Loop</a:t>
            </a:r>
          </a:p>
        </p:txBody>
      </p:sp>
      <p:sp>
        <p:nvSpPr>
          <p:cNvPr id="38915" name="Content Placeholder 2">
            <a:extLst>
              <a:ext uri="{FF2B5EF4-FFF2-40B4-BE49-F238E27FC236}">
                <a16:creationId xmlns:a16="http://schemas.microsoft.com/office/drawing/2014/main" id="{D3C377D1-D6D9-395C-7C1B-49F452BF4F54}"/>
              </a:ext>
            </a:extLst>
          </p:cNvPr>
          <p:cNvSpPr>
            <a:spLocks noGrp="1" noChangeArrowheads="1"/>
          </p:cNvSpPr>
          <p:nvPr>
            <p:ph idx="1"/>
          </p:nvPr>
        </p:nvSpPr>
        <p:spPr>
          <a:xfrm>
            <a:off x="457200" y="1600200"/>
            <a:ext cx="8229600" cy="4572000"/>
          </a:xfrm>
        </p:spPr>
        <p:txBody>
          <a:bodyPr/>
          <a:lstStyle/>
          <a:p>
            <a:pPr>
              <a:buFontTx/>
              <a:buChar char="•"/>
            </a:pPr>
            <a:r>
              <a:rPr lang="en-US" altLang="en-US" sz="2800" b="0" dirty="0"/>
              <a:t>An </a:t>
            </a:r>
            <a:r>
              <a:rPr lang="en-US" altLang="en-US" sz="2800" b="0" dirty="0">
                <a:latin typeface="Courier New" panose="02070309020205020404" pitchFamily="49" charset="0"/>
                <a:cs typeface="Courier New" panose="02070309020205020404" pitchFamily="49" charset="0"/>
              </a:rPr>
              <a:t>else</a:t>
            </a:r>
            <a:r>
              <a:rPr lang="en-US" altLang="en-US" sz="2800" b="0" dirty="0"/>
              <a:t> clause in a loop is useful only when the loop contains a </a:t>
            </a:r>
            <a:r>
              <a:rPr lang="en-US" altLang="en-US" sz="2800" b="0" dirty="0">
                <a:latin typeface="Courier New" panose="02070309020205020404" pitchFamily="49" charset="0"/>
                <a:cs typeface="Courier New" panose="02070309020205020404" pitchFamily="49" charset="0"/>
              </a:rPr>
              <a:t>break</a:t>
            </a:r>
            <a:r>
              <a:rPr lang="en-US" altLang="en-US" sz="2800" b="0" dirty="0"/>
              <a:t> statement.</a:t>
            </a:r>
          </a:p>
          <a:p>
            <a:pPr>
              <a:buFontTx/>
              <a:buChar char="•"/>
            </a:pPr>
            <a:r>
              <a:rPr lang="en-US" altLang="en-US" sz="2800" b="0" dirty="0"/>
              <a:t>The </a:t>
            </a:r>
            <a:r>
              <a:rPr lang="en-US" altLang="en-US" sz="2800" dirty="0">
                <a:latin typeface="Courier New" panose="02070309020205020404" pitchFamily="49" charset="0"/>
                <a:cs typeface="Courier New" panose="02070309020205020404" pitchFamily="49" charset="0"/>
              </a:rPr>
              <a:t>else</a:t>
            </a:r>
            <a:r>
              <a:rPr lang="en-US" altLang="en-US" sz="2800" dirty="0"/>
              <a:t> clause executes only when the loop terminates normally, without encountering a </a:t>
            </a:r>
            <a:r>
              <a:rPr lang="en-US" altLang="en-US" sz="2800" dirty="0">
                <a:latin typeface="Courier New" panose="02070309020205020404" pitchFamily="49" charset="0"/>
                <a:cs typeface="Courier New" panose="02070309020205020404" pitchFamily="49" charset="0"/>
              </a:rPr>
              <a:t>break</a:t>
            </a:r>
            <a:r>
              <a:rPr lang="en-US" altLang="en-US" sz="2800" dirty="0"/>
              <a:t> statement</a:t>
            </a:r>
            <a:r>
              <a:rPr lang="en-US" altLang="en-US" sz="2800" b="0" dirty="0"/>
              <a:t>. </a:t>
            </a:r>
          </a:p>
          <a:p>
            <a:pPr>
              <a:buFontTx/>
              <a:buChar char="•"/>
            </a:pPr>
            <a:r>
              <a:rPr lang="en-US" altLang="en-US" sz="2800" b="0" dirty="0"/>
              <a:t>If the loop terminates because of a </a:t>
            </a:r>
            <a:r>
              <a:rPr lang="en-US" altLang="en-US" sz="2800" b="0" dirty="0">
                <a:latin typeface="Courier New" panose="02070309020205020404" pitchFamily="49" charset="0"/>
                <a:cs typeface="Courier New" panose="02070309020205020404" pitchFamily="49" charset="0"/>
              </a:rPr>
              <a:t>break</a:t>
            </a:r>
            <a:r>
              <a:rPr lang="en-US" altLang="en-US" sz="2800" b="0" dirty="0"/>
              <a:t> statement, the </a:t>
            </a:r>
            <a:r>
              <a:rPr lang="en-US" altLang="en-US" sz="2800" b="0" dirty="0">
                <a:latin typeface="Courier New" panose="02070309020205020404" pitchFamily="49" charset="0"/>
                <a:cs typeface="Courier New" panose="02070309020205020404" pitchFamily="49" charset="0"/>
              </a:rPr>
              <a:t>else</a:t>
            </a:r>
            <a:r>
              <a:rPr lang="en-US" altLang="en-US" sz="2800" b="0" dirty="0"/>
              <a:t> clause will not execute its block of statements. </a:t>
            </a:r>
          </a:p>
        </p:txBody>
      </p:sp>
      <p:sp>
        <p:nvSpPr>
          <p:cNvPr id="2" name="Slide Number Placeholder 1">
            <a:extLst>
              <a:ext uri="{FF2B5EF4-FFF2-40B4-BE49-F238E27FC236}">
                <a16:creationId xmlns:a16="http://schemas.microsoft.com/office/drawing/2014/main" id="{1D8CCA26-4505-19D0-3FBF-9C66A0E47371}"/>
              </a:ext>
            </a:extLst>
          </p:cNvPr>
          <p:cNvSpPr>
            <a:spLocks noGrp="1"/>
          </p:cNvSpPr>
          <p:nvPr>
            <p:ph type="sldNum" sz="quarter" idx="10"/>
          </p:nvPr>
        </p:nvSpPr>
        <p:spPr/>
        <p:txBody>
          <a:bodyPr/>
          <a:lstStyle/>
          <a:p>
            <a:pPr>
              <a:defRPr/>
            </a:pPr>
            <a:fld id="{24B0FB6C-DB9B-EE4D-8805-DE3DB269F15F}"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A4146F6-A5EB-7844-4272-A3A03D80289C}"/>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else</a:t>
            </a:r>
            <a:r>
              <a:rPr lang="en-US" altLang="en-US"/>
              <a:t> Clause with a Loop</a:t>
            </a:r>
          </a:p>
        </p:txBody>
      </p:sp>
      <p:sp>
        <p:nvSpPr>
          <p:cNvPr id="40963" name="Content Placeholder 2">
            <a:extLst>
              <a:ext uri="{FF2B5EF4-FFF2-40B4-BE49-F238E27FC236}">
                <a16:creationId xmlns:a16="http://schemas.microsoft.com/office/drawing/2014/main" id="{B3F9556E-1658-C41A-F774-B1BB2B39FBBA}"/>
              </a:ext>
            </a:extLst>
          </p:cNvPr>
          <p:cNvSpPr>
            <a:spLocks noGrp="1" noChangeArrowheads="1"/>
          </p:cNvSpPr>
          <p:nvPr>
            <p:ph idx="1"/>
          </p:nvPr>
        </p:nvSpPr>
        <p:spPr>
          <a:xfrm>
            <a:off x="457200" y="1600200"/>
            <a:ext cx="8229600" cy="990600"/>
          </a:xfrm>
        </p:spPr>
        <p:txBody>
          <a:bodyPr/>
          <a:lstStyle/>
          <a:p>
            <a:pPr>
              <a:buFontTx/>
              <a:buChar char="•"/>
            </a:pPr>
            <a:r>
              <a:rPr lang="en-US" altLang="en-US" sz="2800"/>
              <a:t>Example:</a:t>
            </a:r>
          </a:p>
        </p:txBody>
      </p:sp>
      <p:sp>
        <p:nvSpPr>
          <p:cNvPr id="40964" name="TextBox 3">
            <a:extLst>
              <a:ext uri="{FF2B5EF4-FFF2-40B4-BE49-F238E27FC236}">
                <a16:creationId xmlns:a16="http://schemas.microsoft.com/office/drawing/2014/main" id="{FF6F9854-0C4D-9EDC-E717-0459D2C36C5F}"/>
              </a:ext>
            </a:extLst>
          </p:cNvPr>
          <p:cNvSpPr txBox="1">
            <a:spLocks noChangeArrowheads="1"/>
          </p:cNvSpPr>
          <p:nvPr/>
        </p:nvSpPr>
        <p:spPr bwMode="auto">
          <a:xfrm>
            <a:off x="976313" y="2076450"/>
            <a:ext cx="694848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n = 5</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for x in range(2, n):</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if n % x == 0:</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print(n, 'equals ', x, '*', n//x)</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break</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else:</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loop fell through without finding a factor</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print(n, 'is a prime number')</a:t>
            </a:r>
            <a:endParaRPr lang="en-US" altLang="en-US" sz="1100" b="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E2C6A74-14B8-70F5-EABC-4CCED4D15772}"/>
              </a:ext>
            </a:extLst>
          </p:cNvPr>
          <p:cNvSpPr txBox="1"/>
          <p:nvPr/>
        </p:nvSpPr>
        <p:spPr>
          <a:xfrm>
            <a:off x="838200" y="4114800"/>
            <a:ext cx="6324600" cy="523220"/>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5 is a prime number</a:t>
            </a:r>
          </a:p>
        </p:txBody>
      </p:sp>
      <p:sp>
        <p:nvSpPr>
          <p:cNvPr id="40966" name="TextBox 5">
            <a:extLst>
              <a:ext uri="{FF2B5EF4-FFF2-40B4-BE49-F238E27FC236}">
                <a16:creationId xmlns:a16="http://schemas.microsoft.com/office/drawing/2014/main" id="{7EA9444D-5C4D-B437-839A-86F9066321B0}"/>
              </a:ext>
            </a:extLst>
          </p:cNvPr>
          <p:cNvSpPr txBox="1">
            <a:spLocks noChangeArrowheads="1"/>
          </p:cNvSpPr>
          <p:nvPr/>
        </p:nvSpPr>
        <p:spPr bwMode="auto">
          <a:xfrm>
            <a:off x="5029200" y="4038600"/>
            <a:ext cx="3810000" cy="92392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b="0" dirty="0">
                <a:solidFill>
                  <a:srgbClr val="FF0000"/>
                </a:solidFill>
              </a:rPr>
              <a:t>The </a:t>
            </a:r>
            <a:r>
              <a:rPr lang="en-US" altLang="en-US" sz="1800" b="0" dirty="0">
                <a:solidFill>
                  <a:srgbClr val="FF0000"/>
                </a:solidFill>
                <a:latin typeface="Courier New" panose="02070309020205020404" pitchFamily="49" charset="0"/>
                <a:cs typeface="Courier New" panose="02070309020205020404" pitchFamily="49" charset="0"/>
              </a:rPr>
              <a:t>break</a:t>
            </a:r>
            <a:r>
              <a:rPr lang="en-US" altLang="en-US" sz="1800" b="0" dirty="0">
                <a:solidFill>
                  <a:srgbClr val="FF0000"/>
                </a:solidFill>
              </a:rPr>
              <a:t> statement did not execute, so the </a:t>
            </a:r>
            <a:r>
              <a:rPr lang="en-US" altLang="en-US" sz="1800" b="0" dirty="0">
                <a:solidFill>
                  <a:srgbClr val="FF0000"/>
                </a:solidFill>
                <a:latin typeface="Courier New" panose="02070309020205020404" pitchFamily="49" charset="0"/>
                <a:cs typeface="Courier New" panose="02070309020205020404" pitchFamily="49" charset="0"/>
              </a:rPr>
              <a:t>else</a:t>
            </a:r>
            <a:r>
              <a:rPr lang="en-US" altLang="en-US" sz="1800" b="0" dirty="0">
                <a:solidFill>
                  <a:srgbClr val="FF0000"/>
                </a:solidFill>
              </a:rPr>
              <a:t> clause executed.</a:t>
            </a:r>
          </a:p>
        </p:txBody>
      </p:sp>
      <p:sp>
        <p:nvSpPr>
          <p:cNvPr id="2" name="Slide Number Placeholder 1">
            <a:extLst>
              <a:ext uri="{FF2B5EF4-FFF2-40B4-BE49-F238E27FC236}">
                <a16:creationId xmlns:a16="http://schemas.microsoft.com/office/drawing/2014/main" id="{44818470-E4B3-9E80-DB21-3FD0ED3239D9}"/>
              </a:ext>
            </a:extLst>
          </p:cNvPr>
          <p:cNvSpPr>
            <a:spLocks noGrp="1"/>
          </p:cNvSpPr>
          <p:nvPr>
            <p:ph type="sldNum" sz="quarter" idx="10"/>
          </p:nvPr>
        </p:nvSpPr>
        <p:spPr/>
        <p:txBody>
          <a:bodyPr/>
          <a:lstStyle/>
          <a:p>
            <a:pPr>
              <a:defRPr/>
            </a:pPr>
            <a:fld id="{24B0FB6C-DB9B-EE4D-8805-DE3DB269F15F}"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2763CCC-D333-4991-8637-2EC81831A000}"/>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else</a:t>
            </a:r>
            <a:r>
              <a:rPr lang="en-US" altLang="en-US"/>
              <a:t> Clause with a Loop</a:t>
            </a:r>
          </a:p>
        </p:txBody>
      </p:sp>
      <p:sp>
        <p:nvSpPr>
          <p:cNvPr id="39939" name="Content Placeholder 2">
            <a:extLst>
              <a:ext uri="{FF2B5EF4-FFF2-40B4-BE49-F238E27FC236}">
                <a16:creationId xmlns:a16="http://schemas.microsoft.com/office/drawing/2014/main" id="{7C8A914F-7FA3-2653-0840-444711166AA4}"/>
              </a:ext>
            </a:extLst>
          </p:cNvPr>
          <p:cNvSpPr>
            <a:spLocks noGrp="1" noChangeArrowheads="1"/>
          </p:cNvSpPr>
          <p:nvPr>
            <p:ph idx="1"/>
          </p:nvPr>
        </p:nvSpPr>
        <p:spPr>
          <a:xfrm>
            <a:off x="457200" y="1600200"/>
            <a:ext cx="8229600" cy="990600"/>
          </a:xfrm>
        </p:spPr>
        <p:txBody>
          <a:bodyPr/>
          <a:lstStyle/>
          <a:p>
            <a:pPr>
              <a:buFontTx/>
              <a:buChar char="•"/>
            </a:pPr>
            <a:r>
              <a:rPr lang="en-US" altLang="en-US" sz="2800"/>
              <a:t>Example:</a:t>
            </a:r>
          </a:p>
        </p:txBody>
      </p:sp>
      <p:sp>
        <p:nvSpPr>
          <p:cNvPr id="39940" name="TextBox 3">
            <a:extLst>
              <a:ext uri="{FF2B5EF4-FFF2-40B4-BE49-F238E27FC236}">
                <a16:creationId xmlns:a16="http://schemas.microsoft.com/office/drawing/2014/main" id="{36BF9A5C-591B-125D-CDF9-9A6ABC25C65E}"/>
              </a:ext>
            </a:extLst>
          </p:cNvPr>
          <p:cNvSpPr txBox="1">
            <a:spLocks noChangeArrowheads="1"/>
          </p:cNvSpPr>
          <p:nvPr/>
        </p:nvSpPr>
        <p:spPr bwMode="auto">
          <a:xfrm>
            <a:off x="976313" y="2076450"/>
            <a:ext cx="694848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n = 6</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for x in range(2, n):</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if n % x == 0:</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print(n, 'equals ', x, '*', n//x)</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break</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else:</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loop fell through without finding a factor</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print(n, 'is a prime number')</a:t>
            </a:r>
            <a:endParaRPr lang="en-US" altLang="en-US" sz="1100" b="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C1C9E33-6028-9DBE-9C5E-9EAAB75EE9A7}"/>
              </a:ext>
            </a:extLst>
          </p:cNvPr>
          <p:cNvSpPr txBox="1"/>
          <p:nvPr/>
        </p:nvSpPr>
        <p:spPr>
          <a:xfrm>
            <a:off x="762000" y="4191000"/>
            <a:ext cx="6324600" cy="523220"/>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6 equals  2 * 3</a:t>
            </a:r>
          </a:p>
        </p:txBody>
      </p:sp>
      <p:sp>
        <p:nvSpPr>
          <p:cNvPr id="39942" name="TextBox 5">
            <a:extLst>
              <a:ext uri="{FF2B5EF4-FFF2-40B4-BE49-F238E27FC236}">
                <a16:creationId xmlns:a16="http://schemas.microsoft.com/office/drawing/2014/main" id="{E42D6F66-DB52-780E-FDA9-D600D3999D1C}"/>
              </a:ext>
            </a:extLst>
          </p:cNvPr>
          <p:cNvSpPr txBox="1">
            <a:spLocks noChangeArrowheads="1"/>
          </p:cNvSpPr>
          <p:nvPr/>
        </p:nvSpPr>
        <p:spPr bwMode="auto">
          <a:xfrm>
            <a:off x="4886325" y="4333875"/>
            <a:ext cx="3810000" cy="92392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b="0">
                <a:solidFill>
                  <a:srgbClr val="FF0000"/>
                </a:solidFill>
              </a:rPr>
              <a:t>The </a:t>
            </a:r>
            <a:r>
              <a:rPr lang="en-US" altLang="en-US" sz="1800" b="0">
                <a:solidFill>
                  <a:srgbClr val="FF0000"/>
                </a:solidFill>
                <a:latin typeface="Courier New" panose="02070309020205020404" pitchFamily="49" charset="0"/>
                <a:cs typeface="Courier New" panose="02070309020205020404" pitchFamily="49" charset="0"/>
              </a:rPr>
              <a:t>else</a:t>
            </a:r>
            <a:r>
              <a:rPr lang="en-US" altLang="en-US" sz="1800" b="0">
                <a:solidFill>
                  <a:srgbClr val="FF0000"/>
                </a:solidFill>
              </a:rPr>
              <a:t> clause did not execute because the </a:t>
            </a:r>
            <a:r>
              <a:rPr lang="en-US" altLang="en-US" sz="1800" b="0">
                <a:solidFill>
                  <a:srgbClr val="FF0000"/>
                </a:solidFill>
                <a:latin typeface="Courier New" panose="02070309020205020404" pitchFamily="49" charset="0"/>
                <a:cs typeface="Courier New" panose="02070309020205020404" pitchFamily="49" charset="0"/>
              </a:rPr>
              <a:t>break</a:t>
            </a:r>
            <a:r>
              <a:rPr lang="en-US" altLang="en-US" sz="1800" b="0">
                <a:solidFill>
                  <a:srgbClr val="FF0000"/>
                </a:solidFill>
              </a:rPr>
              <a:t> statement executed</a:t>
            </a:r>
          </a:p>
        </p:txBody>
      </p:sp>
      <p:sp>
        <p:nvSpPr>
          <p:cNvPr id="2" name="Slide Number Placeholder 1">
            <a:extLst>
              <a:ext uri="{FF2B5EF4-FFF2-40B4-BE49-F238E27FC236}">
                <a16:creationId xmlns:a16="http://schemas.microsoft.com/office/drawing/2014/main" id="{91997990-8FF2-9C08-7704-48130EB03679}"/>
              </a:ext>
            </a:extLst>
          </p:cNvPr>
          <p:cNvSpPr>
            <a:spLocks noGrp="1"/>
          </p:cNvSpPr>
          <p:nvPr>
            <p:ph type="sldNum" sz="quarter" idx="10"/>
          </p:nvPr>
        </p:nvSpPr>
        <p:spPr/>
        <p:txBody>
          <a:bodyPr/>
          <a:lstStyle/>
          <a:p>
            <a:pPr>
              <a:defRPr/>
            </a:pPr>
            <a:fld id="{24B0FB6C-DB9B-EE4D-8805-DE3DB269F15F}"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D3FA609-6844-3AA6-E2DE-2FEBAC3D09FF}"/>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46083" name="Content Placeholder 2">
            <a:extLst>
              <a:ext uri="{FF2B5EF4-FFF2-40B4-BE49-F238E27FC236}">
                <a16:creationId xmlns:a16="http://schemas.microsoft.com/office/drawing/2014/main" id="{EDDFDD43-8583-4D17-975B-B3F991E19056}"/>
              </a:ext>
            </a:extLst>
          </p:cNvPr>
          <p:cNvSpPr>
            <a:spLocks noGrp="1" noChangeArrowheads="1"/>
          </p:cNvSpPr>
          <p:nvPr>
            <p:ph idx="1"/>
          </p:nvPr>
        </p:nvSpPr>
        <p:spPr/>
        <p:txBody>
          <a:bodyPr/>
          <a:lstStyle/>
          <a:p>
            <a:pPr eaLnBrk="1" hangingPunct="1">
              <a:buFontTx/>
              <a:buChar char="•"/>
            </a:pPr>
            <a:r>
              <a:rPr lang="en-US" altLang="en-US" sz="2800" dirty="0"/>
              <a:t>This chapter covered:</a:t>
            </a:r>
          </a:p>
          <a:p>
            <a:pPr lvl="1" eaLnBrk="1" hangingPunct="1"/>
            <a:r>
              <a:rPr lang="en-US" altLang="en-US" sz="2400" dirty="0"/>
              <a:t>Repetition structures, including:</a:t>
            </a:r>
          </a:p>
          <a:p>
            <a:pPr lvl="2" eaLnBrk="1" hangingPunct="1">
              <a:buFontTx/>
              <a:buChar char="•"/>
            </a:pPr>
            <a:r>
              <a:rPr lang="en-US" altLang="en-US" sz="2000" dirty="0"/>
              <a:t>Condition-controlled loops</a:t>
            </a:r>
          </a:p>
          <a:p>
            <a:pPr lvl="2" eaLnBrk="1" hangingPunct="1">
              <a:buFontTx/>
              <a:buChar char="•"/>
            </a:pPr>
            <a:r>
              <a:rPr lang="en-US" altLang="en-US" sz="2000" dirty="0"/>
              <a:t>Count-controlled loops</a:t>
            </a:r>
          </a:p>
          <a:p>
            <a:pPr lvl="2" eaLnBrk="1" hangingPunct="1">
              <a:buFontTx/>
              <a:buChar char="•"/>
            </a:pPr>
            <a:r>
              <a:rPr lang="en-US" altLang="en-US" sz="2000" dirty="0"/>
              <a:t>Nested loops</a:t>
            </a:r>
          </a:p>
          <a:p>
            <a:pPr lvl="1" eaLnBrk="1" hangingPunct="1"/>
            <a:r>
              <a:rPr lang="en-US" altLang="en-US" sz="2400" dirty="0"/>
              <a:t>Infinite loops and how they can be avoided</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function as used in </a:t>
            </a:r>
            <a:r>
              <a:rPr lang="en-US" altLang="en-US" sz="2400" dirty="0">
                <a:latin typeface="Courier New" panose="02070309020205020404" pitchFamily="49" charset="0"/>
                <a:cs typeface="Courier New" panose="02070309020205020404" pitchFamily="49" charset="0"/>
              </a:rPr>
              <a:t>for</a:t>
            </a:r>
            <a:r>
              <a:rPr lang="en-US" altLang="en-US" sz="2400" dirty="0"/>
              <a:t> loops</a:t>
            </a:r>
          </a:p>
          <a:p>
            <a:pPr lvl="1" eaLnBrk="1" hangingPunct="1"/>
            <a:r>
              <a:rPr lang="en-US" altLang="en-US" sz="2400" dirty="0"/>
              <a:t>Calculating a running total and augmented assignment operators</a:t>
            </a:r>
          </a:p>
          <a:p>
            <a:pPr lvl="1" eaLnBrk="1" hangingPunct="1"/>
            <a:r>
              <a:rPr lang="en-US" altLang="en-US" sz="2400" dirty="0"/>
              <a:t>Use of sentinels to terminate loops</a:t>
            </a:r>
          </a:p>
          <a:p>
            <a:pPr lvl="1" eaLnBrk="1" hangingPunct="1"/>
            <a:r>
              <a:rPr lang="en-US" altLang="en-US" sz="2400" dirty="0"/>
              <a:t>Using break, continue, and else with Loops</a:t>
            </a:r>
          </a:p>
          <a:p>
            <a:pPr lvl="1" eaLnBrk="1" hangingPunct="1"/>
            <a:endParaRPr lang="en-US" altLang="en-US" sz="2400" dirty="0"/>
          </a:p>
        </p:txBody>
      </p:sp>
      <p:sp>
        <p:nvSpPr>
          <p:cNvPr id="2" name="Slide Number Placeholder 1">
            <a:extLst>
              <a:ext uri="{FF2B5EF4-FFF2-40B4-BE49-F238E27FC236}">
                <a16:creationId xmlns:a16="http://schemas.microsoft.com/office/drawing/2014/main" id="{BE758D4E-4300-01D7-7403-840C2F0366AC}"/>
              </a:ext>
            </a:extLst>
          </p:cNvPr>
          <p:cNvSpPr>
            <a:spLocks noGrp="1"/>
          </p:cNvSpPr>
          <p:nvPr>
            <p:ph type="sldNum" sz="quarter" idx="10"/>
          </p:nvPr>
        </p:nvSpPr>
        <p:spPr/>
        <p:txBody>
          <a:bodyPr/>
          <a:lstStyle/>
          <a:p>
            <a:pPr>
              <a:defRPr/>
            </a:pPr>
            <a:fld id="{24B0FB6C-DB9B-EE4D-8805-DE3DB269F15F}" type="slidenum">
              <a:rPr lang="en-US" altLang="en-US" smtClean="0"/>
              <a:pPr>
                <a:defRPr/>
              </a:pPr>
              <a:t>43</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7D3F3E2-B1E1-0C6C-7FA4-70EFDE6B923F}"/>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a:t>
            </a:r>
            <a:endParaRPr lang="he-IL" altLang="en-US"/>
          </a:p>
        </p:txBody>
      </p:sp>
      <p:sp>
        <p:nvSpPr>
          <p:cNvPr id="7171" name="Content Placeholder 2">
            <a:extLst>
              <a:ext uri="{FF2B5EF4-FFF2-40B4-BE49-F238E27FC236}">
                <a16:creationId xmlns:a16="http://schemas.microsoft.com/office/drawing/2014/main" id="{35AECA95-50BE-EDEC-0034-92E499DDD5FC}"/>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eaLnBrk="1" hangingPunct="1"/>
            <a:r>
              <a:rPr lang="en-US" altLang="en-US" dirty="0"/>
              <a:t>Two parts: </a:t>
            </a:r>
          </a:p>
          <a:p>
            <a:pPr lvl="2" eaLnBrk="1" hangingPunct="1">
              <a:buFontTx/>
              <a:buChar char="•"/>
            </a:pPr>
            <a:r>
              <a:rPr lang="en-US" altLang="en-US" dirty="0"/>
              <a:t>Condition tested for true or false value</a:t>
            </a:r>
          </a:p>
          <a:p>
            <a:pPr lvl="2" eaLnBrk="1" hangingPunct="1">
              <a:buFontTx/>
              <a:buChar char="•"/>
            </a:pPr>
            <a:r>
              <a:rPr lang="en-US" altLang="en-US" dirty="0"/>
              <a:t>Statements repeated as long as condition is true</a:t>
            </a:r>
          </a:p>
          <a:p>
            <a:pPr lvl="1" eaLnBrk="1" hangingPunct="1"/>
            <a:r>
              <a:rPr lang="en-US" altLang="en-US"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p:txBody>
      </p:sp>
      <p:sp>
        <p:nvSpPr>
          <p:cNvPr id="2" name="Slide Number Placeholder 1">
            <a:extLst>
              <a:ext uri="{FF2B5EF4-FFF2-40B4-BE49-F238E27FC236}">
                <a16:creationId xmlns:a16="http://schemas.microsoft.com/office/drawing/2014/main" id="{9A102083-28DA-7826-B30D-9890726B7172}"/>
              </a:ext>
            </a:extLst>
          </p:cNvPr>
          <p:cNvSpPr>
            <a:spLocks noGrp="1"/>
          </p:cNvSpPr>
          <p:nvPr>
            <p:ph type="sldNum" sz="quarter" idx="10"/>
          </p:nvPr>
        </p:nvSpPr>
        <p:spPr/>
        <p:txBody>
          <a:bodyPr/>
          <a:lstStyle/>
          <a:p>
            <a:pPr>
              <a:defRPr/>
            </a:pPr>
            <a:fld id="{24B0FB6C-DB9B-EE4D-8805-DE3DB269F15F}"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9636D1F-99A8-BBB2-A123-92EE332D64BC}"/>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 (cont’d.)</a:t>
            </a:r>
            <a:endParaRPr lang="he-IL" altLang="en-US"/>
          </a:p>
        </p:txBody>
      </p:sp>
      <p:pic>
        <p:nvPicPr>
          <p:cNvPr id="8195" name="Content Placeholder 2">
            <a:extLst>
              <a:ext uri="{FF2B5EF4-FFF2-40B4-BE49-F238E27FC236}">
                <a16:creationId xmlns:a16="http://schemas.microsoft.com/office/drawing/2014/main" id="{CF48997A-AF40-148A-6002-012CC366B9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1988" y="1995488"/>
            <a:ext cx="7820025" cy="3735387"/>
          </a:xfrm>
        </p:spPr>
      </p:pic>
      <p:sp>
        <p:nvSpPr>
          <p:cNvPr id="2" name="Slide Number Placeholder 1">
            <a:extLst>
              <a:ext uri="{FF2B5EF4-FFF2-40B4-BE49-F238E27FC236}">
                <a16:creationId xmlns:a16="http://schemas.microsoft.com/office/drawing/2014/main" id="{665FABF0-4DB2-7C1C-C055-5921FEFF7063}"/>
              </a:ext>
            </a:extLst>
          </p:cNvPr>
          <p:cNvSpPr>
            <a:spLocks noGrp="1"/>
          </p:cNvSpPr>
          <p:nvPr>
            <p:ph type="sldNum" sz="quarter" idx="10"/>
          </p:nvPr>
        </p:nvSpPr>
        <p:spPr/>
        <p:txBody>
          <a:bodyPr/>
          <a:lstStyle/>
          <a:p>
            <a:pPr>
              <a:defRPr/>
            </a:pPr>
            <a:fld id="{24B0FB6C-DB9B-EE4D-8805-DE3DB269F15F}"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23024EA-DDDE-FFDD-1AEC-79875B9AE2CB}"/>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 (cont’d.)</a:t>
            </a:r>
            <a:endParaRPr lang="he-IL" altLang="en-US"/>
          </a:p>
        </p:txBody>
      </p:sp>
      <p:sp>
        <p:nvSpPr>
          <p:cNvPr id="9219" name="Content Placeholder 2">
            <a:extLst>
              <a:ext uri="{FF2B5EF4-FFF2-40B4-BE49-F238E27FC236}">
                <a16:creationId xmlns:a16="http://schemas.microsoft.com/office/drawing/2014/main" id="{E564C53C-351E-C253-D744-7248BAB3A4CF}"/>
              </a:ext>
            </a:extLst>
          </p:cNvPr>
          <p:cNvSpPr>
            <a:spLocks noGrp="1" noChangeArrowheads="1"/>
          </p:cNvSpPr>
          <p:nvPr>
            <p:ph idx="1"/>
          </p:nvPr>
        </p:nvSpPr>
        <p:spPr/>
        <p:txBody>
          <a:bodyPr/>
          <a:lstStyle/>
          <a:p>
            <a:pPr eaLnBrk="1" hangingPunct="1">
              <a:buFontTx/>
              <a:buChar char="•"/>
            </a:pPr>
            <a:r>
              <a:rPr lang="en-US" altLang="en-US">
                <a:cs typeface="Courier New" panose="02070309020205020404" pitchFamily="49" charset="0"/>
              </a:rPr>
              <a:t>In order for a loop to stop executing, something has to happen inside the loop to make the condition false</a:t>
            </a:r>
          </a:p>
          <a:p>
            <a:pPr eaLnBrk="1" hangingPunct="1">
              <a:buFontTx/>
              <a:buChar char="•"/>
            </a:pPr>
            <a:r>
              <a:rPr lang="en-US" altLang="en-US" u="sng">
                <a:cs typeface="Courier New" panose="02070309020205020404" pitchFamily="49" charset="0"/>
              </a:rPr>
              <a:t>Iteration</a:t>
            </a:r>
            <a:r>
              <a:rPr lang="en-US" altLang="en-US">
                <a:cs typeface="Courier New" panose="02070309020205020404" pitchFamily="49" charset="0"/>
              </a:rPr>
              <a:t>: one execution of the body of a loop</a:t>
            </a:r>
          </a:p>
          <a:p>
            <a:pPr eaLnBrk="1" hangingPunct="1">
              <a:buFontTx/>
              <a:buChar char="•"/>
            </a:pPr>
            <a:r>
              <a:rPr lang="en-US" altLang="en-US">
                <a:latin typeface="Courier New" panose="02070309020205020404" pitchFamily="49" charset="0"/>
                <a:cs typeface="Courier New" panose="02070309020205020404" pitchFamily="49" charset="0"/>
              </a:rPr>
              <a:t>while</a:t>
            </a:r>
            <a:r>
              <a:rPr lang="en-US" altLang="en-US">
                <a:cs typeface="Courier New" panose="02070309020205020404" pitchFamily="49" charset="0"/>
              </a:rPr>
              <a:t> loop is known as a </a:t>
            </a:r>
            <a:r>
              <a:rPr lang="en-US" altLang="en-US" i="1">
                <a:cs typeface="Courier New" panose="02070309020205020404" pitchFamily="49" charset="0"/>
              </a:rPr>
              <a:t>pretest</a:t>
            </a:r>
            <a:r>
              <a:rPr lang="en-US" altLang="en-US">
                <a:cs typeface="Courier New" panose="02070309020205020404" pitchFamily="49" charset="0"/>
              </a:rPr>
              <a:t> loop</a:t>
            </a:r>
          </a:p>
          <a:p>
            <a:pPr lvl="1" eaLnBrk="1" hangingPunct="1">
              <a:buFont typeface="Arial" panose="020B0604020202020204" pitchFamily="34" charset="0"/>
              <a:buChar char="–"/>
            </a:pPr>
            <a:r>
              <a:rPr lang="en-US" altLang="en-US">
                <a:cs typeface="Courier New" panose="02070309020205020404" pitchFamily="49" charset="0"/>
              </a:rPr>
              <a:t>Tests condition before performing an iteration</a:t>
            </a:r>
          </a:p>
          <a:p>
            <a:pPr lvl="2" eaLnBrk="1" hangingPunct="1">
              <a:buFontTx/>
              <a:buChar char="•"/>
            </a:pPr>
            <a:r>
              <a:rPr lang="en-US" altLang="en-US">
                <a:cs typeface="Courier New" panose="02070309020205020404" pitchFamily="49" charset="0"/>
              </a:rPr>
              <a:t>Will never execute if condition is false to start with</a:t>
            </a:r>
          </a:p>
          <a:p>
            <a:pPr lvl="2" eaLnBrk="1" hangingPunct="1">
              <a:buFontTx/>
              <a:buChar char="•"/>
            </a:pPr>
            <a:r>
              <a:rPr lang="en-US" altLang="en-US">
                <a:cs typeface="Courier New" panose="02070309020205020404" pitchFamily="49" charset="0"/>
              </a:rPr>
              <a:t>Requires performing some steps prior to the loop</a:t>
            </a:r>
          </a:p>
        </p:txBody>
      </p:sp>
      <p:sp>
        <p:nvSpPr>
          <p:cNvPr id="2" name="Slide Number Placeholder 1">
            <a:extLst>
              <a:ext uri="{FF2B5EF4-FFF2-40B4-BE49-F238E27FC236}">
                <a16:creationId xmlns:a16="http://schemas.microsoft.com/office/drawing/2014/main" id="{7AD7A37A-85AD-90E0-18DF-62D1D72680EC}"/>
              </a:ext>
            </a:extLst>
          </p:cNvPr>
          <p:cNvSpPr>
            <a:spLocks noGrp="1"/>
          </p:cNvSpPr>
          <p:nvPr>
            <p:ph type="sldNum" sz="quarter" idx="10"/>
          </p:nvPr>
        </p:nvSpPr>
        <p:spPr/>
        <p:txBody>
          <a:bodyPr/>
          <a:lstStyle/>
          <a:p>
            <a:pPr>
              <a:defRPr/>
            </a:pPr>
            <a:fld id="{24B0FB6C-DB9B-EE4D-8805-DE3DB269F15F}"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23024EA-DDDE-FFDD-1AEC-79875B9AE2CB}"/>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Example</a:t>
            </a:r>
            <a:endParaRPr lang="he-IL" altLang="en-US" dirty="0"/>
          </a:p>
        </p:txBody>
      </p:sp>
      <p:sp>
        <p:nvSpPr>
          <p:cNvPr id="9219" name="Content Placeholder 2">
            <a:extLst>
              <a:ext uri="{FF2B5EF4-FFF2-40B4-BE49-F238E27FC236}">
                <a16:creationId xmlns:a16="http://schemas.microsoft.com/office/drawing/2014/main" id="{E564C53C-351E-C253-D744-7248BAB3A4CF}"/>
              </a:ext>
            </a:extLst>
          </p:cNvPr>
          <p:cNvSpPr>
            <a:spLocks noGrp="1" noChangeArrowheads="1"/>
          </p:cNvSpPr>
          <p:nvPr>
            <p:ph idx="1"/>
          </p:nvPr>
        </p:nvSpPr>
        <p:spPr>
          <a:xfrm>
            <a:off x="457200" y="1600201"/>
            <a:ext cx="8229600" cy="1371600"/>
          </a:xfrm>
        </p:spPr>
        <p:txBody>
          <a:bodyPr/>
          <a:lstStyle/>
          <a:p>
            <a:pPr eaLnBrk="1" hangingPunct="1">
              <a:buFontTx/>
              <a:buChar char="•"/>
            </a:pPr>
            <a:r>
              <a:rPr lang="en-US" altLang="en-US" sz="2600" dirty="0">
                <a:cs typeface="Courier New" panose="02070309020205020404" pitchFamily="49" charset="0"/>
              </a:rPr>
              <a:t>For example, suppose you have been asked to write a program that calculates a 10 percent sales commission for several salespeople.</a:t>
            </a:r>
          </a:p>
        </p:txBody>
      </p:sp>
      <p:pic>
        <p:nvPicPr>
          <p:cNvPr id="3" name="Picture 2">
            <a:extLst>
              <a:ext uri="{FF2B5EF4-FFF2-40B4-BE49-F238E27FC236}">
                <a16:creationId xmlns:a16="http://schemas.microsoft.com/office/drawing/2014/main" id="{3BDE1FED-4AC4-B391-29FC-5857279EC248}"/>
              </a:ext>
            </a:extLst>
          </p:cNvPr>
          <p:cNvPicPr>
            <a:picLocks noChangeAspect="1"/>
          </p:cNvPicPr>
          <p:nvPr/>
        </p:nvPicPr>
        <p:blipFill>
          <a:blip r:embed="rId2"/>
          <a:stretch>
            <a:fillRect/>
          </a:stretch>
        </p:blipFill>
        <p:spPr>
          <a:xfrm>
            <a:off x="1143000" y="3048000"/>
            <a:ext cx="6182588" cy="3124636"/>
          </a:xfrm>
          <a:prstGeom prst="rect">
            <a:avLst/>
          </a:prstGeom>
        </p:spPr>
      </p:pic>
      <p:sp>
        <p:nvSpPr>
          <p:cNvPr id="2" name="Slide Number Placeholder 1">
            <a:extLst>
              <a:ext uri="{FF2B5EF4-FFF2-40B4-BE49-F238E27FC236}">
                <a16:creationId xmlns:a16="http://schemas.microsoft.com/office/drawing/2014/main" id="{DA75DD54-A445-6C09-A3F3-D14DC1738994}"/>
              </a:ext>
            </a:extLst>
          </p:cNvPr>
          <p:cNvSpPr>
            <a:spLocks noGrp="1"/>
          </p:cNvSpPr>
          <p:nvPr>
            <p:ph type="sldNum" sz="quarter" idx="10"/>
          </p:nvPr>
        </p:nvSpPr>
        <p:spPr/>
        <p:txBody>
          <a:bodyPr/>
          <a:lstStyle/>
          <a:p>
            <a:pPr>
              <a:defRPr/>
            </a:pPr>
            <a:fld id="{24B0FB6C-DB9B-EE4D-8805-DE3DB269F15F}" type="slidenum">
              <a:rPr lang="en-US" altLang="en-US" smtClean="0"/>
              <a:pPr>
                <a:defRPr/>
              </a:pPr>
              <a:t>8</a:t>
            </a:fld>
            <a:endParaRPr lang="en-US" altLang="en-US"/>
          </a:p>
        </p:txBody>
      </p:sp>
    </p:spTree>
    <p:extLst>
      <p:ext uri="{BB962C8B-B14F-4D97-AF65-F5344CB8AC3E}">
        <p14:creationId xmlns:p14="http://schemas.microsoft.com/office/powerpoint/2010/main" val="223304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685A-5C4D-45FF-A5B1-F3427FF38C75}"/>
              </a:ext>
            </a:extLst>
          </p:cNvPr>
          <p:cNvSpPr>
            <a:spLocks noGrp="1" noChangeArrowheads="1"/>
          </p:cNvSpPr>
          <p:nvPr>
            <p:ph type="title"/>
          </p:nvPr>
        </p:nvSpPr>
        <p:spPr>
          <a:xfrm>
            <a:off x="457200" y="304800"/>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Example</a:t>
            </a:r>
            <a:endParaRPr lang="he-IL" altLang="en-US" dirty="0"/>
          </a:p>
        </p:txBody>
      </p:sp>
      <p:pic>
        <p:nvPicPr>
          <p:cNvPr id="10242" name="Picture 3">
            <a:extLst>
              <a:ext uri="{FF2B5EF4-FFF2-40B4-BE49-F238E27FC236}">
                <a16:creationId xmlns:a16="http://schemas.microsoft.com/office/drawing/2014/main" id="{CF7A638C-8CE2-E9DD-D48A-F5D959E2AC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8950" y="1143000"/>
            <a:ext cx="47971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933C846-DB0B-CE22-2EE1-7142C16490B4}"/>
              </a:ext>
            </a:extLst>
          </p:cNvPr>
          <p:cNvSpPr>
            <a:spLocks noGrp="1"/>
          </p:cNvSpPr>
          <p:nvPr>
            <p:ph type="sldNum" sz="quarter" idx="10"/>
          </p:nvPr>
        </p:nvSpPr>
        <p:spPr/>
        <p:txBody>
          <a:bodyPr/>
          <a:lstStyle/>
          <a:p>
            <a:pPr>
              <a:defRPr/>
            </a:pPr>
            <a:fld id="{24B0FB6C-DB9B-EE4D-8805-DE3DB269F15F}"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TotalTime>
  <Words>2054</Words>
  <Application>Microsoft Office PowerPoint</Application>
  <PresentationFormat>On-screen Show (4:3)</PresentationFormat>
  <Paragraphs>284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Century Gothic</vt:lpstr>
      <vt:lpstr>Courier New</vt:lpstr>
      <vt:lpstr>Tw Cen MT</vt:lpstr>
      <vt:lpstr>Default Design</vt:lpstr>
      <vt:lpstr>PowerPoint Presentation</vt:lpstr>
      <vt:lpstr>Topics</vt:lpstr>
      <vt:lpstr>Introduction to Repetition Structures</vt:lpstr>
      <vt:lpstr>Condition-Controlled and Count-Controlled Loops</vt:lpstr>
      <vt:lpstr>The while Loop: a Condition-Controlled Loop</vt:lpstr>
      <vt:lpstr>The while Loop: a Condition-Controlled Loop (cont’d.)</vt:lpstr>
      <vt:lpstr>The while Loop: a Condition-Controlled Loop (cont’d.)</vt:lpstr>
      <vt:lpstr>The while Loop: Example</vt:lpstr>
      <vt:lpstr>The while Loop: Example</vt:lpstr>
      <vt:lpstr>The while Loop: Example</vt:lpstr>
      <vt:lpstr>Infinite Loops</vt:lpstr>
      <vt:lpstr>Using the while Loop as a Count-Controlled Loop</vt:lpstr>
      <vt:lpstr>Using the while Loop as a Count-Controlled Loop</vt:lpstr>
      <vt:lpstr>Single-Line while Loops</vt:lpstr>
      <vt:lpstr>The for Loop: a Count-Controlled Loop</vt:lpstr>
      <vt:lpstr>PowerPoint Presentation</vt:lpstr>
      <vt:lpstr>Using the range Function with the for Loop</vt:lpstr>
      <vt:lpstr>Using the range Function with the for Loop</vt:lpstr>
      <vt:lpstr>Using the range Function with the for Loop</vt:lpstr>
      <vt:lpstr>Example of a for Loop</vt:lpstr>
      <vt:lpstr>Example of a for Loop</vt:lpstr>
      <vt:lpstr>Example of a for Loop</vt:lpstr>
      <vt:lpstr>Example of a for Loop</vt:lpstr>
      <vt:lpstr>The Augmented Assignment Operators</vt:lpstr>
      <vt:lpstr>Sentinels</vt:lpstr>
      <vt:lpstr>Sentinels Example</vt:lpstr>
      <vt:lpstr>Sentinels Example</vt:lpstr>
      <vt:lpstr>Input Validation Loops</vt:lpstr>
      <vt:lpstr>Input Validation Loops (cont’d.)</vt:lpstr>
      <vt:lpstr>Input Validation Loops (cont’d.)</vt:lpstr>
      <vt:lpstr>Example: Input Validation Loops</vt:lpstr>
      <vt:lpstr>Example: Input Validation Loops</vt:lpstr>
      <vt:lpstr>Nested Loops</vt:lpstr>
      <vt:lpstr>PowerPoint Presentation</vt:lpstr>
      <vt:lpstr>Nested Loops – Another Example</vt:lpstr>
      <vt:lpstr>The continue Statement</vt:lpstr>
      <vt:lpstr>The continue Statement</vt:lpstr>
      <vt:lpstr>The break Statement</vt:lpstr>
      <vt:lpstr>The else Clause with a Loop</vt:lpstr>
      <vt:lpstr>The else Clause with a Loop</vt:lpstr>
      <vt:lpstr>The else Clause with a Loop</vt:lpstr>
      <vt:lpstr>The else Clause with a Loop</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Ankur Agrawal</cp:lastModifiedBy>
  <cp:revision>141</cp:revision>
  <dcterms:created xsi:type="dcterms:W3CDTF">2011-02-21T19:15:53Z</dcterms:created>
  <dcterms:modified xsi:type="dcterms:W3CDTF">2024-01-29T01:10:46Z</dcterms:modified>
</cp:coreProperties>
</file>