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81" r:id="rId3"/>
    <p:sldId id="280" r:id="rId4"/>
    <p:sldId id="279" r:id="rId5"/>
    <p:sldId id="278" r:id="rId6"/>
    <p:sldId id="277" r:id="rId7"/>
    <p:sldId id="274" r:id="rId8"/>
    <p:sldId id="282" r:id="rId9"/>
    <p:sldId id="276" r:id="rId10"/>
  </p:sldIdLst>
  <p:sldSz cx="10680700" cy="7556500"/>
  <p:notesSz cx="106807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85" autoAdjust="0"/>
    <p:restoredTop sz="94660"/>
  </p:normalViewPr>
  <p:slideViewPr>
    <p:cSldViewPr>
      <p:cViewPr varScale="1">
        <p:scale>
          <a:sx n="62" d="100"/>
          <a:sy n="62" d="100"/>
        </p:scale>
        <p:origin x="137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1068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53461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159122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167358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765832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306881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828777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792796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172518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012361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1052" y="2342515"/>
            <a:ext cx="9078595" cy="15868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2105" y="4231640"/>
            <a:ext cx="7476489" cy="18891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1" i="0">
                <a:solidFill>
                  <a:srgbClr val="6E7295"/>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1" i="0">
                <a:solidFill>
                  <a:srgbClr val="6E7295"/>
                </a:solidFill>
                <a:latin typeface="Times New Roman"/>
                <a:cs typeface="Times New Roman"/>
              </a:defRPr>
            </a:lvl1pPr>
          </a:lstStyle>
          <a:p>
            <a:endParaRPr/>
          </a:p>
        </p:txBody>
      </p:sp>
      <p:sp>
        <p:nvSpPr>
          <p:cNvPr id="3" name="Holder 3"/>
          <p:cNvSpPr>
            <a:spLocks noGrp="1"/>
          </p:cNvSpPr>
          <p:nvPr>
            <p:ph sz="half" idx="2"/>
          </p:nvPr>
        </p:nvSpPr>
        <p:spPr>
          <a:xfrm>
            <a:off x="534035" y="1737995"/>
            <a:ext cx="4646104"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0560" y="1737995"/>
            <a:ext cx="4646104"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1" i="0">
                <a:solidFill>
                  <a:srgbClr val="6E7295"/>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219647" y="288055"/>
            <a:ext cx="4241405" cy="533400"/>
          </a:xfrm>
          <a:prstGeom prst="rect">
            <a:avLst/>
          </a:prstGeom>
        </p:spPr>
        <p:txBody>
          <a:bodyPr wrap="square" lIns="0" tIns="0" rIns="0" bIns="0">
            <a:spAutoFit/>
          </a:bodyPr>
          <a:lstStyle>
            <a:lvl1pPr>
              <a:defRPr sz="1700" b="1" i="0">
                <a:solidFill>
                  <a:srgbClr val="6E7295"/>
                </a:solidFill>
                <a:latin typeface="Times New Roman"/>
                <a:cs typeface="Times New Roman"/>
              </a:defRPr>
            </a:lvl1pPr>
          </a:lstStyle>
          <a:p>
            <a:endParaRPr/>
          </a:p>
        </p:txBody>
      </p:sp>
      <p:sp>
        <p:nvSpPr>
          <p:cNvPr id="3" name="Holder 3"/>
          <p:cNvSpPr>
            <a:spLocks noGrp="1"/>
          </p:cNvSpPr>
          <p:nvPr>
            <p:ph type="body" idx="1"/>
          </p:nvPr>
        </p:nvSpPr>
        <p:spPr>
          <a:xfrm>
            <a:off x="218078" y="1561331"/>
            <a:ext cx="10244543" cy="308292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631438" y="7027545"/>
            <a:ext cx="3417823" cy="37782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035" y="7027545"/>
            <a:ext cx="2456561" cy="37782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3/9/2022</a:t>
            </a:fld>
            <a:endParaRPr lang="en-US"/>
          </a:p>
        </p:txBody>
      </p:sp>
      <p:sp>
        <p:nvSpPr>
          <p:cNvPr id="6" name="Holder 6"/>
          <p:cNvSpPr>
            <a:spLocks noGrp="1"/>
          </p:cNvSpPr>
          <p:nvPr>
            <p:ph type="sldNum" sz="quarter" idx="7"/>
          </p:nvPr>
        </p:nvSpPr>
        <p:spPr>
          <a:xfrm>
            <a:off x="7690104" y="7027545"/>
            <a:ext cx="2456561" cy="37782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gif"/></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1.pn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2.jpeg"/><Relationship Id="rId5" Type="http://schemas.openxmlformats.org/officeDocument/2006/relationships/image" Target="../media/image11.gif"/><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png"/><Relationship Id="rId7"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7.jpeg"/><Relationship Id="rId5" Type="http://schemas.openxmlformats.org/officeDocument/2006/relationships/image" Target="../media/image16.jpeg"/><Relationship Id="rId10" Type="http://schemas.openxmlformats.org/officeDocument/2006/relationships/image" Target="../media/image21.jpeg"/><Relationship Id="rId4" Type="http://schemas.openxmlformats.org/officeDocument/2006/relationships/hyperlink" Target="http://toolboxtalk.weebly.com/toolbox-talks/fire-prevention-control" TargetMode="External"/><Relationship Id="rId9" Type="http://schemas.openxmlformats.org/officeDocument/2006/relationships/image" Target="../media/image20.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58750" y="0"/>
            <a:ext cx="10358667" cy="905508"/>
          </a:xfrm>
          <a:prstGeom prst="rect">
            <a:avLst/>
          </a:prstGeom>
          <a:noFill/>
          <a:ln cap="flat">
            <a:noFill/>
          </a:ln>
        </p:spPr>
      </p:pic>
      <p:sp>
        <p:nvSpPr>
          <p:cNvPr id="8" name="TextBox 7">
            <a:extLst>
              <a:ext uri="{FF2B5EF4-FFF2-40B4-BE49-F238E27FC236}">
                <a16:creationId xmlns:a16="http://schemas.microsoft.com/office/drawing/2014/main" id="{9CF35F10-8131-4A6F-B891-34C4265AA3F0}"/>
              </a:ext>
            </a:extLst>
          </p:cNvPr>
          <p:cNvSpPr txBox="1"/>
          <p:nvPr/>
        </p:nvSpPr>
        <p:spPr>
          <a:xfrm>
            <a:off x="165100" y="2038331"/>
            <a:ext cx="5339166" cy="400110"/>
          </a:xfrm>
          <a:prstGeom prst="rect">
            <a:avLst/>
          </a:prstGeom>
          <a:noFill/>
        </p:spPr>
        <p:txBody>
          <a:bodyPr wrap="square">
            <a:spAutoFit/>
          </a:bodyPr>
          <a:lstStyle/>
          <a:p>
            <a:r>
              <a:rPr lang="en-US" altLang="en-US" sz="2000" b="1" dirty="0">
                <a:solidFill>
                  <a:srgbClr val="000099"/>
                </a:solidFill>
              </a:rPr>
              <a:t>The Elements of Fire</a:t>
            </a:r>
            <a:endParaRPr lang="en-US" sz="2000" b="1" dirty="0"/>
          </a:p>
        </p:txBody>
      </p:sp>
      <p:sp>
        <p:nvSpPr>
          <p:cNvPr id="10" name="TextBox 9">
            <a:extLst>
              <a:ext uri="{FF2B5EF4-FFF2-40B4-BE49-F238E27FC236}">
                <a16:creationId xmlns:a16="http://schemas.microsoft.com/office/drawing/2014/main" id="{8F501F94-B4E4-4B78-8A44-30170B8DE8BC}"/>
              </a:ext>
            </a:extLst>
          </p:cNvPr>
          <p:cNvSpPr txBox="1"/>
          <p:nvPr/>
        </p:nvSpPr>
        <p:spPr>
          <a:xfrm>
            <a:off x="165100" y="2499996"/>
            <a:ext cx="5339166" cy="4893647"/>
          </a:xfrm>
          <a:prstGeom prst="rect">
            <a:avLst/>
          </a:prstGeom>
          <a:noFill/>
        </p:spPr>
        <p:txBody>
          <a:bodyPr wrap="square">
            <a:spAutoFit/>
          </a:bodyPr>
          <a:lstStyle/>
          <a:p>
            <a:r>
              <a:rPr lang="en-US" altLang="en-US" sz="2400" dirty="0"/>
              <a:t>A fire needs three elements to exist: oxygen, heat and fuel. Fuel is anything that will burn when exposed to heat. It can be a solid, liquid or gas. Fuel sources include paper, wood, oil, grease, chemicals, and flammable liquids. The leading heat sources that could cause these fuel sources to burn include electricity, cigarettes, cutting and welding, sparks from tools, and friction. To prevent a fire from occurring, you need to eliminate any of the elements needed for a fire to exist. </a:t>
            </a:r>
            <a:endParaRPr lang="en-US" altLang="en-US" sz="2000" dirty="0"/>
          </a:p>
        </p:txBody>
      </p:sp>
      <p:pic>
        <p:nvPicPr>
          <p:cNvPr id="1026" name="Picture 2" descr="Image result for elements of fire triangle">
            <a:extLst>
              <a:ext uri="{FF2B5EF4-FFF2-40B4-BE49-F238E27FC236}">
                <a16:creationId xmlns:a16="http://schemas.microsoft.com/office/drawing/2014/main" id="{25492CB0-435C-4A7C-9E01-5F4658AE96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8082" y="1997285"/>
            <a:ext cx="5177518" cy="29011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e 15">
            <a:extLst>
              <a:ext uri="{FF2B5EF4-FFF2-40B4-BE49-F238E27FC236}">
                <a16:creationId xmlns:a16="http://schemas.microsoft.com/office/drawing/2014/main" id="{97228E2E-2055-4819-8FC0-224AC0CF71EC}"/>
              </a:ext>
            </a:extLst>
          </p:cNvPr>
          <p:cNvGraphicFramePr>
            <a:graphicFrameLocks noGrp="1"/>
          </p:cNvGraphicFramePr>
          <p:nvPr>
            <p:extLst>
              <p:ext uri="{D42A27DB-BD31-4B8C-83A1-F6EECF244321}">
                <p14:modId xmlns:p14="http://schemas.microsoft.com/office/powerpoint/2010/main" val="2134520878"/>
              </p:ext>
            </p:extLst>
          </p:nvPr>
        </p:nvGraphicFramePr>
        <p:xfrm>
          <a:off x="79374" y="905508"/>
          <a:ext cx="10517416" cy="1022448"/>
        </p:xfrm>
        <a:graphic>
          <a:graphicData uri="http://schemas.openxmlformats.org/drawingml/2006/table">
            <a:tbl>
              <a:tblPr firstRow="1" bandRow="1">
                <a:tableStyleId>{5940675A-B579-460E-94D1-54222C63F5DA}</a:tableStyleId>
              </a:tblPr>
              <a:tblGrid>
                <a:gridCol w="1781757">
                  <a:extLst>
                    <a:ext uri="{9D8B030D-6E8A-4147-A177-3AD203B41FA5}">
                      <a16:colId xmlns:a16="http://schemas.microsoft.com/office/drawing/2014/main" val="2207705789"/>
                    </a:ext>
                  </a:extLst>
                </a:gridCol>
                <a:gridCol w="270320">
                  <a:extLst>
                    <a:ext uri="{9D8B030D-6E8A-4147-A177-3AD203B41FA5}">
                      <a16:colId xmlns:a16="http://schemas.microsoft.com/office/drawing/2014/main" val="2960164522"/>
                    </a:ext>
                  </a:extLst>
                </a:gridCol>
                <a:gridCol w="4685541">
                  <a:extLst>
                    <a:ext uri="{9D8B030D-6E8A-4147-A177-3AD203B41FA5}">
                      <a16:colId xmlns:a16="http://schemas.microsoft.com/office/drawing/2014/main" val="2396181741"/>
                    </a:ext>
                  </a:extLst>
                </a:gridCol>
                <a:gridCol w="1261492">
                  <a:extLst>
                    <a:ext uri="{9D8B030D-6E8A-4147-A177-3AD203B41FA5}">
                      <a16:colId xmlns:a16="http://schemas.microsoft.com/office/drawing/2014/main" val="3541437465"/>
                    </a:ext>
                  </a:extLst>
                </a:gridCol>
                <a:gridCol w="270320">
                  <a:extLst>
                    <a:ext uri="{9D8B030D-6E8A-4147-A177-3AD203B41FA5}">
                      <a16:colId xmlns:a16="http://schemas.microsoft.com/office/drawing/2014/main" val="2925104313"/>
                    </a:ext>
                  </a:extLst>
                </a:gridCol>
                <a:gridCol w="2247986">
                  <a:extLst>
                    <a:ext uri="{9D8B030D-6E8A-4147-A177-3AD203B41FA5}">
                      <a16:colId xmlns:a16="http://schemas.microsoft.com/office/drawing/2014/main" val="2203847991"/>
                    </a:ext>
                  </a:extLst>
                </a:gridCol>
              </a:tblGrid>
              <a:tr h="350924">
                <a:tc gridSpan="6">
                  <a:txBody>
                    <a:bodyPr/>
                    <a:lstStyle/>
                    <a:p>
                      <a:pPr algn="ctr"/>
                      <a:r>
                        <a:rPr lang="en-GB" sz="1400" b="1" dirty="0">
                          <a:solidFill>
                            <a:srgbClr val="006600"/>
                          </a:solidFill>
                        </a:rPr>
                        <a:t>HSE TRAINING RECORD </a:t>
                      </a:r>
                    </a:p>
                  </a:txBody>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9704706"/>
                  </a:ext>
                </a:extLst>
              </a:tr>
              <a:tr h="335762">
                <a:tc>
                  <a:txBody>
                    <a:bodyPr/>
                    <a:lstStyle/>
                    <a:p>
                      <a:r>
                        <a:rPr lang="en-GB" sz="1400" b="1" dirty="0"/>
                        <a:t>Plant/Site/Location </a:t>
                      </a:r>
                    </a:p>
                  </a:txBody>
                  <a:tcPr/>
                </a:tc>
                <a:tc>
                  <a:txBody>
                    <a:bodyPr/>
                    <a:lstStyle/>
                    <a:p>
                      <a:r>
                        <a:rPr lang="en-GB" sz="1400" b="1" dirty="0">
                          <a:solidFill>
                            <a:schemeClr val="tx2"/>
                          </a:solidFill>
                        </a:rPr>
                        <a:t>:</a:t>
                      </a:r>
                    </a:p>
                  </a:txBody>
                  <a:tcPr/>
                </a:tc>
                <a:tc>
                  <a:txBody>
                    <a:bodyPr/>
                    <a:lstStyle/>
                    <a:p>
                      <a:r>
                        <a:rPr lang="en-GB" sz="1400" b="1" dirty="0">
                          <a:solidFill>
                            <a:schemeClr val="tx2"/>
                          </a:solidFill>
                        </a:rPr>
                        <a:t>Musaffah Batching Plant @Maintenance Rest Room</a:t>
                      </a:r>
                    </a:p>
                  </a:txBody>
                  <a:tcPr/>
                </a:tc>
                <a:tc>
                  <a:txBody>
                    <a:bodyPr/>
                    <a:lstStyle/>
                    <a:p>
                      <a:r>
                        <a:rPr lang="en-GB" sz="1400" b="1" dirty="0"/>
                        <a:t>Date &amp; Time</a:t>
                      </a:r>
                    </a:p>
                  </a:txBody>
                  <a:tcPr/>
                </a:tc>
                <a:tc>
                  <a:txBody>
                    <a:bodyPr/>
                    <a:lstStyle/>
                    <a:p>
                      <a:r>
                        <a:rPr lang="en-GB" sz="1400" b="1" dirty="0">
                          <a:solidFill>
                            <a:schemeClr val="tx2"/>
                          </a:solidFill>
                        </a:rPr>
                        <a:t>:</a:t>
                      </a:r>
                    </a:p>
                  </a:txBody>
                  <a:tcPr/>
                </a:tc>
                <a:tc>
                  <a:txBody>
                    <a:bodyPr/>
                    <a:lstStyle/>
                    <a:p>
                      <a:r>
                        <a:rPr lang="en-GB" sz="1400" b="1" dirty="0">
                          <a:solidFill>
                            <a:schemeClr val="tx2"/>
                          </a:solidFill>
                        </a:rPr>
                        <a:t>02-02-2022 @14:30 hours</a:t>
                      </a:r>
                    </a:p>
                  </a:txBody>
                  <a:tcPr/>
                </a:tc>
                <a:extLst>
                  <a:ext uri="{0D108BD9-81ED-4DB2-BD59-A6C34878D82A}">
                    <a16:rowId xmlns:a16="http://schemas.microsoft.com/office/drawing/2014/main" val="1455344942"/>
                  </a:ext>
                </a:extLst>
              </a:tr>
              <a:tr h="335762">
                <a:tc>
                  <a:txBody>
                    <a:bodyPr/>
                    <a:lstStyle/>
                    <a:p>
                      <a:r>
                        <a:rPr lang="en-GB" sz="1400" b="1" dirty="0"/>
                        <a:t>Topic/Subject</a:t>
                      </a:r>
                    </a:p>
                  </a:txBody>
                  <a:tcPr/>
                </a:tc>
                <a:tc>
                  <a:txBody>
                    <a:bodyPr/>
                    <a:lstStyle/>
                    <a:p>
                      <a:r>
                        <a:rPr lang="en-GB" sz="1400" b="1" dirty="0">
                          <a:solidFill>
                            <a:schemeClr val="tx2"/>
                          </a:solidFill>
                        </a:rPr>
                        <a:t>:</a:t>
                      </a:r>
                    </a:p>
                  </a:txBody>
                  <a:tcPr/>
                </a:tc>
                <a:tc>
                  <a:txBody>
                    <a:bodyPr/>
                    <a:lstStyle/>
                    <a:p>
                      <a:r>
                        <a:rPr lang="en-US" sz="1400" b="1" dirty="0">
                          <a:solidFill>
                            <a:schemeClr val="tx2"/>
                          </a:solidFill>
                        </a:rPr>
                        <a:t>Basic Fire Fighting </a:t>
                      </a:r>
                      <a:endParaRPr lang="en-GB" sz="1400" b="1" dirty="0">
                        <a:solidFill>
                          <a:schemeClr val="tx2"/>
                        </a:solidFill>
                      </a:endParaRPr>
                    </a:p>
                  </a:txBody>
                  <a:tcPr/>
                </a:tc>
                <a:tc>
                  <a:txBody>
                    <a:bodyPr/>
                    <a:lstStyle/>
                    <a:p>
                      <a:r>
                        <a:rPr lang="en-GB" sz="1400" b="1" dirty="0"/>
                        <a:t>Instructor </a:t>
                      </a:r>
                    </a:p>
                  </a:txBody>
                  <a:tcPr/>
                </a:tc>
                <a:tc>
                  <a:txBody>
                    <a:bodyPr/>
                    <a:lstStyle/>
                    <a:p>
                      <a:r>
                        <a:rPr lang="en-GB" sz="1400" b="1" dirty="0">
                          <a:solidFill>
                            <a:schemeClr val="tx2"/>
                          </a:solidFill>
                        </a:rPr>
                        <a:t>:</a:t>
                      </a:r>
                    </a:p>
                  </a:txBody>
                  <a:tcPr/>
                </a:tc>
                <a:tc>
                  <a:txBody>
                    <a:bodyPr/>
                    <a:lstStyle/>
                    <a:p>
                      <a:r>
                        <a:rPr lang="en-GB" sz="1400" b="1" dirty="0">
                          <a:solidFill>
                            <a:schemeClr val="tx2"/>
                          </a:solidFill>
                        </a:rPr>
                        <a:t>Ronald Valencia</a:t>
                      </a:r>
                    </a:p>
                  </a:txBody>
                  <a:tcPr/>
                </a:tc>
                <a:extLst>
                  <a:ext uri="{0D108BD9-81ED-4DB2-BD59-A6C34878D82A}">
                    <a16:rowId xmlns:a16="http://schemas.microsoft.com/office/drawing/2014/main" val="1991193189"/>
                  </a:ext>
                </a:extLst>
              </a:tr>
            </a:tbl>
          </a:graphicData>
        </a:graphic>
      </p:graphicFrame>
      <p:pic>
        <p:nvPicPr>
          <p:cNvPr id="2050" name="Picture 2" descr="Image result for combustible materials - fuel">
            <a:extLst>
              <a:ext uri="{FF2B5EF4-FFF2-40B4-BE49-F238E27FC236}">
                <a16:creationId xmlns:a16="http://schemas.microsoft.com/office/drawing/2014/main" id="{5B5447A8-CB87-4158-9637-FADC42554F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8082" y="4967743"/>
            <a:ext cx="3964668" cy="256088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fire triangle animation">
            <a:extLst>
              <a:ext uri="{FF2B5EF4-FFF2-40B4-BE49-F238E27FC236}">
                <a16:creationId xmlns:a16="http://schemas.microsoft.com/office/drawing/2014/main" id="{D966B233-1889-48D6-A937-C1D8FA4FEB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12530" y="5202488"/>
            <a:ext cx="1103070" cy="20913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58750" y="0"/>
            <a:ext cx="10358667" cy="905508"/>
          </a:xfrm>
          <a:prstGeom prst="rect">
            <a:avLst/>
          </a:prstGeom>
          <a:noFill/>
          <a:ln cap="flat">
            <a:noFill/>
          </a:ln>
        </p:spPr>
      </p:pic>
      <p:sp>
        <p:nvSpPr>
          <p:cNvPr id="12" name="Rectangle 1028">
            <a:extLst>
              <a:ext uri="{FF2B5EF4-FFF2-40B4-BE49-F238E27FC236}">
                <a16:creationId xmlns:a16="http://schemas.microsoft.com/office/drawing/2014/main" id="{755D29D9-F8F2-4DAA-BF80-234A323C0713}"/>
              </a:ext>
            </a:extLst>
          </p:cNvPr>
          <p:cNvSpPr>
            <a:spLocks noChangeArrowheads="1"/>
          </p:cNvSpPr>
          <p:nvPr/>
        </p:nvSpPr>
        <p:spPr bwMode="auto">
          <a:xfrm>
            <a:off x="283147" y="2527003"/>
            <a:ext cx="2298282" cy="982833"/>
          </a:xfrm>
          <a:prstGeom prst="rect">
            <a:avLst/>
          </a:prstGeom>
          <a:noFill/>
          <a:ln>
            <a:noFill/>
          </a:ln>
          <a:effectLst/>
          <a:extLst>
            <a:ext uri="{909E8E84-426E-40DD-AFC4-6F175D3DCCD1}">
              <a14:hiddenFill xmlns:a14="http://schemas.microsoft.com/office/drawing/2010/main">
                <a:solidFill>
                  <a:srgbClr val="EF9100"/>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marL="404813" indent="-404813">
              <a:defRPr sz="2400">
                <a:solidFill>
                  <a:schemeClr val="tx1"/>
                </a:solidFill>
                <a:latin typeface="Times New Roman" panose="02020603050405020304" pitchFamily="18" charset="0"/>
              </a:defRPr>
            </a:lvl1pPr>
            <a:lvl2pPr marL="519113">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25000"/>
              </a:lnSpc>
              <a:buFont typeface="Wingdings" panose="05000000000000000000" pitchFamily="2" charset="2"/>
              <a:buChar char="ü"/>
            </a:pPr>
            <a:r>
              <a:rPr lang="en-US" altLang="en-US" sz="1600" b="1" dirty="0">
                <a:latin typeface="Arial" panose="020B0604020202020204" pitchFamily="34" charset="0"/>
              </a:rPr>
              <a:t>Solid.</a:t>
            </a:r>
          </a:p>
          <a:p>
            <a:pPr>
              <a:lnSpc>
                <a:spcPct val="125000"/>
              </a:lnSpc>
              <a:buFont typeface="Wingdings" panose="05000000000000000000" pitchFamily="2" charset="2"/>
              <a:buChar char="ü"/>
            </a:pPr>
            <a:r>
              <a:rPr lang="en-US" altLang="en-US" sz="1600" b="1" dirty="0">
                <a:latin typeface="Arial" panose="020B0604020202020204" pitchFamily="34" charset="0"/>
              </a:rPr>
              <a:t>Liquid. </a:t>
            </a:r>
          </a:p>
          <a:p>
            <a:pPr>
              <a:lnSpc>
                <a:spcPct val="125000"/>
              </a:lnSpc>
              <a:buFont typeface="Wingdings" panose="05000000000000000000" pitchFamily="2" charset="2"/>
              <a:buChar char="ü"/>
            </a:pPr>
            <a:r>
              <a:rPr lang="en-US" altLang="en-US" sz="1600" b="1" dirty="0">
                <a:latin typeface="Arial" panose="020B0604020202020204" pitchFamily="34" charset="0"/>
              </a:rPr>
              <a:t>Gas.</a:t>
            </a:r>
          </a:p>
        </p:txBody>
      </p:sp>
      <p:sp>
        <p:nvSpPr>
          <p:cNvPr id="13" name="Rectangle 1029">
            <a:extLst>
              <a:ext uri="{FF2B5EF4-FFF2-40B4-BE49-F238E27FC236}">
                <a16:creationId xmlns:a16="http://schemas.microsoft.com/office/drawing/2014/main" id="{2E276C42-279E-4E44-B88D-A38D9A98FEEE}"/>
              </a:ext>
            </a:extLst>
          </p:cNvPr>
          <p:cNvSpPr txBox="1">
            <a:spLocks noChangeArrowheads="1"/>
          </p:cNvSpPr>
          <p:nvPr/>
        </p:nvSpPr>
        <p:spPr bwMode="auto">
          <a:xfrm>
            <a:off x="158750" y="2047873"/>
            <a:ext cx="5073650" cy="472123"/>
          </a:xfrm>
          <a:prstGeom prst="rect">
            <a:avLst/>
          </a:prstGeom>
          <a:noFill/>
          <a:ln/>
          <a:extLst>
            <a:ext uri="{909E8E84-426E-40DD-AFC4-6F175D3DCCD1}">
              <a14:hiddenFill xmlns:a14="http://schemas.microsoft.com/office/drawing/2010/main">
                <a:solidFill>
                  <a:srgbClr val="EF9100"/>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65138" indent="-465138">
              <a:buFont typeface="Wingdings" panose="05000000000000000000" pitchFamily="2" charset="2"/>
              <a:buChar char="þ"/>
            </a:pPr>
            <a:r>
              <a:rPr lang="en-US" altLang="en-US" sz="2400" kern="0" dirty="0">
                <a:solidFill>
                  <a:sysClr val="windowText" lastClr="000000"/>
                </a:solidFill>
              </a:rPr>
              <a:t> </a:t>
            </a:r>
            <a:r>
              <a:rPr lang="en-US" altLang="en-US" sz="2000" kern="0" dirty="0">
                <a:solidFill>
                  <a:sysClr val="windowText" lastClr="000000"/>
                </a:solidFill>
              </a:rPr>
              <a:t>FUEL CAN BE:</a:t>
            </a:r>
          </a:p>
        </p:txBody>
      </p:sp>
      <p:sp>
        <p:nvSpPr>
          <p:cNvPr id="16" name="Rectangle 1032">
            <a:extLst>
              <a:ext uri="{FF2B5EF4-FFF2-40B4-BE49-F238E27FC236}">
                <a16:creationId xmlns:a16="http://schemas.microsoft.com/office/drawing/2014/main" id="{6CC8C661-49EF-41C4-8745-64436EA75400}"/>
              </a:ext>
            </a:extLst>
          </p:cNvPr>
          <p:cNvSpPr>
            <a:spLocks noChangeArrowheads="1"/>
          </p:cNvSpPr>
          <p:nvPr/>
        </p:nvSpPr>
        <p:spPr bwMode="auto">
          <a:xfrm>
            <a:off x="286452" y="3530923"/>
            <a:ext cx="2978380" cy="920765"/>
          </a:xfrm>
          <a:prstGeom prst="rect">
            <a:avLst/>
          </a:prstGeom>
          <a:solidFill>
            <a:srgbClr val="FCFEB9"/>
          </a:solidFill>
          <a:ln w="25399">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dirty="0">
                <a:latin typeface="Arial" panose="020B0604020202020204" pitchFamily="34" charset="0"/>
              </a:rPr>
              <a:t>In order to combust the </a:t>
            </a:r>
          </a:p>
          <a:p>
            <a:r>
              <a:rPr lang="en-US" altLang="en-US" b="1" dirty="0">
                <a:latin typeface="Arial" panose="020B0604020202020204" pitchFamily="34" charset="0"/>
              </a:rPr>
              <a:t>right mixture of oxygen</a:t>
            </a:r>
          </a:p>
          <a:p>
            <a:r>
              <a:rPr lang="en-US" altLang="en-US" b="1" dirty="0">
                <a:latin typeface="Arial" panose="020B0604020202020204" pitchFamily="34" charset="0"/>
              </a:rPr>
              <a:t>and fuel must be present.</a:t>
            </a:r>
          </a:p>
        </p:txBody>
      </p:sp>
      <p:grpSp>
        <p:nvGrpSpPr>
          <p:cNvPr id="17" name="Group 1041">
            <a:extLst>
              <a:ext uri="{FF2B5EF4-FFF2-40B4-BE49-F238E27FC236}">
                <a16:creationId xmlns:a16="http://schemas.microsoft.com/office/drawing/2014/main" id="{77543590-CB5F-41C1-9BC4-51AB38AB174B}"/>
              </a:ext>
            </a:extLst>
          </p:cNvPr>
          <p:cNvGrpSpPr>
            <a:grpSpLocks/>
          </p:cNvGrpSpPr>
          <p:nvPr/>
        </p:nvGrpSpPr>
        <p:grpSpPr bwMode="auto">
          <a:xfrm>
            <a:off x="4528322" y="2009668"/>
            <a:ext cx="1542345" cy="1942690"/>
            <a:chOff x="3912" y="1248"/>
            <a:chExt cx="1553" cy="2037"/>
          </a:xfrm>
        </p:grpSpPr>
        <p:grpSp>
          <p:nvGrpSpPr>
            <p:cNvPr id="18" name="Group 1039">
              <a:extLst>
                <a:ext uri="{FF2B5EF4-FFF2-40B4-BE49-F238E27FC236}">
                  <a16:creationId xmlns:a16="http://schemas.microsoft.com/office/drawing/2014/main" id="{EF8A147D-5185-428F-BC5C-1CDE026C9E02}"/>
                </a:ext>
              </a:extLst>
            </p:cNvPr>
            <p:cNvGrpSpPr>
              <a:grpSpLocks/>
            </p:cNvGrpSpPr>
            <p:nvPr/>
          </p:nvGrpSpPr>
          <p:grpSpPr bwMode="auto">
            <a:xfrm>
              <a:off x="5165" y="1353"/>
              <a:ext cx="300" cy="1932"/>
              <a:chOff x="5165" y="1353"/>
              <a:chExt cx="300" cy="1932"/>
            </a:xfrm>
          </p:grpSpPr>
          <p:sp>
            <p:nvSpPr>
              <p:cNvPr id="20" name="AutoShape 1033">
                <a:extLst>
                  <a:ext uri="{FF2B5EF4-FFF2-40B4-BE49-F238E27FC236}">
                    <a16:creationId xmlns:a16="http://schemas.microsoft.com/office/drawing/2014/main" id="{AEC1AF01-EE4C-4567-A357-9EB04C234A87}"/>
                  </a:ext>
                </a:extLst>
              </p:cNvPr>
              <p:cNvSpPr>
                <a:spLocks noChangeArrowheads="1"/>
              </p:cNvSpPr>
              <p:nvPr/>
            </p:nvSpPr>
            <p:spPr bwMode="auto">
              <a:xfrm>
                <a:off x="5165" y="1637"/>
                <a:ext cx="300" cy="1648"/>
              </a:xfrm>
              <a:prstGeom prst="roundRect">
                <a:avLst>
                  <a:gd name="adj" fmla="val 12495"/>
                </a:avLst>
              </a:prstGeom>
              <a:gradFill rotWithShape="0">
                <a:gsLst>
                  <a:gs pos="0">
                    <a:srgbClr val="CECECE">
                      <a:gamma/>
                      <a:shade val="29804"/>
                      <a:invGamma/>
                    </a:srgbClr>
                  </a:gs>
                  <a:gs pos="50000">
                    <a:srgbClr val="CECECE"/>
                  </a:gs>
                  <a:gs pos="100000">
                    <a:srgbClr val="CECECE">
                      <a:gamma/>
                      <a:shade val="29804"/>
                      <a:invGamma/>
                    </a:srgbClr>
                  </a:gs>
                </a:gsLst>
                <a:lin ang="0" scaled="1"/>
              </a:gradFill>
              <a:ln w="25399">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AutoShape 1034">
                <a:extLst>
                  <a:ext uri="{FF2B5EF4-FFF2-40B4-BE49-F238E27FC236}">
                    <a16:creationId xmlns:a16="http://schemas.microsoft.com/office/drawing/2014/main" id="{22B2ABD7-88DC-4AA3-ACAB-E991310B8A33}"/>
                  </a:ext>
                </a:extLst>
              </p:cNvPr>
              <p:cNvSpPr>
                <a:spLocks noChangeArrowheads="1"/>
              </p:cNvSpPr>
              <p:nvPr/>
            </p:nvSpPr>
            <p:spPr bwMode="auto">
              <a:xfrm flipV="1">
                <a:off x="5167" y="1503"/>
                <a:ext cx="296" cy="136"/>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gradFill rotWithShape="0">
                <a:gsLst>
                  <a:gs pos="0">
                    <a:srgbClr val="CECECE">
                      <a:gamma/>
                      <a:shade val="29804"/>
                      <a:invGamma/>
                    </a:srgbClr>
                  </a:gs>
                  <a:gs pos="50000">
                    <a:srgbClr val="CECECE"/>
                  </a:gs>
                  <a:gs pos="100000">
                    <a:srgbClr val="CECECE">
                      <a:gamma/>
                      <a:shade val="29804"/>
                      <a:invGamma/>
                    </a:srgbClr>
                  </a:gs>
                </a:gsLst>
                <a:lin ang="0" scaled="1"/>
              </a:gradFill>
              <a:ln w="25399">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AutoShape 1035">
                <a:extLst>
                  <a:ext uri="{FF2B5EF4-FFF2-40B4-BE49-F238E27FC236}">
                    <a16:creationId xmlns:a16="http://schemas.microsoft.com/office/drawing/2014/main" id="{370671BF-A104-46E0-A7B3-6B8998A836DD}"/>
                  </a:ext>
                </a:extLst>
              </p:cNvPr>
              <p:cNvSpPr>
                <a:spLocks noChangeArrowheads="1"/>
              </p:cNvSpPr>
              <p:nvPr/>
            </p:nvSpPr>
            <p:spPr bwMode="auto">
              <a:xfrm>
                <a:off x="5239" y="1464"/>
                <a:ext cx="152" cy="38"/>
              </a:xfrm>
              <a:prstGeom prst="roundRect">
                <a:avLst>
                  <a:gd name="adj" fmla="val 12495"/>
                </a:avLst>
              </a:prstGeom>
              <a:gradFill rotWithShape="0">
                <a:gsLst>
                  <a:gs pos="0">
                    <a:srgbClr val="CECECE">
                      <a:gamma/>
                      <a:shade val="29804"/>
                      <a:invGamma/>
                    </a:srgbClr>
                  </a:gs>
                  <a:gs pos="50000">
                    <a:srgbClr val="CECECE"/>
                  </a:gs>
                  <a:gs pos="100000">
                    <a:srgbClr val="CECECE">
                      <a:gamma/>
                      <a:shade val="29804"/>
                      <a:invGamma/>
                    </a:srgbClr>
                  </a:gs>
                </a:gsLst>
                <a:lin ang="0" scaled="1"/>
              </a:gradFill>
              <a:ln w="12699">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AutoShape 1036">
                <a:extLst>
                  <a:ext uri="{FF2B5EF4-FFF2-40B4-BE49-F238E27FC236}">
                    <a16:creationId xmlns:a16="http://schemas.microsoft.com/office/drawing/2014/main" id="{C2ADA7AA-6994-4864-B0F1-1016201ACF01}"/>
                  </a:ext>
                </a:extLst>
              </p:cNvPr>
              <p:cNvSpPr>
                <a:spLocks noChangeArrowheads="1"/>
              </p:cNvSpPr>
              <p:nvPr/>
            </p:nvSpPr>
            <p:spPr bwMode="auto">
              <a:xfrm>
                <a:off x="5283" y="1391"/>
                <a:ext cx="57" cy="71"/>
              </a:xfrm>
              <a:prstGeom prst="roundRect">
                <a:avLst>
                  <a:gd name="adj" fmla="val 12495"/>
                </a:avLst>
              </a:prstGeom>
              <a:gradFill rotWithShape="0">
                <a:gsLst>
                  <a:gs pos="0">
                    <a:srgbClr val="CECECE">
                      <a:gamma/>
                      <a:shade val="60000"/>
                      <a:invGamma/>
                    </a:srgbClr>
                  </a:gs>
                  <a:gs pos="50000">
                    <a:srgbClr val="CECECE"/>
                  </a:gs>
                  <a:gs pos="100000">
                    <a:srgbClr val="CECECE">
                      <a:gamma/>
                      <a:shade val="60000"/>
                      <a:invGamma/>
                    </a:srgbClr>
                  </a:gs>
                </a:gsLst>
                <a:lin ang="0" scaled="1"/>
              </a:gradFill>
              <a:ln w="12699">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AutoShape 1037">
                <a:extLst>
                  <a:ext uri="{FF2B5EF4-FFF2-40B4-BE49-F238E27FC236}">
                    <a16:creationId xmlns:a16="http://schemas.microsoft.com/office/drawing/2014/main" id="{60B4DB32-34CB-4770-B2FD-04F4B97A6D9E}"/>
                  </a:ext>
                </a:extLst>
              </p:cNvPr>
              <p:cNvSpPr>
                <a:spLocks noChangeArrowheads="1"/>
              </p:cNvSpPr>
              <p:nvPr/>
            </p:nvSpPr>
            <p:spPr bwMode="auto">
              <a:xfrm>
                <a:off x="5242" y="1408"/>
                <a:ext cx="40" cy="32"/>
              </a:xfrm>
              <a:prstGeom prst="roundRect">
                <a:avLst>
                  <a:gd name="adj" fmla="val 12495"/>
                </a:avLst>
              </a:prstGeom>
              <a:gradFill rotWithShape="0">
                <a:gsLst>
                  <a:gs pos="0">
                    <a:srgbClr val="CECECE">
                      <a:gamma/>
                      <a:shade val="69804"/>
                      <a:invGamma/>
                    </a:srgbClr>
                  </a:gs>
                  <a:gs pos="50000">
                    <a:srgbClr val="CECECE"/>
                  </a:gs>
                  <a:gs pos="100000">
                    <a:srgbClr val="CECECE">
                      <a:gamma/>
                      <a:shade val="69804"/>
                      <a:invGamma/>
                    </a:srgbClr>
                  </a:gs>
                </a:gsLst>
                <a:lin ang="5400000" scaled="1"/>
              </a:gradFill>
              <a:ln w="12699">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utoShape 1038">
                <a:extLst>
                  <a:ext uri="{FF2B5EF4-FFF2-40B4-BE49-F238E27FC236}">
                    <a16:creationId xmlns:a16="http://schemas.microsoft.com/office/drawing/2014/main" id="{9103099E-D9FD-450B-9F3E-A8384517CBB8}"/>
                  </a:ext>
                </a:extLst>
              </p:cNvPr>
              <p:cNvSpPr>
                <a:spLocks noChangeArrowheads="1"/>
              </p:cNvSpPr>
              <p:nvPr/>
            </p:nvSpPr>
            <p:spPr bwMode="auto">
              <a:xfrm>
                <a:off x="5234" y="1353"/>
                <a:ext cx="153" cy="38"/>
              </a:xfrm>
              <a:prstGeom prst="roundRect">
                <a:avLst>
                  <a:gd name="adj" fmla="val 12495"/>
                </a:avLst>
              </a:prstGeom>
              <a:gradFill rotWithShape="0">
                <a:gsLst>
                  <a:gs pos="0">
                    <a:srgbClr val="CECECE"/>
                  </a:gs>
                  <a:gs pos="100000">
                    <a:srgbClr val="CECECE">
                      <a:gamma/>
                      <a:shade val="69804"/>
                      <a:invGamma/>
                    </a:srgbClr>
                  </a:gs>
                </a:gsLst>
                <a:lin ang="0" scaled="1"/>
              </a:gradFill>
              <a:ln w="12699">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 name="AutoShape 1040">
              <a:extLst>
                <a:ext uri="{FF2B5EF4-FFF2-40B4-BE49-F238E27FC236}">
                  <a16:creationId xmlns:a16="http://schemas.microsoft.com/office/drawing/2014/main" id="{3526F318-8ABF-4A76-AF13-A641741EA817}"/>
                </a:ext>
              </a:extLst>
            </p:cNvPr>
            <p:cNvSpPr>
              <a:spLocks noChangeArrowheads="1"/>
            </p:cNvSpPr>
            <p:nvPr/>
          </p:nvSpPr>
          <p:spPr bwMode="auto">
            <a:xfrm rot="5400000" flipV="1">
              <a:off x="4404" y="756"/>
              <a:ext cx="360" cy="1344"/>
            </a:xfrm>
            <a:custGeom>
              <a:avLst/>
              <a:gdLst>
                <a:gd name="G0" fmla="+- 10799 0 0"/>
                <a:gd name="G1" fmla="+- 21600 0 10799"/>
                <a:gd name="G2" fmla="*/ 10799 1 2"/>
                <a:gd name="G3" fmla="+- 21600 0 G2"/>
                <a:gd name="G4" fmla="+/ 10799 21600 2"/>
                <a:gd name="G5" fmla="+/ G1 0 2"/>
                <a:gd name="G6" fmla="*/ 21600 21600 10799"/>
                <a:gd name="G7" fmla="*/ G6 1 2"/>
                <a:gd name="G8" fmla="+- 21600 0 G7"/>
                <a:gd name="G9" fmla="*/ 21600 1 2"/>
                <a:gd name="G10" fmla="+- 10799 0 G9"/>
                <a:gd name="G11" fmla="?: G10 G8 0"/>
                <a:gd name="G12" fmla="?: G10 G7 21600"/>
                <a:gd name="T0" fmla="*/ 16200 w 21600"/>
                <a:gd name="T1" fmla="*/ 10800 h 21600"/>
                <a:gd name="T2" fmla="*/ 10800 w 21600"/>
                <a:gd name="T3" fmla="*/ 21600 h 21600"/>
                <a:gd name="T4" fmla="*/ 5400 w 21600"/>
                <a:gd name="T5" fmla="*/ 10800 h 21600"/>
                <a:gd name="T6" fmla="*/ 10800 w 21600"/>
                <a:gd name="T7" fmla="*/ 0 h 21600"/>
                <a:gd name="T8" fmla="*/ 7200 w 21600"/>
                <a:gd name="T9" fmla="*/ 7200 h 21600"/>
                <a:gd name="T10" fmla="*/ 14400 w 21600"/>
                <a:gd name="T11" fmla="*/ 14400 h 21600"/>
              </a:gdLst>
              <a:ahLst/>
              <a:cxnLst>
                <a:cxn ang="0">
                  <a:pos x="T0" y="T1"/>
                </a:cxn>
                <a:cxn ang="0">
                  <a:pos x="T2" y="T3"/>
                </a:cxn>
                <a:cxn ang="0">
                  <a:pos x="T4" y="T5"/>
                </a:cxn>
                <a:cxn ang="0">
                  <a:pos x="T6" y="T7"/>
                </a:cxn>
              </a:cxnLst>
              <a:rect l="T8" t="T9" r="T10" b="T11"/>
              <a:pathLst>
                <a:path w="21600" h="21600">
                  <a:moveTo>
                    <a:pt x="0" y="0"/>
                  </a:moveTo>
                  <a:lnTo>
                    <a:pt x="10799" y="21600"/>
                  </a:lnTo>
                  <a:lnTo>
                    <a:pt x="10801" y="21600"/>
                  </a:lnTo>
                  <a:lnTo>
                    <a:pt x="21600" y="0"/>
                  </a:lnTo>
                  <a:close/>
                </a:path>
              </a:pathLst>
            </a:custGeom>
            <a:pattFill prst="zigZag">
              <a:fgClr>
                <a:schemeClr val="tx1"/>
              </a:fgClr>
              <a:bgClr>
                <a:srgbClr val="FCFEB9"/>
              </a:bgClr>
            </a:pattFill>
            <a:ln>
              <a:noFill/>
            </a:ln>
            <a:effectLst/>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 name="Group 1044">
            <a:extLst>
              <a:ext uri="{FF2B5EF4-FFF2-40B4-BE49-F238E27FC236}">
                <a16:creationId xmlns:a16="http://schemas.microsoft.com/office/drawing/2014/main" id="{26042617-BDF7-4B95-89B6-DD66A7FFF841}"/>
              </a:ext>
            </a:extLst>
          </p:cNvPr>
          <p:cNvGrpSpPr>
            <a:grpSpLocks/>
          </p:cNvGrpSpPr>
          <p:nvPr/>
        </p:nvGrpSpPr>
        <p:grpSpPr bwMode="auto">
          <a:xfrm>
            <a:off x="2960859" y="2045569"/>
            <a:ext cx="1391048" cy="1811337"/>
            <a:chOff x="2610" y="1333"/>
            <a:chExt cx="1279" cy="1877"/>
          </a:xfrm>
        </p:grpSpPr>
        <p:sp>
          <p:nvSpPr>
            <p:cNvPr id="27" name="Freeform 1042">
              <a:extLst>
                <a:ext uri="{FF2B5EF4-FFF2-40B4-BE49-F238E27FC236}">
                  <a16:creationId xmlns:a16="http://schemas.microsoft.com/office/drawing/2014/main" id="{9EA4ADB8-293F-4916-9E32-2EF1561A8FD3}"/>
                </a:ext>
              </a:extLst>
            </p:cNvPr>
            <p:cNvSpPr>
              <a:spLocks/>
            </p:cNvSpPr>
            <p:nvPr/>
          </p:nvSpPr>
          <p:spPr bwMode="auto">
            <a:xfrm>
              <a:off x="2610" y="1333"/>
              <a:ext cx="1279" cy="1877"/>
            </a:xfrm>
            <a:custGeom>
              <a:avLst/>
              <a:gdLst>
                <a:gd name="T0" fmla="*/ 528 w 1279"/>
                <a:gd name="T1" fmla="*/ 1529 h 1877"/>
                <a:gd name="T2" fmla="*/ 496 w 1279"/>
                <a:gd name="T3" fmla="*/ 1045 h 1877"/>
                <a:gd name="T4" fmla="*/ 192 w 1279"/>
                <a:gd name="T5" fmla="*/ 954 h 1877"/>
                <a:gd name="T6" fmla="*/ 136 w 1279"/>
                <a:gd name="T7" fmla="*/ 842 h 1877"/>
                <a:gd name="T8" fmla="*/ 192 w 1279"/>
                <a:gd name="T9" fmla="*/ 922 h 1877"/>
                <a:gd name="T10" fmla="*/ 241 w 1279"/>
                <a:gd name="T11" fmla="*/ 788 h 1877"/>
                <a:gd name="T12" fmla="*/ 503 w 1279"/>
                <a:gd name="T13" fmla="*/ 949 h 1877"/>
                <a:gd name="T14" fmla="*/ 296 w 1279"/>
                <a:gd name="T15" fmla="*/ 810 h 1877"/>
                <a:gd name="T16" fmla="*/ 288 w 1279"/>
                <a:gd name="T17" fmla="*/ 795 h 1877"/>
                <a:gd name="T18" fmla="*/ 370 w 1279"/>
                <a:gd name="T19" fmla="*/ 799 h 1877"/>
                <a:gd name="T20" fmla="*/ 227 w 1279"/>
                <a:gd name="T21" fmla="*/ 554 h 1877"/>
                <a:gd name="T22" fmla="*/ 317 w 1279"/>
                <a:gd name="T23" fmla="*/ 594 h 1877"/>
                <a:gd name="T24" fmla="*/ 359 w 1279"/>
                <a:gd name="T25" fmla="*/ 495 h 1877"/>
                <a:gd name="T26" fmla="*/ 440 w 1279"/>
                <a:gd name="T27" fmla="*/ 144 h 1877"/>
                <a:gd name="T28" fmla="*/ 426 w 1279"/>
                <a:gd name="T29" fmla="*/ 799 h 1877"/>
                <a:gd name="T30" fmla="*/ 459 w 1279"/>
                <a:gd name="T31" fmla="*/ 706 h 1877"/>
                <a:gd name="T32" fmla="*/ 444 w 1279"/>
                <a:gd name="T33" fmla="*/ 427 h 1877"/>
                <a:gd name="T34" fmla="*/ 534 w 1279"/>
                <a:gd name="T35" fmla="*/ 118 h 1877"/>
                <a:gd name="T36" fmla="*/ 489 w 1279"/>
                <a:gd name="T37" fmla="*/ 701 h 1877"/>
                <a:gd name="T38" fmla="*/ 541 w 1279"/>
                <a:gd name="T39" fmla="*/ 640 h 1877"/>
                <a:gd name="T40" fmla="*/ 530 w 1279"/>
                <a:gd name="T41" fmla="*/ 559 h 1877"/>
                <a:gd name="T42" fmla="*/ 572 w 1279"/>
                <a:gd name="T43" fmla="*/ 142 h 1877"/>
                <a:gd name="T44" fmla="*/ 585 w 1279"/>
                <a:gd name="T45" fmla="*/ 293 h 1877"/>
                <a:gd name="T46" fmla="*/ 623 w 1279"/>
                <a:gd name="T47" fmla="*/ 147 h 1877"/>
                <a:gd name="T48" fmla="*/ 576 w 1279"/>
                <a:gd name="T49" fmla="*/ 826 h 1877"/>
                <a:gd name="T50" fmla="*/ 643 w 1279"/>
                <a:gd name="T51" fmla="*/ 510 h 1877"/>
                <a:gd name="T52" fmla="*/ 692 w 1279"/>
                <a:gd name="T53" fmla="*/ 245 h 1877"/>
                <a:gd name="T54" fmla="*/ 723 w 1279"/>
                <a:gd name="T55" fmla="*/ 405 h 1877"/>
                <a:gd name="T56" fmla="*/ 662 w 1279"/>
                <a:gd name="T57" fmla="*/ 772 h 1877"/>
                <a:gd name="T58" fmla="*/ 745 w 1279"/>
                <a:gd name="T59" fmla="*/ 548 h 1877"/>
                <a:gd name="T60" fmla="*/ 877 w 1279"/>
                <a:gd name="T61" fmla="*/ 341 h 1877"/>
                <a:gd name="T62" fmla="*/ 1021 w 1279"/>
                <a:gd name="T63" fmla="*/ 327 h 1877"/>
                <a:gd name="T64" fmla="*/ 826 w 1279"/>
                <a:gd name="T65" fmla="*/ 516 h 1877"/>
                <a:gd name="T66" fmla="*/ 993 w 1279"/>
                <a:gd name="T67" fmla="*/ 461 h 1877"/>
                <a:gd name="T68" fmla="*/ 976 w 1279"/>
                <a:gd name="T69" fmla="*/ 492 h 1877"/>
                <a:gd name="T70" fmla="*/ 771 w 1279"/>
                <a:gd name="T71" fmla="*/ 650 h 1877"/>
                <a:gd name="T72" fmla="*/ 711 w 1279"/>
                <a:gd name="T73" fmla="*/ 882 h 1877"/>
                <a:gd name="T74" fmla="*/ 775 w 1279"/>
                <a:gd name="T75" fmla="*/ 700 h 1877"/>
                <a:gd name="T76" fmla="*/ 831 w 1279"/>
                <a:gd name="T77" fmla="*/ 823 h 1877"/>
                <a:gd name="T78" fmla="*/ 1016 w 1279"/>
                <a:gd name="T79" fmla="*/ 720 h 1877"/>
                <a:gd name="T80" fmla="*/ 1077 w 1279"/>
                <a:gd name="T81" fmla="*/ 692 h 1877"/>
                <a:gd name="T82" fmla="*/ 1081 w 1279"/>
                <a:gd name="T83" fmla="*/ 722 h 1877"/>
                <a:gd name="T84" fmla="*/ 1037 w 1279"/>
                <a:gd name="T85" fmla="*/ 767 h 1877"/>
                <a:gd name="T86" fmla="*/ 801 w 1279"/>
                <a:gd name="T87" fmla="*/ 876 h 1877"/>
                <a:gd name="T88" fmla="*/ 934 w 1279"/>
                <a:gd name="T89" fmla="*/ 965 h 1877"/>
                <a:gd name="T90" fmla="*/ 1178 w 1279"/>
                <a:gd name="T91" fmla="*/ 788 h 1877"/>
                <a:gd name="T92" fmla="*/ 1217 w 1279"/>
                <a:gd name="T93" fmla="*/ 876 h 1877"/>
                <a:gd name="T94" fmla="*/ 1158 w 1279"/>
                <a:gd name="T95" fmla="*/ 934 h 1877"/>
                <a:gd name="T96" fmla="*/ 1170 w 1279"/>
                <a:gd name="T97" fmla="*/ 950 h 1877"/>
                <a:gd name="T98" fmla="*/ 1172 w 1279"/>
                <a:gd name="T99" fmla="*/ 996 h 1877"/>
                <a:gd name="T100" fmla="*/ 913 w 1279"/>
                <a:gd name="T101" fmla="*/ 1052 h 1877"/>
                <a:gd name="T102" fmla="*/ 857 w 1279"/>
                <a:gd name="T103" fmla="*/ 1225 h 1877"/>
                <a:gd name="T104" fmla="*/ 859 w 1279"/>
                <a:gd name="T105" fmla="*/ 1047 h 1877"/>
                <a:gd name="T106" fmla="*/ 695 w 1279"/>
                <a:gd name="T107" fmla="*/ 1151 h 1877"/>
                <a:gd name="T108" fmla="*/ 702 w 1279"/>
                <a:gd name="T109" fmla="*/ 1647 h 1877"/>
                <a:gd name="T110" fmla="*/ 723 w 1279"/>
                <a:gd name="T111" fmla="*/ 1833 h 1877"/>
                <a:gd name="T112" fmla="*/ 558 w 1279"/>
                <a:gd name="T113" fmla="*/ 1865 h 1877"/>
                <a:gd name="T114" fmla="*/ 415 w 1279"/>
                <a:gd name="T115" fmla="*/ 1860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9" h="1877">
                  <a:moveTo>
                    <a:pt x="415" y="1860"/>
                  </a:moveTo>
                  <a:lnTo>
                    <a:pt x="472" y="1807"/>
                  </a:lnTo>
                  <a:lnTo>
                    <a:pt x="496" y="1758"/>
                  </a:lnTo>
                  <a:lnTo>
                    <a:pt x="510" y="1711"/>
                  </a:lnTo>
                  <a:lnTo>
                    <a:pt x="517" y="1652"/>
                  </a:lnTo>
                  <a:lnTo>
                    <a:pt x="524" y="1594"/>
                  </a:lnTo>
                  <a:lnTo>
                    <a:pt x="528" y="1529"/>
                  </a:lnTo>
                  <a:lnTo>
                    <a:pt x="530" y="1460"/>
                  </a:lnTo>
                  <a:lnTo>
                    <a:pt x="537" y="1333"/>
                  </a:lnTo>
                  <a:lnTo>
                    <a:pt x="541" y="1226"/>
                  </a:lnTo>
                  <a:lnTo>
                    <a:pt x="541" y="1151"/>
                  </a:lnTo>
                  <a:lnTo>
                    <a:pt x="537" y="1103"/>
                  </a:lnTo>
                  <a:lnTo>
                    <a:pt x="517" y="1056"/>
                  </a:lnTo>
                  <a:lnTo>
                    <a:pt x="496" y="1045"/>
                  </a:lnTo>
                  <a:lnTo>
                    <a:pt x="465" y="1024"/>
                  </a:lnTo>
                  <a:lnTo>
                    <a:pt x="422" y="1024"/>
                  </a:lnTo>
                  <a:lnTo>
                    <a:pt x="359" y="1002"/>
                  </a:lnTo>
                  <a:lnTo>
                    <a:pt x="352" y="1002"/>
                  </a:lnTo>
                  <a:lnTo>
                    <a:pt x="314" y="981"/>
                  </a:lnTo>
                  <a:lnTo>
                    <a:pt x="245" y="965"/>
                  </a:lnTo>
                  <a:lnTo>
                    <a:pt x="192" y="954"/>
                  </a:lnTo>
                  <a:lnTo>
                    <a:pt x="136" y="927"/>
                  </a:lnTo>
                  <a:lnTo>
                    <a:pt x="74" y="927"/>
                  </a:lnTo>
                  <a:lnTo>
                    <a:pt x="0" y="938"/>
                  </a:lnTo>
                  <a:lnTo>
                    <a:pt x="104" y="919"/>
                  </a:lnTo>
                  <a:lnTo>
                    <a:pt x="122" y="906"/>
                  </a:lnTo>
                  <a:lnTo>
                    <a:pt x="131" y="887"/>
                  </a:lnTo>
                  <a:lnTo>
                    <a:pt x="136" y="842"/>
                  </a:lnTo>
                  <a:lnTo>
                    <a:pt x="122" y="746"/>
                  </a:lnTo>
                  <a:lnTo>
                    <a:pt x="118" y="677"/>
                  </a:lnTo>
                  <a:lnTo>
                    <a:pt x="143" y="836"/>
                  </a:lnTo>
                  <a:lnTo>
                    <a:pt x="146" y="879"/>
                  </a:lnTo>
                  <a:lnTo>
                    <a:pt x="159" y="898"/>
                  </a:lnTo>
                  <a:lnTo>
                    <a:pt x="174" y="911"/>
                  </a:lnTo>
                  <a:lnTo>
                    <a:pt x="192" y="922"/>
                  </a:lnTo>
                  <a:lnTo>
                    <a:pt x="248" y="933"/>
                  </a:lnTo>
                  <a:lnTo>
                    <a:pt x="297" y="933"/>
                  </a:lnTo>
                  <a:lnTo>
                    <a:pt x="273" y="898"/>
                  </a:lnTo>
                  <a:lnTo>
                    <a:pt x="245" y="836"/>
                  </a:lnTo>
                  <a:lnTo>
                    <a:pt x="224" y="773"/>
                  </a:lnTo>
                  <a:lnTo>
                    <a:pt x="192" y="661"/>
                  </a:lnTo>
                  <a:lnTo>
                    <a:pt x="241" y="788"/>
                  </a:lnTo>
                  <a:lnTo>
                    <a:pt x="267" y="842"/>
                  </a:lnTo>
                  <a:lnTo>
                    <a:pt x="294" y="882"/>
                  </a:lnTo>
                  <a:lnTo>
                    <a:pt x="321" y="917"/>
                  </a:lnTo>
                  <a:lnTo>
                    <a:pt x="366" y="949"/>
                  </a:lnTo>
                  <a:lnTo>
                    <a:pt x="408" y="954"/>
                  </a:lnTo>
                  <a:lnTo>
                    <a:pt x="454" y="959"/>
                  </a:lnTo>
                  <a:lnTo>
                    <a:pt x="503" y="949"/>
                  </a:lnTo>
                  <a:lnTo>
                    <a:pt x="462" y="933"/>
                  </a:lnTo>
                  <a:lnTo>
                    <a:pt x="443" y="919"/>
                  </a:lnTo>
                  <a:lnTo>
                    <a:pt x="422" y="896"/>
                  </a:lnTo>
                  <a:lnTo>
                    <a:pt x="403" y="865"/>
                  </a:lnTo>
                  <a:lnTo>
                    <a:pt x="354" y="844"/>
                  </a:lnTo>
                  <a:lnTo>
                    <a:pt x="320" y="825"/>
                  </a:lnTo>
                  <a:lnTo>
                    <a:pt x="296" y="810"/>
                  </a:lnTo>
                  <a:lnTo>
                    <a:pt x="280" y="798"/>
                  </a:lnTo>
                  <a:lnTo>
                    <a:pt x="268" y="787"/>
                  </a:lnTo>
                  <a:lnTo>
                    <a:pt x="258" y="776"/>
                  </a:lnTo>
                  <a:lnTo>
                    <a:pt x="250" y="764"/>
                  </a:lnTo>
                  <a:lnTo>
                    <a:pt x="263" y="778"/>
                  </a:lnTo>
                  <a:lnTo>
                    <a:pt x="275" y="787"/>
                  </a:lnTo>
                  <a:lnTo>
                    <a:pt x="288" y="795"/>
                  </a:lnTo>
                  <a:lnTo>
                    <a:pt x="308" y="804"/>
                  </a:lnTo>
                  <a:lnTo>
                    <a:pt x="327" y="814"/>
                  </a:lnTo>
                  <a:lnTo>
                    <a:pt x="348" y="822"/>
                  </a:lnTo>
                  <a:lnTo>
                    <a:pt x="365" y="828"/>
                  </a:lnTo>
                  <a:lnTo>
                    <a:pt x="376" y="828"/>
                  </a:lnTo>
                  <a:lnTo>
                    <a:pt x="385" y="830"/>
                  </a:lnTo>
                  <a:lnTo>
                    <a:pt x="370" y="799"/>
                  </a:lnTo>
                  <a:lnTo>
                    <a:pt x="359" y="772"/>
                  </a:lnTo>
                  <a:lnTo>
                    <a:pt x="341" y="728"/>
                  </a:lnTo>
                  <a:lnTo>
                    <a:pt x="328" y="690"/>
                  </a:lnTo>
                  <a:lnTo>
                    <a:pt x="317" y="650"/>
                  </a:lnTo>
                  <a:lnTo>
                    <a:pt x="304" y="624"/>
                  </a:lnTo>
                  <a:lnTo>
                    <a:pt x="262" y="581"/>
                  </a:lnTo>
                  <a:lnTo>
                    <a:pt x="227" y="554"/>
                  </a:lnTo>
                  <a:lnTo>
                    <a:pt x="297" y="591"/>
                  </a:lnTo>
                  <a:lnTo>
                    <a:pt x="276" y="498"/>
                  </a:lnTo>
                  <a:lnTo>
                    <a:pt x="248" y="400"/>
                  </a:lnTo>
                  <a:lnTo>
                    <a:pt x="283" y="501"/>
                  </a:lnTo>
                  <a:lnTo>
                    <a:pt x="292" y="533"/>
                  </a:lnTo>
                  <a:lnTo>
                    <a:pt x="301" y="554"/>
                  </a:lnTo>
                  <a:lnTo>
                    <a:pt x="317" y="594"/>
                  </a:lnTo>
                  <a:lnTo>
                    <a:pt x="342" y="650"/>
                  </a:lnTo>
                  <a:lnTo>
                    <a:pt x="361" y="702"/>
                  </a:lnTo>
                  <a:lnTo>
                    <a:pt x="371" y="730"/>
                  </a:lnTo>
                  <a:lnTo>
                    <a:pt x="405" y="799"/>
                  </a:lnTo>
                  <a:lnTo>
                    <a:pt x="391" y="618"/>
                  </a:lnTo>
                  <a:lnTo>
                    <a:pt x="377" y="549"/>
                  </a:lnTo>
                  <a:lnTo>
                    <a:pt x="359" y="495"/>
                  </a:lnTo>
                  <a:lnTo>
                    <a:pt x="335" y="432"/>
                  </a:lnTo>
                  <a:lnTo>
                    <a:pt x="366" y="485"/>
                  </a:lnTo>
                  <a:lnTo>
                    <a:pt x="352" y="234"/>
                  </a:lnTo>
                  <a:lnTo>
                    <a:pt x="359" y="159"/>
                  </a:lnTo>
                  <a:lnTo>
                    <a:pt x="363" y="266"/>
                  </a:lnTo>
                  <a:lnTo>
                    <a:pt x="384" y="210"/>
                  </a:lnTo>
                  <a:lnTo>
                    <a:pt x="440" y="144"/>
                  </a:lnTo>
                  <a:lnTo>
                    <a:pt x="387" y="221"/>
                  </a:lnTo>
                  <a:lnTo>
                    <a:pt x="366" y="282"/>
                  </a:lnTo>
                  <a:lnTo>
                    <a:pt x="377" y="432"/>
                  </a:lnTo>
                  <a:lnTo>
                    <a:pt x="387" y="511"/>
                  </a:lnTo>
                  <a:lnTo>
                    <a:pt x="405" y="597"/>
                  </a:lnTo>
                  <a:lnTo>
                    <a:pt x="419" y="725"/>
                  </a:lnTo>
                  <a:lnTo>
                    <a:pt x="426" y="799"/>
                  </a:lnTo>
                  <a:lnTo>
                    <a:pt x="437" y="831"/>
                  </a:lnTo>
                  <a:lnTo>
                    <a:pt x="453" y="852"/>
                  </a:lnTo>
                  <a:lnTo>
                    <a:pt x="471" y="867"/>
                  </a:lnTo>
                  <a:lnTo>
                    <a:pt x="488" y="873"/>
                  </a:lnTo>
                  <a:lnTo>
                    <a:pt x="507" y="869"/>
                  </a:lnTo>
                  <a:lnTo>
                    <a:pt x="479" y="763"/>
                  </a:lnTo>
                  <a:lnTo>
                    <a:pt x="459" y="706"/>
                  </a:lnTo>
                  <a:lnTo>
                    <a:pt x="452" y="666"/>
                  </a:lnTo>
                  <a:lnTo>
                    <a:pt x="449" y="632"/>
                  </a:lnTo>
                  <a:lnTo>
                    <a:pt x="447" y="591"/>
                  </a:lnTo>
                  <a:lnTo>
                    <a:pt x="430" y="527"/>
                  </a:lnTo>
                  <a:lnTo>
                    <a:pt x="459" y="591"/>
                  </a:lnTo>
                  <a:lnTo>
                    <a:pt x="461" y="565"/>
                  </a:lnTo>
                  <a:lnTo>
                    <a:pt x="444" y="427"/>
                  </a:lnTo>
                  <a:lnTo>
                    <a:pt x="442" y="381"/>
                  </a:lnTo>
                  <a:lnTo>
                    <a:pt x="444" y="344"/>
                  </a:lnTo>
                  <a:lnTo>
                    <a:pt x="452" y="288"/>
                  </a:lnTo>
                  <a:lnTo>
                    <a:pt x="473" y="200"/>
                  </a:lnTo>
                  <a:lnTo>
                    <a:pt x="496" y="112"/>
                  </a:lnTo>
                  <a:lnTo>
                    <a:pt x="458" y="304"/>
                  </a:lnTo>
                  <a:lnTo>
                    <a:pt x="534" y="118"/>
                  </a:lnTo>
                  <a:lnTo>
                    <a:pt x="477" y="280"/>
                  </a:lnTo>
                  <a:lnTo>
                    <a:pt x="463" y="344"/>
                  </a:lnTo>
                  <a:lnTo>
                    <a:pt x="459" y="387"/>
                  </a:lnTo>
                  <a:lnTo>
                    <a:pt x="475" y="522"/>
                  </a:lnTo>
                  <a:lnTo>
                    <a:pt x="477" y="602"/>
                  </a:lnTo>
                  <a:lnTo>
                    <a:pt x="479" y="650"/>
                  </a:lnTo>
                  <a:lnTo>
                    <a:pt x="489" y="701"/>
                  </a:lnTo>
                  <a:lnTo>
                    <a:pt x="503" y="741"/>
                  </a:lnTo>
                  <a:lnTo>
                    <a:pt x="519" y="788"/>
                  </a:lnTo>
                  <a:lnTo>
                    <a:pt x="529" y="828"/>
                  </a:lnTo>
                  <a:lnTo>
                    <a:pt x="546" y="882"/>
                  </a:lnTo>
                  <a:lnTo>
                    <a:pt x="542" y="850"/>
                  </a:lnTo>
                  <a:lnTo>
                    <a:pt x="538" y="814"/>
                  </a:lnTo>
                  <a:lnTo>
                    <a:pt x="541" y="640"/>
                  </a:lnTo>
                  <a:lnTo>
                    <a:pt x="530" y="616"/>
                  </a:lnTo>
                  <a:lnTo>
                    <a:pt x="526" y="591"/>
                  </a:lnTo>
                  <a:lnTo>
                    <a:pt x="519" y="554"/>
                  </a:lnTo>
                  <a:lnTo>
                    <a:pt x="508" y="493"/>
                  </a:lnTo>
                  <a:lnTo>
                    <a:pt x="493" y="429"/>
                  </a:lnTo>
                  <a:lnTo>
                    <a:pt x="522" y="519"/>
                  </a:lnTo>
                  <a:lnTo>
                    <a:pt x="530" y="559"/>
                  </a:lnTo>
                  <a:lnTo>
                    <a:pt x="543" y="586"/>
                  </a:lnTo>
                  <a:lnTo>
                    <a:pt x="543" y="408"/>
                  </a:lnTo>
                  <a:lnTo>
                    <a:pt x="541" y="293"/>
                  </a:lnTo>
                  <a:lnTo>
                    <a:pt x="532" y="192"/>
                  </a:lnTo>
                  <a:lnTo>
                    <a:pt x="546" y="261"/>
                  </a:lnTo>
                  <a:lnTo>
                    <a:pt x="562" y="186"/>
                  </a:lnTo>
                  <a:lnTo>
                    <a:pt x="572" y="142"/>
                  </a:lnTo>
                  <a:lnTo>
                    <a:pt x="609" y="19"/>
                  </a:lnTo>
                  <a:lnTo>
                    <a:pt x="586" y="115"/>
                  </a:lnTo>
                  <a:lnTo>
                    <a:pt x="572" y="175"/>
                  </a:lnTo>
                  <a:lnTo>
                    <a:pt x="564" y="226"/>
                  </a:lnTo>
                  <a:lnTo>
                    <a:pt x="557" y="269"/>
                  </a:lnTo>
                  <a:lnTo>
                    <a:pt x="558" y="368"/>
                  </a:lnTo>
                  <a:lnTo>
                    <a:pt x="585" y="293"/>
                  </a:lnTo>
                  <a:lnTo>
                    <a:pt x="595" y="248"/>
                  </a:lnTo>
                  <a:lnTo>
                    <a:pt x="606" y="194"/>
                  </a:lnTo>
                  <a:lnTo>
                    <a:pt x="616" y="142"/>
                  </a:lnTo>
                  <a:lnTo>
                    <a:pt x="623" y="88"/>
                  </a:lnTo>
                  <a:lnTo>
                    <a:pt x="635" y="0"/>
                  </a:lnTo>
                  <a:lnTo>
                    <a:pt x="627" y="107"/>
                  </a:lnTo>
                  <a:lnTo>
                    <a:pt x="623" y="147"/>
                  </a:lnTo>
                  <a:lnTo>
                    <a:pt x="613" y="205"/>
                  </a:lnTo>
                  <a:lnTo>
                    <a:pt x="600" y="269"/>
                  </a:lnTo>
                  <a:lnTo>
                    <a:pt x="588" y="322"/>
                  </a:lnTo>
                  <a:lnTo>
                    <a:pt x="572" y="379"/>
                  </a:lnTo>
                  <a:lnTo>
                    <a:pt x="569" y="495"/>
                  </a:lnTo>
                  <a:lnTo>
                    <a:pt x="576" y="634"/>
                  </a:lnTo>
                  <a:lnTo>
                    <a:pt x="576" y="826"/>
                  </a:lnTo>
                  <a:lnTo>
                    <a:pt x="590" y="917"/>
                  </a:lnTo>
                  <a:lnTo>
                    <a:pt x="597" y="822"/>
                  </a:lnTo>
                  <a:lnTo>
                    <a:pt x="602" y="759"/>
                  </a:lnTo>
                  <a:lnTo>
                    <a:pt x="607" y="706"/>
                  </a:lnTo>
                  <a:lnTo>
                    <a:pt x="616" y="631"/>
                  </a:lnTo>
                  <a:lnTo>
                    <a:pt x="627" y="575"/>
                  </a:lnTo>
                  <a:lnTo>
                    <a:pt x="643" y="510"/>
                  </a:lnTo>
                  <a:lnTo>
                    <a:pt x="614" y="380"/>
                  </a:lnTo>
                  <a:lnTo>
                    <a:pt x="628" y="420"/>
                  </a:lnTo>
                  <a:lnTo>
                    <a:pt x="639" y="458"/>
                  </a:lnTo>
                  <a:lnTo>
                    <a:pt x="650" y="486"/>
                  </a:lnTo>
                  <a:lnTo>
                    <a:pt x="685" y="403"/>
                  </a:lnTo>
                  <a:lnTo>
                    <a:pt x="697" y="359"/>
                  </a:lnTo>
                  <a:lnTo>
                    <a:pt x="692" y="245"/>
                  </a:lnTo>
                  <a:lnTo>
                    <a:pt x="709" y="352"/>
                  </a:lnTo>
                  <a:lnTo>
                    <a:pt x="799" y="134"/>
                  </a:lnTo>
                  <a:lnTo>
                    <a:pt x="827" y="53"/>
                  </a:lnTo>
                  <a:lnTo>
                    <a:pt x="796" y="181"/>
                  </a:lnTo>
                  <a:lnTo>
                    <a:pt x="723" y="384"/>
                  </a:lnTo>
                  <a:lnTo>
                    <a:pt x="896" y="210"/>
                  </a:lnTo>
                  <a:lnTo>
                    <a:pt x="723" y="405"/>
                  </a:lnTo>
                  <a:lnTo>
                    <a:pt x="692" y="490"/>
                  </a:lnTo>
                  <a:lnTo>
                    <a:pt x="667" y="559"/>
                  </a:lnTo>
                  <a:lnTo>
                    <a:pt x="653" y="650"/>
                  </a:lnTo>
                  <a:lnTo>
                    <a:pt x="639" y="783"/>
                  </a:lnTo>
                  <a:lnTo>
                    <a:pt x="630" y="906"/>
                  </a:lnTo>
                  <a:lnTo>
                    <a:pt x="648" y="812"/>
                  </a:lnTo>
                  <a:lnTo>
                    <a:pt x="662" y="772"/>
                  </a:lnTo>
                  <a:lnTo>
                    <a:pt x="681" y="730"/>
                  </a:lnTo>
                  <a:lnTo>
                    <a:pt x="707" y="681"/>
                  </a:lnTo>
                  <a:lnTo>
                    <a:pt x="723" y="652"/>
                  </a:lnTo>
                  <a:lnTo>
                    <a:pt x="737" y="621"/>
                  </a:lnTo>
                  <a:lnTo>
                    <a:pt x="739" y="583"/>
                  </a:lnTo>
                  <a:lnTo>
                    <a:pt x="741" y="464"/>
                  </a:lnTo>
                  <a:lnTo>
                    <a:pt x="745" y="548"/>
                  </a:lnTo>
                  <a:lnTo>
                    <a:pt x="750" y="580"/>
                  </a:lnTo>
                  <a:lnTo>
                    <a:pt x="761" y="591"/>
                  </a:lnTo>
                  <a:lnTo>
                    <a:pt x="784" y="532"/>
                  </a:lnTo>
                  <a:lnTo>
                    <a:pt x="805" y="481"/>
                  </a:lnTo>
                  <a:lnTo>
                    <a:pt x="820" y="443"/>
                  </a:lnTo>
                  <a:lnTo>
                    <a:pt x="841" y="396"/>
                  </a:lnTo>
                  <a:lnTo>
                    <a:pt x="877" y="341"/>
                  </a:lnTo>
                  <a:lnTo>
                    <a:pt x="913" y="293"/>
                  </a:lnTo>
                  <a:lnTo>
                    <a:pt x="912" y="135"/>
                  </a:lnTo>
                  <a:lnTo>
                    <a:pt x="922" y="281"/>
                  </a:lnTo>
                  <a:lnTo>
                    <a:pt x="986" y="234"/>
                  </a:lnTo>
                  <a:lnTo>
                    <a:pt x="1053" y="189"/>
                  </a:lnTo>
                  <a:lnTo>
                    <a:pt x="963" y="271"/>
                  </a:lnTo>
                  <a:lnTo>
                    <a:pt x="1021" y="327"/>
                  </a:lnTo>
                  <a:lnTo>
                    <a:pt x="954" y="279"/>
                  </a:lnTo>
                  <a:lnTo>
                    <a:pt x="929" y="306"/>
                  </a:lnTo>
                  <a:lnTo>
                    <a:pt x="901" y="349"/>
                  </a:lnTo>
                  <a:lnTo>
                    <a:pt x="875" y="392"/>
                  </a:lnTo>
                  <a:lnTo>
                    <a:pt x="856" y="431"/>
                  </a:lnTo>
                  <a:lnTo>
                    <a:pt x="840" y="468"/>
                  </a:lnTo>
                  <a:lnTo>
                    <a:pt x="826" y="516"/>
                  </a:lnTo>
                  <a:lnTo>
                    <a:pt x="819" y="551"/>
                  </a:lnTo>
                  <a:lnTo>
                    <a:pt x="843" y="545"/>
                  </a:lnTo>
                  <a:lnTo>
                    <a:pt x="871" y="532"/>
                  </a:lnTo>
                  <a:lnTo>
                    <a:pt x="903" y="517"/>
                  </a:lnTo>
                  <a:lnTo>
                    <a:pt x="940" y="492"/>
                  </a:lnTo>
                  <a:lnTo>
                    <a:pt x="970" y="474"/>
                  </a:lnTo>
                  <a:lnTo>
                    <a:pt x="993" y="461"/>
                  </a:lnTo>
                  <a:lnTo>
                    <a:pt x="1018" y="439"/>
                  </a:lnTo>
                  <a:lnTo>
                    <a:pt x="1032" y="412"/>
                  </a:lnTo>
                  <a:lnTo>
                    <a:pt x="1042" y="383"/>
                  </a:lnTo>
                  <a:lnTo>
                    <a:pt x="1039" y="412"/>
                  </a:lnTo>
                  <a:lnTo>
                    <a:pt x="1030" y="437"/>
                  </a:lnTo>
                  <a:lnTo>
                    <a:pt x="1014" y="458"/>
                  </a:lnTo>
                  <a:lnTo>
                    <a:pt x="976" y="492"/>
                  </a:lnTo>
                  <a:lnTo>
                    <a:pt x="941" y="521"/>
                  </a:lnTo>
                  <a:lnTo>
                    <a:pt x="908" y="543"/>
                  </a:lnTo>
                  <a:lnTo>
                    <a:pt x="884" y="559"/>
                  </a:lnTo>
                  <a:lnTo>
                    <a:pt x="857" y="575"/>
                  </a:lnTo>
                  <a:lnTo>
                    <a:pt x="824" y="591"/>
                  </a:lnTo>
                  <a:lnTo>
                    <a:pt x="796" y="618"/>
                  </a:lnTo>
                  <a:lnTo>
                    <a:pt x="771" y="650"/>
                  </a:lnTo>
                  <a:lnTo>
                    <a:pt x="743" y="704"/>
                  </a:lnTo>
                  <a:lnTo>
                    <a:pt x="711" y="770"/>
                  </a:lnTo>
                  <a:lnTo>
                    <a:pt x="695" y="812"/>
                  </a:lnTo>
                  <a:lnTo>
                    <a:pt x="685" y="841"/>
                  </a:lnTo>
                  <a:lnTo>
                    <a:pt x="678" y="876"/>
                  </a:lnTo>
                  <a:lnTo>
                    <a:pt x="672" y="925"/>
                  </a:lnTo>
                  <a:lnTo>
                    <a:pt x="711" y="882"/>
                  </a:lnTo>
                  <a:lnTo>
                    <a:pt x="730" y="860"/>
                  </a:lnTo>
                  <a:lnTo>
                    <a:pt x="741" y="841"/>
                  </a:lnTo>
                  <a:lnTo>
                    <a:pt x="749" y="812"/>
                  </a:lnTo>
                  <a:lnTo>
                    <a:pt x="759" y="759"/>
                  </a:lnTo>
                  <a:lnTo>
                    <a:pt x="768" y="703"/>
                  </a:lnTo>
                  <a:lnTo>
                    <a:pt x="784" y="665"/>
                  </a:lnTo>
                  <a:lnTo>
                    <a:pt x="775" y="700"/>
                  </a:lnTo>
                  <a:lnTo>
                    <a:pt x="768" y="740"/>
                  </a:lnTo>
                  <a:lnTo>
                    <a:pt x="764" y="778"/>
                  </a:lnTo>
                  <a:lnTo>
                    <a:pt x="761" y="814"/>
                  </a:lnTo>
                  <a:lnTo>
                    <a:pt x="761" y="830"/>
                  </a:lnTo>
                  <a:lnTo>
                    <a:pt x="764" y="846"/>
                  </a:lnTo>
                  <a:lnTo>
                    <a:pt x="785" y="850"/>
                  </a:lnTo>
                  <a:lnTo>
                    <a:pt x="831" y="823"/>
                  </a:lnTo>
                  <a:lnTo>
                    <a:pt x="880" y="796"/>
                  </a:lnTo>
                  <a:lnTo>
                    <a:pt x="957" y="757"/>
                  </a:lnTo>
                  <a:lnTo>
                    <a:pt x="976" y="743"/>
                  </a:lnTo>
                  <a:lnTo>
                    <a:pt x="997" y="724"/>
                  </a:lnTo>
                  <a:lnTo>
                    <a:pt x="1009" y="682"/>
                  </a:lnTo>
                  <a:lnTo>
                    <a:pt x="1028" y="546"/>
                  </a:lnTo>
                  <a:lnTo>
                    <a:pt x="1016" y="720"/>
                  </a:lnTo>
                  <a:lnTo>
                    <a:pt x="1025" y="724"/>
                  </a:lnTo>
                  <a:lnTo>
                    <a:pt x="1037" y="714"/>
                  </a:lnTo>
                  <a:lnTo>
                    <a:pt x="1063" y="623"/>
                  </a:lnTo>
                  <a:lnTo>
                    <a:pt x="1056" y="671"/>
                  </a:lnTo>
                  <a:lnTo>
                    <a:pt x="1051" y="697"/>
                  </a:lnTo>
                  <a:lnTo>
                    <a:pt x="1061" y="703"/>
                  </a:lnTo>
                  <a:lnTo>
                    <a:pt x="1077" y="692"/>
                  </a:lnTo>
                  <a:lnTo>
                    <a:pt x="1090" y="665"/>
                  </a:lnTo>
                  <a:lnTo>
                    <a:pt x="1128" y="610"/>
                  </a:lnTo>
                  <a:lnTo>
                    <a:pt x="1100" y="657"/>
                  </a:lnTo>
                  <a:lnTo>
                    <a:pt x="1091" y="684"/>
                  </a:lnTo>
                  <a:lnTo>
                    <a:pt x="1088" y="708"/>
                  </a:lnTo>
                  <a:lnTo>
                    <a:pt x="1107" y="732"/>
                  </a:lnTo>
                  <a:lnTo>
                    <a:pt x="1081" y="722"/>
                  </a:lnTo>
                  <a:lnTo>
                    <a:pt x="1065" y="728"/>
                  </a:lnTo>
                  <a:lnTo>
                    <a:pt x="1037" y="740"/>
                  </a:lnTo>
                  <a:lnTo>
                    <a:pt x="1046" y="754"/>
                  </a:lnTo>
                  <a:lnTo>
                    <a:pt x="1058" y="782"/>
                  </a:lnTo>
                  <a:lnTo>
                    <a:pt x="1074" y="852"/>
                  </a:lnTo>
                  <a:lnTo>
                    <a:pt x="1049" y="787"/>
                  </a:lnTo>
                  <a:lnTo>
                    <a:pt x="1037" y="767"/>
                  </a:lnTo>
                  <a:lnTo>
                    <a:pt x="1025" y="756"/>
                  </a:lnTo>
                  <a:lnTo>
                    <a:pt x="1009" y="757"/>
                  </a:lnTo>
                  <a:lnTo>
                    <a:pt x="959" y="783"/>
                  </a:lnTo>
                  <a:lnTo>
                    <a:pt x="912" y="810"/>
                  </a:lnTo>
                  <a:lnTo>
                    <a:pt x="868" y="830"/>
                  </a:lnTo>
                  <a:lnTo>
                    <a:pt x="831" y="852"/>
                  </a:lnTo>
                  <a:lnTo>
                    <a:pt x="801" y="876"/>
                  </a:lnTo>
                  <a:lnTo>
                    <a:pt x="768" y="903"/>
                  </a:lnTo>
                  <a:lnTo>
                    <a:pt x="737" y="934"/>
                  </a:lnTo>
                  <a:lnTo>
                    <a:pt x="718" y="959"/>
                  </a:lnTo>
                  <a:lnTo>
                    <a:pt x="700" y="986"/>
                  </a:lnTo>
                  <a:lnTo>
                    <a:pt x="775" y="991"/>
                  </a:lnTo>
                  <a:lnTo>
                    <a:pt x="840" y="983"/>
                  </a:lnTo>
                  <a:lnTo>
                    <a:pt x="934" y="965"/>
                  </a:lnTo>
                  <a:lnTo>
                    <a:pt x="1004" y="949"/>
                  </a:lnTo>
                  <a:lnTo>
                    <a:pt x="1039" y="940"/>
                  </a:lnTo>
                  <a:lnTo>
                    <a:pt x="1058" y="929"/>
                  </a:lnTo>
                  <a:lnTo>
                    <a:pt x="1079" y="917"/>
                  </a:lnTo>
                  <a:lnTo>
                    <a:pt x="1100" y="900"/>
                  </a:lnTo>
                  <a:lnTo>
                    <a:pt x="1135" y="857"/>
                  </a:lnTo>
                  <a:lnTo>
                    <a:pt x="1178" y="788"/>
                  </a:lnTo>
                  <a:lnTo>
                    <a:pt x="1139" y="865"/>
                  </a:lnTo>
                  <a:lnTo>
                    <a:pt x="1114" y="900"/>
                  </a:lnTo>
                  <a:lnTo>
                    <a:pt x="1091" y="927"/>
                  </a:lnTo>
                  <a:lnTo>
                    <a:pt x="1137" y="924"/>
                  </a:lnTo>
                  <a:lnTo>
                    <a:pt x="1168" y="910"/>
                  </a:lnTo>
                  <a:lnTo>
                    <a:pt x="1192" y="892"/>
                  </a:lnTo>
                  <a:lnTo>
                    <a:pt x="1217" y="876"/>
                  </a:lnTo>
                  <a:lnTo>
                    <a:pt x="1248" y="854"/>
                  </a:lnTo>
                  <a:lnTo>
                    <a:pt x="1278" y="844"/>
                  </a:lnTo>
                  <a:lnTo>
                    <a:pt x="1248" y="865"/>
                  </a:lnTo>
                  <a:lnTo>
                    <a:pt x="1224" y="886"/>
                  </a:lnTo>
                  <a:lnTo>
                    <a:pt x="1199" y="905"/>
                  </a:lnTo>
                  <a:lnTo>
                    <a:pt x="1180" y="921"/>
                  </a:lnTo>
                  <a:lnTo>
                    <a:pt x="1158" y="934"/>
                  </a:lnTo>
                  <a:lnTo>
                    <a:pt x="1190" y="940"/>
                  </a:lnTo>
                  <a:lnTo>
                    <a:pt x="1211" y="934"/>
                  </a:lnTo>
                  <a:lnTo>
                    <a:pt x="1236" y="926"/>
                  </a:lnTo>
                  <a:lnTo>
                    <a:pt x="1260" y="916"/>
                  </a:lnTo>
                  <a:lnTo>
                    <a:pt x="1232" y="943"/>
                  </a:lnTo>
                  <a:lnTo>
                    <a:pt x="1203" y="950"/>
                  </a:lnTo>
                  <a:lnTo>
                    <a:pt x="1170" y="950"/>
                  </a:lnTo>
                  <a:lnTo>
                    <a:pt x="1114" y="957"/>
                  </a:lnTo>
                  <a:lnTo>
                    <a:pt x="1097" y="961"/>
                  </a:lnTo>
                  <a:lnTo>
                    <a:pt x="1118" y="975"/>
                  </a:lnTo>
                  <a:lnTo>
                    <a:pt x="1151" y="983"/>
                  </a:lnTo>
                  <a:lnTo>
                    <a:pt x="1178" y="985"/>
                  </a:lnTo>
                  <a:lnTo>
                    <a:pt x="1238" y="989"/>
                  </a:lnTo>
                  <a:lnTo>
                    <a:pt x="1172" y="996"/>
                  </a:lnTo>
                  <a:lnTo>
                    <a:pt x="1142" y="996"/>
                  </a:lnTo>
                  <a:lnTo>
                    <a:pt x="1116" y="991"/>
                  </a:lnTo>
                  <a:lnTo>
                    <a:pt x="1097" y="983"/>
                  </a:lnTo>
                  <a:lnTo>
                    <a:pt x="1069" y="970"/>
                  </a:lnTo>
                  <a:lnTo>
                    <a:pt x="1000" y="991"/>
                  </a:lnTo>
                  <a:lnTo>
                    <a:pt x="898" y="1024"/>
                  </a:lnTo>
                  <a:lnTo>
                    <a:pt x="913" y="1052"/>
                  </a:lnTo>
                  <a:lnTo>
                    <a:pt x="943" y="1113"/>
                  </a:lnTo>
                  <a:lnTo>
                    <a:pt x="882" y="1032"/>
                  </a:lnTo>
                  <a:lnTo>
                    <a:pt x="887" y="1071"/>
                  </a:lnTo>
                  <a:lnTo>
                    <a:pt x="884" y="1107"/>
                  </a:lnTo>
                  <a:lnTo>
                    <a:pt x="880" y="1134"/>
                  </a:lnTo>
                  <a:lnTo>
                    <a:pt x="873" y="1171"/>
                  </a:lnTo>
                  <a:lnTo>
                    <a:pt x="857" y="1225"/>
                  </a:lnTo>
                  <a:lnTo>
                    <a:pt x="817" y="1322"/>
                  </a:lnTo>
                  <a:lnTo>
                    <a:pt x="843" y="1238"/>
                  </a:lnTo>
                  <a:lnTo>
                    <a:pt x="857" y="1185"/>
                  </a:lnTo>
                  <a:lnTo>
                    <a:pt x="868" y="1134"/>
                  </a:lnTo>
                  <a:lnTo>
                    <a:pt x="866" y="1107"/>
                  </a:lnTo>
                  <a:lnTo>
                    <a:pt x="864" y="1065"/>
                  </a:lnTo>
                  <a:lnTo>
                    <a:pt x="859" y="1047"/>
                  </a:lnTo>
                  <a:lnTo>
                    <a:pt x="850" y="1034"/>
                  </a:lnTo>
                  <a:lnTo>
                    <a:pt x="803" y="1040"/>
                  </a:lnTo>
                  <a:lnTo>
                    <a:pt x="759" y="1057"/>
                  </a:lnTo>
                  <a:lnTo>
                    <a:pt x="735" y="1077"/>
                  </a:lnTo>
                  <a:lnTo>
                    <a:pt x="718" y="1095"/>
                  </a:lnTo>
                  <a:lnTo>
                    <a:pt x="706" y="1116"/>
                  </a:lnTo>
                  <a:lnTo>
                    <a:pt x="695" y="1151"/>
                  </a:lnTo>
                  <a:lnTo>
                    <a:pt x="695" y="1210"/>
                  </a:lnTo>
                  <a:lnTo>
                    <a:pt x="695" y="1295"/>
                  </a:lnTo>
                  <a:lnTo>
                    <a:pt x="692" y="1370"/>
                  </a:lnTo>
                  <a:lnTo>
                    <a:pt x="692" y="1439"/>
                  </a:lnTo>
                  <a:lnTo>
                    <a:pt x="692" y="1519"/>
                  </a:lnTo>
                  <a:lnTo>
                    <a:pt x="692" y="1583"/>
                  </a:lnTo>
                  <a:lnTo>
                    <a:pt x="702" y="1647"/>
                  </a:lnTo>
                  <a:lnTo>
                    <a:pt x="716" y="1706"/>
                  </a:lnTo>
                  <a:lnTo>
                    <a:pt x="741" y="1780"/>
                  </a:lnTo>
                  <a:lnTo>
                    <a:pt x="764" y="1823"/>
                  </a:lnTo>
                  <a:lnTo>
                    <a:pt x="789" y="1844"/>
                  </a:lnTo>
                  <a:lnTo>
                    <a:pt x="831" y="1871"/>
                  </a:lnTo>
                  <a:lnTo>
                    <a:pt x="775" y="1860"/>
                  </a:lnTo>
                  <a:lnTo>
                    <a:pt x="723" y="1833"/>
                  </a:lnTo>
                  <a:lnTo>
                    <a:pt x="692" y="1823"/>
                  </a:lnTo>
                  <a:lnTo>
                    <a:pt x="667" y="1823"/>
                  </a:lnTo>
                  <a:lnTo>
                    <a:pt x="650" y="1849"/>
                  </a:lnTo>
                  <a:lnTo>
                    <a:pt x="635" y="1839"/>
                  </a:lnTo>
                  <a:lnTo>
                    <a:pt x="607" y="1833"/>
                  </a:lnTo>
                  <a:lnTo>
                    <a:pt x="583" y="1844"/>
                  </a:lnTo>
                  <a:lnTo>
                    <a:pt x="558" y="1865"/>
                  </a:lnTo>
                  <a:lnTo>
                    <a:pt x="541" y="1876"/>
                  </a:lnTo>
                  <a:lnTo>
                    <a:pt x="541" y="1849"/>
                  </a:lnTo>
                  <a:lnTo>
                    <a:pt x="530" y="1839"/>
                  </a:lnTo>
                  <a:lnTo>
                    <a:pt x="507" y="1839"/>
                  </a:lnTo>
                  <a:lnTo>
                    <a:pt x="486" y="1849"/>
                  </a:lnTo>
                  <a:lnTo>
                    <a:pt x="479" y="1849"/>
                  </a:lnTo>
                  <a:lnTo>
                    <a:pt x="415" y="1860"/>
                  </a:lnTo>
                </a:path>
              </a:pathLst>
            </a:custGeom>
            <a:solidFill>
              <a:srgbClr val="7F5F3F"/>
            </a:solidFill>
            <a:ln w="12699"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1043">
              <a:extLst>
                <a:ext uri="{FF2B5EF4-FFF2-40B4-BE49-F238E27FC236}">
                  <a16:creationId xmlns:a16="http://schemas.microsoft.com/office/drawing/2014/main" id="{8CE912FF-EE97-4DBF-824F-C0C2A6FFC186}"/>
                </a:ext>
              </a:extLst>
            </p:cNvPr>
            <p:cNvSpPr>
              <a:spLocks/>
            </p:cNvSpPr>
            <p:nvPr/>
          </p:nvSpPr>
          <p:spPr bwMode="auto">
            <a:xfrm>
              <a:off x="3110" y="2191"/>
              <a:ext cx="241" cy="966"/>
            </a:xfrm>
            <a:custGeom>
              <a:avLst/>
              <a:gdLst>
                <a:gd name="T0" fmla="*/ 24 w 241"/>
                <a:gd name="T1" fmla="*/ 149 h 966"/>
                <a:gd name="T2" fmla="*/ 51 w 241"/>
                <a:gd name="T3" fmla="*/ 234 h 966"/>
                <a:gd name="T4" fmla="*/ 58 w 241"/>
                <a:gd name="T5" fmla="*/ 504 h 966"/>
                <a:gd name="T6" fmla="*/ 58 w 241"/>
                <a:gd name="T7" fmla="*/ 732 h 966"/>
                <a:gd name="T8" fmla="*/ 34 w 241"/>
                <a:gd name="T9" fmla="*/ 885 h 966"/>
                <a:gd name="T10" fmla="*/ 41 w 241"/>
                <a:gd name="T11" fmla="*/ 880 h 966"/>
                <a:gd name="T12" fmla="*/ 68 w 241"/>
                <a:gd name="T13" fmla="*/ 796 h 966"/>
                <a:gd name="T14" fmla="*/ 58 w 241"/>
                <a:gd name="T15" fmla="*/ 949 h 966"/>
                <a:gd name="T16" fmla="*/ 75 w 241"/>
                <a:gd name="T17" fmla="*/ 817 h 966"/>
                <a:gd name="T18" fmla="*/ 75 w 241"/>
                <a:gd name="T19" fmla="*/ 711 h 966"/>
                <a:gd name="T20" fmla="*/ 86 w 241"/>
                <a:gd name="T21" fmla="*/ 551 h 966"/>
                <a:gd name="T22" fmla="*/ 79 w 241"/>
                <a:gd name="T23" fmla="*/ 414 h 966"/>
                <a:gd name="T24" fmla="*/ 72 w 241"/>
                <a:gd name="T25" fmla="*/ 276 h 966"/>
                <a:gd name="T26" fmla="*/ 92 w 241"/>
                <a:gd name="T27" fmla="*/ 307 h 966"/>
                <a:gd name="T28" fmla="*/ 96 w 241"/>
                <a:gd name="T29" fmla="*/ 430 h 966"/>
                <a:gd name="T30" fmla="*/ 103 w 241"/>
                <a:gd name="T31" fmla="*/ 541 h 966"/>
                <a:gd name="T32" fmla="*/ 103 w 241"/>
                <a:gd name="T33" fmla="*/ 705 h 966"/>
                <a:gd name="T34" fmla="*/ 92 w 241"/>
                <a:gd name="T35" fmla="*/ 838 h 966"/>
                <a:gd name="T36" fmla="*/ 96 w 241"/>
                <a:gd name="T37" fmla="*/ 933 h 966"/>
                <a:gd name="T38" fmla="*/ 106 w 241"/>
                <a:gd name="T39" fmla="*/ 912 h 966"/>
                <a:gd name="T40" fmla="*/ 134 w 241"/>
                <a:gd name="T41" fmla="*/ 965 h 966"/>
                <a:gd name="T42" fmla="*/ 123 w 241"/>
                <a:gd name="T43" fmla="*/ 833 h 966"/>
                <a:gd name="T44" fmla="*/ 113 w 241"/>
                <a:gd name="T45" fmla="*/ 626 h 966"/>
                <a:gd name="T46" fmla="*/ 110 w 241"/>
                <a:gd name="T47" fmla="*/ 488 h 966"/>
                <a:gd name="T48" fmla="*/ 110 w 241"/>
                <a:gd name="T49" fmla="*/ 345 h 966"/>
                <a:gd name="T50" fmla="*/ 168 w 241"/>
                <a:gd name="T51" fmla="*/ 133 h 966"/>
                <a:gd name="T52" fmla="*/ 137 w 241"/>
                <a:gd name="T53" fmla="*/ 270 h 966"/>
                <a:gd name="T54" fmla="*/ 130 w 241"/>
                <a:gd name="T55" fmla="*/ 350 h 966"/>
                <a:gd name="T56" fmla="*/ 130 w 241"/>
                <a:gd name="T57" fmla="*/ 435 h 966"/>
                <a:gd name="T58" fmla="*/ 130 w 241"/>
                <a:gd name="T59" fmla="*/ 531 h 966"/>
                <a:gd name="T60" fmla="*/ 137 w 241"/>
                <a:gd name="T61" fmla="*/ 668 h 966"/>
                <a:gd name="T62" fmla="*/ 148 w 241"/>
                <a:gd name="T63" fmla="*/ 785 h 966"/>
                <a:gd name="T64" fmla="*/ 165 w 241"/>
                <a:gd name="T65" fmla="*/ 875 h 966"/>
                <a:gd name="T66" fmla="*/ 206 w 241"/>
                <a:gd name="T67" fmla="*/ 928 h 966"/>
                <a:gd name="T68" fmla="*/ 196 w 241"/>
                <a:gd name="T69" fmla="*/ 896 h 966"/>
                <a:gd name="T70" fmla="*/ 161 w 241"/>
                <a:gd name="T71" fmla="*/ 796 h 966"/>
                <a:gd name="T72" fmla="*/ 151 w 241"/>
                <a:gd name="T73" fmla="*/ 652 h 966"/>
                <a:gd name="T74" fmla="*/ 144 w 241"/>
                <a:gd name="T75" fmla="*/ 494 h 966"/>
                <a:gd name="T76" fmla="*/ 151 w 241"/>
                <a:gd name="T77" fmla="*/ 355 h 966"/>
                <a:gd name="T78" fmla="*/ 175 w 241"/>
                <a:gd name="T79" fmla="*/ 244 h 966"/>
                <a:gd name="T80" fmla="*/ 216 w 241"/>
                <a:gd name="T81" fmla="*/ 154 h 966"/>
                <a:gd name="T82" fmla="*/ 196 w 241"/>
                <a:gd name="T83" fmla="*/ 85 h 966"/>
                <a:gd name="T84" fmla="*/ 134 w 241"/>
                <a:gd name="T85" fmla="*/ 170 h 966"/>
                <a:gd name="T86" fmla="*/ 110 w 241"/>
                <a:gd name="T87" fmla="*/ 254 h 966"/>
                <a:gd name="T88" fmla="*/ 117 w 241"/>
                <a:gd name="T89" fmla="*/ 101 h 966"/>
                <a:gd name="T90" fmla="*/ 117 w 241"/>
                <a:gd name="T91" fmla="*/ 0 h 966"/>
                <a:gd name="T92" fmla="*/ 96 w 241"/>
                <a:gd name="T93" fmla="*/ 160 h 966"/>
                <a:gd name="T94" fmla="*/ 68 w 241"/>
                <a:gd name="T95" fmla="*/ 207 h 966"/>
                <a:gd name="T96" fmla="*/ 3 w 241"/>
                <a:gd name="T97" fmla="*/ 128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1" h="966">
                  <a:moveTo>
                    <a:pt x="3" y="128"/>
                  </a:moveTo>
                  <a:lnTo>
                    <a:pt x="24" y="149"/>
                  </a:lnTo>
                  <a:lnTo>
                    <a:pt x="41" y="181"/>
                  </a:lnTo>
                  <a:lnTo>
                    <a:pt x="51" y="234"/>
                  </a:lnTo>
                  <a:lnTo>
                    <a:pt x="61" y="355"/>
                  </a:lnTo>
                  <a:lnTo>
                    <a:pt x="58" y="504"/>
                  </a:lnTo>
                  <a:lnTo>
                    <a:pt x="58" y="642"/>
                  </a:lnTo>
                  <a:lnTo>
                    <a:pt x="58" y="732"/>
                  </a:lnTo>
                  <a:lnTo>
                    <a:pt x="51" y="806"/>
                  </a:lnTo>
                  <a:lnTo>
                    <a:pt x="34" y="885"/>
                  </a:lnTo>
                  <a:lnTo>
                    <a:pt x="0" y="954"/>
                  </a:lnTo>
                  <a:lnTo>
                    <a:pt x="41" y="880"/>
                  </a:lnTo>
                  <a:lnTo>
                    <a:pt x="61" y="806"/>
                  </a:lnTo>
                  <a:lnTo>
                    <a:pt x="68" y="796"/>
                  </a:lnTo>
                  <a:lnTo>
                    <a:pt x="65" y="880"/>
                  </a:lnTo>
                  <a:lnTo>
                    <a:pt x="58" y="949"/>
                  </a:lnTo>
                  <a:lnTo>
                    <a:pt x="65" y="912"/>
                  </a:lnTo>
                  <a:lnTo>
                    <a:pt x="75" y="817"/>
                  </a:lnTo>
                  <a:lnTo>
                    <a:pt x="75" y="748"/>
                  </a:lnTo>
                  <a:lnTo>
                    <a:pt x="75" y="711"/>
                  </a:lnTo>
                  <a:lnTo>
                    <a:pt x="86" y="626"/>
                  </a:lnTo>
                  <a:lnTo>
                    <a:pt x="86" y="551"/>
                  </a:lnTo>
                  <a:lnTo>
                    <a:pt x="82" y="494"/>
                  </a:lnTo>
                  <a:lnTo>
                    <a:pt x="79" y="414"/>
                  </a:lnTo>
                  <a:lnTo>
                    <a:pt x="72" y="339"/>
                  </a:lnTo>
                  <a:lnTo>
                    <a:pt x="72" y="276"/>
                  </a:lnTo>
                  <a:lnTo>
                    <a:pt x="89" y="197"/>
                  </a:lnTo>
                  <a:lnTo>
                    <a:pt x="92" y="307"/>
                  </a:lnTo>
                  <a:lnTo>
                    <a:pt x="92" y="355"/>
                  </a:lnTo>
                  <a:lnTo>
                    <a:pt x="96" y="430"/>
                  </a:lnTo>
                  <a:lnTo>
                    <a:pt x="99" y="467"/>
                  </a:lnTo>
                  <a:lnTo>
                    <a:pt x="103" y="541"/>
                  </a:lnTo>
                  <a:lnTo>
                    <a:pt x="103" y="626"/>
                  </a:lnTo>
                  <a:lnTo>
                    <a:pt x="103" y="705"/>
                  </a:lnTo>
                  <a:lnTo>
                    <a:pt x="99" y="769"/>
                  </a:lnTo>
                  <a:lnTo>
                    <a:pt x="92" y="838"/>
                  </a:lnTo>
                  <a:lnTo>
                    <a:pt x="92" y="891"/>
                  </a:lnTo>
                  <a:lnTo>
                    <a:pt x="96" y="933"/>
                  </a:lnTo>
                  <a:lnTo>
                    <a:pt x="103" y="869"/>
                  </a:lnTo>
                  <a:lnTo>
                    <a:pt x="106" y="912"/>
                  </a:lnTo>
                  <a:lnTo>
                    <a:pt x="120" y="949"/>
                  </a:lnTo>
                  <a:lnTo>
                    <a:pt x="134" y="965"/>
                  </a:lnTo>
                  <a:lnTo>
                    <a:pt x="130" y="917"/>
                  </a:lnTo>
                  <a:lnTo>
                    <a:pt x="123" y="833"/>
                  </a:lnTo>
                  <a:lnTo>
                    <a:pt x="120" y="716"/>
                  </a:lnTo>
                  <a:lnTo>
                    <a:pt x="113" y="626"/>
                  </a:lnTo>
                  <a:lnTo>
                    <a:pt x="113" y="562"/>
                  </a:lnTo>
                  <a:lnTo>
                    <a:pt x="110" y="488"/>
                  </a:lnTo>
                  <a:lnTo>
                    <a:pt x="110" y="409"/>
                  </a:lnTo>
                  <a:lnTo>
                    <a:pt x="110" y="345"/>
                  </a:lnTo>
                  <a:lnTo>
                    <a:pt x="120" y="276"/>
                  </a:lnTo>
                  <a:lnTo>
                    <a:pt x="168" y="133"/>
                  </a:lnTo>
                  <a:lnTo>
                    <a:pt x="151" y="223"/>
                  </a:lnTo>
                  <a:lnTo>
                    <a:pt x="137" y="270"/>
                  </a:lnTo>
                  <a:lnTo>
                    <a:pt x="130" y="318"/>
                  </a:lnTo>
                  <a:lnTo>
                    <a:pt x="130" y="350"/>
                  </a:lnTo>
                  <a:lnTo>
                    <a:pt x="130" y="387"/>
                  </a:lnTo>
                  <a:lnTo>
                    <a:pt x="130" y="435"/>
                  </a:lnTo>
                  <a:lnTo>
                    <a:pt x="130" y="472"/>
                  </a:lnTo>
                  <a:lnTo>
                    <a:pt x="130" y="531"/>
                  </a:lnTo>
                  <a:lnTo>
                    <a:pt x="134" y="610"/>
                  </a:lnTo>
                  <a:lnTo>
                    <a:pt x="137" y="668"/>
                  </a:lnTo>
                  <a:lnTo>
                    <a:pt x="144" y="727"/>
                  </a:lnTo>
                  <a:lnTo>
                    <a:pt x="148" y="785"/>
                  </a:lnTo>
                  <a:lnTo>
                    <a:pt x="151" y="838"/>
                  </a:lnTo>
                  <a:lnTo>
                    <a:pt x="165" y="875"/>
                  </a:lnTo>
                  <a:lnTo>
                    <a:pt x="182" y="907"/>
                  </a:lnTo>
                  <a:lnTo>
                    <a:pt x="206" y="928"/>
                  </a:lnTo>
                  <a:lnTo>
                    <a:pt x="240" y="944"/>
                  </a:lnTo>
                  <a:lnTo>
                    <a:pt x="196" y="896"/>
                  </a:lnTo>
                  <a:lnTo>
                    <a:pt x="175" y="844"/>
                  </a:lnTo>
                  <a:lnTo>
                    <a:pt x="161" y="796"/>
                  </a:lnTo>
                  <a:lnTo>
                    <a:pt x="158" y="737"/>
                  </a:lnTo>
                  <a:lnTo>
                    <a:pt x="151" y="652"/>
                  </a:lnTo>
                  <a:lnTo>
                    <a:pt x="148" y="572"/>
                  </a:lnTo>
                  <a:lnTo>
                    <a:pt x="144" y="494"/>
                  </a:lnTo>
                  <a:lnTo>
                    <a:pt x="151" y="414"/>
                  </a:lnTo>
                  <a:lnTo>
                    <a:pt x="151" y="355"/>
                  </a:lnTo>
                  <a:lnTo>
                    <a:pt x="161" y="302"/>
                  </a:lnTo>
                  <a:lnTo>
                    <a:pt x="175" y="244"/>
                  </a:lnTo>
                  <a:lnTo>
                    <a:pt x="185" y="191"/>
                  </a:lnTo>
                  <a:lnTo>
                    <a:pt x="216" y="154"/>
                  </a:lnTo>
                  <a:lnTo>
                    <a:pt x="172" y="186"/>
                  </a:lnTo>
                  <a:lnTo>
                    <a:pt x="196" y="85"/>
                  </a:lnTo>
                  <a:lnTo>
                    <a:pt x="158" y="128"/>
                  </a:lnTo>
                  <a:lnTo>
                    <a:pt x="134" y="170"/>
                  </a:lnTo>
                  <a:lnTo>
                    <a:pt x="120" y="229"/>
                  </a:lnTo>
                  <a:lnTo>
                    <a:pt x="110" y="254"/>
                  </a:lnTo>
                  <a:lnTo>
                    <a:pt x="103" y="186"/>
                  </a:lnTo>
                  <a:lnTo>
                    <a:pt x="117" y="101"/>
                  </a:lnTo>
                  <a:lnTo>
                    <a:pt x="117" y="48"/>
                  </a:lnTo>
                  <a:lnTo>
                    <a:pt x="117" y="0"/>
                  </a:lnTo>
                  <a:lnTo>
                    <a:pt x="103" y="112"/>
                  </a:lnTo>
                  <a:lnTo>
                    <a:pt x="96" y="160"/>
                  </a:lnTo>
                  <a:lnTo>
                    <a:pt x="86" y="186"/>
                  </a:lnTo>
                  <a:lnTo>
                    <a:pt x="68" y="207"/>
                  </a:lnTo>
                  <a:lnTo>
                    <a:pt x="58" y="170"/>
                  </a:lnTo>
                  <a:lnTo>
                    <a:pt x="3" y="128"/>
                  </a:lnTo>
                </a:path>
              </a:pathLst>
            </a:custGeom>
            <a:solidFill>
              <a:srgbClr val="5F3F1F"/>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 name="Rectangle 1045">
            <a:extLst>
              <a:ext uri="{FF2B5EF4-FFF2-40B4-BE49-F238E27FC236}">
                <a16:creationId xmlns:a16="http://schemas.microsoft.com/office/drawing/2014/main" id="{0F2D7F1E-26DA-4E55-B43B-0B4BD3F5696C}"/>
              </a:ext>
            </a:extLst>
          </p:cNvPr>
          <p:cNvSpPr>
            <a:spLocks noChangeArrowheads="1"/>
          </p:cNvSpPr>
          <p:nvPr/>
        </p:nvSpPr>
        <p:spPr bwMode="auto">
          <a:xfrm>
            <a:off x="3343957" y="4074618"/>
            <a:ext cx="3033393" cy="305212"/>
          </a:xfrm>
          <a:prstGeom prst="rect">
            <a:avLst/>
          </a:prstGeom>
          <a:noFill/>
          <a:ln>
            <a:noFill/>
          </a:ln>
          <a:effectLst/>
          <a:extLst>
            <a:ext uri="{909E8E84-426E-40DD-AFC4-6F175D3DCCD1}">
              <a14:hiddenFill xmlns:a14="http://schemas.microsoft.com/office/drawing/2010/main">
                <a:solidFill>
                  <a:srgbClr val="EF9100"/>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en-US" sz="1400" b="1" dirty="0">
                <a:latin typeface="Arial" panose="020B0604020202020204" pitchFamily="34" charset="0"/>
              </a:rPr>
              <a:t>SOLID          LIQUID             GAS</a:t>
            </a:r>
          </a:p>
        </p:txBody>
      </p:sp>
      <p:grpSp>
        <p:nvGrpSpPr>
          <p:cNvPr id="30" name="Group 1148">
            <a:extLst>
              <a:ext uri="{FF2B5EF4-FFF2-40B4-BE49-F238E27FC236}">
                <a16:creationId xmlns:a16="http://schemas.microsoft.com/office/drawing/2014/main" id="{12D83EF6-FE6F-460E-90C2-655F604C5BEE}"/>
              </a:ext>
            </a:extLst>
          </p:cNvPr>
          <p:cNvGrpSpPr>
            <a:grpSpLocks/>
          </p:cNvGrpSpPr>
          <p:nvPr/>
        </p:nvGrpSpPr>
        <p:grpSpPr bwMode="auto">
          <a:xfrm>
            <a:off x="4266119" y="2373142"/>
            <a:ext cx="1342178" cy="1511222"/>
            <a:chOff x="4007" y="2247"/>
            <a:chExt cx="883" cy="977"/>
          </a:xfrm>
        </p:grpSpPr>
        <p:sp>
          <p:nvSpPr>
            <p:cNvPr id="31" name="Freeform 1046">
              <a:extLst>
                <a:ext uri="{FF2B5EF4-FFF2-40B4-BE49-F238E27FC236}">
                  <a16:creationId xmlns:a16="http://schemas.microsoft.com/office/drawing/2014/main" id="{4BBCFFA6-693D-4E09-9CBC-9A0932854600}"/>
                </a:ext>
              </a:extLst>
            </p:cNvPr>
            <p:cNvSpPr>
              <a:spLocks/>
            </p:cNvSpPr>
            <p:nvPr/>
          </p:nvSpPr>
          <p:spPr bwMode="auto">
            <a:xfrm>
              <a:off x="4105" y="2471"/>
              <a:ext cx="771" cy="719"/>
            </a:xfrm>
            <a:custGeom>
              <a:avLst/>
              <a:gdLst>
                <a:gd name="T0" fmla="*/ 0 w 771"/>
                <a:gd name="T1" fmla="*/ 718 h 719"/>
                <a:gd name="T2" fmla="*/ 311 w 771"/>
                <a:gd name="T3" fmla="*/ 718 h 719"/>
                <a:gd name="T4" fmla="*/ 315 w 771"/>
                <a:gd name="T5" fmla="*/ 718 h 719"/>
                <a:gd name="T6" fmla="*/ 319 w 771"/>
                <a:gd name="T7" fmla="*/ 718 h 719"/>
                <a:gd name="T8" fmla="*/ 322 w 771"/>
                <a:gd name="T9" fmla="*/ 718 h 719"/>
                <a:gd name="T10" fmla="*/ 326 w 771"/>
                <a:gd name="T11" fmla="*/ 718 h 719"/>
                <a:gd name="T12" fmla="*/ 331 w 771"/>
                <a:gd name="T13" fmla="*/ 718 h 719"/>
                <a:gd name="T14" fmla="*/ 335 w 771"/>
                <a:gd name="T15" fmla="*/ 717 h 719"/>
                <a:gd name="T16" fmla="*/ 340 w 771"/>
                <a:gd name="T17" fmla="*/ 717 h 719"/>
                <a:gd name="T18" fmla="*/ 345 w 771"/>
                <a:gd name="T19" fmla="*/ 716 h 719"/>
                <a:gd name="T20" fmla="*/ 349 w 771"/>
                <a:gd name="T21" fmla="*/ 716 h 719"/>
                <a:gd name="T22" fmla="*/ 354 w 771"/>
                <a:gd name="T23" fmla="*/ 716 h 719"/>
                <a:gd name="T24" fmla="*/ 358 w 771"/>
                <a:gd name="T25" fmla="*/ 715 h 719"/>
                <a:gd name="T26" fmla="*/ 363 w 771"/>
                <a:gd name="T27" fmla="*/ 714 h 719"/>
                <a:gd name="T28" fmla="*/ 366 w 771"/>
                <a:gd name="T29" fmla="*/ 714 h 719"/>
                <a:gd name="T30" fmla="*/ 370 w 771"/>
                <a:gd name="T31" fmla="*/ 713 h 719"/>
                <a:gd name="T32" fmla="*/ 373 w 771"/>
                <a:gd name="T33" fmla="*/ 712 h 719"/>
                <a:gd name="T34" fmla="*/ 375 w 771"/>
                <a:gd name="T35" fmla="*/ 712 h 719"/>
                <a:gd name="T36" fmla="*/ 769 w 771"/>
                <a:gd name="T37" fmla="*/ 499 h 719"/>
                <a:gd name="T38" fmla="*/ 770 w 771"/>
                <a:gd name="T39" fmla="*/ 0 h 719"/>
                <a:gd name="T40" fmla="*/ 376 w 771"/>
                <a:gd name="T41" fmla="*/ 132 h 719"/>
                <a:gd name="T42" fmla="*/ 374 w 771"/>
                <a:gd name="T43" fmla="*/ 132 h 719"/>
                <a:gd name="T44" fmla="*/ 370 w 771"/>
                <a:gd name="T45" fmla="*/ 133 h 719"/>
                <a:gd name="T46" fmla="*/ 367 w 771"/>
                <a:gd name="T47" fmla="*/ 134 h 719"/>
                <a:gd name="T48" fmla="*/ 363 w 771"/>
                <a:gd name="T49" fmla="*/ 135 h 719"/>
                <a:gd name="T50" fmla="*/ 359 w 771"/>
                <a:gd name="T51" fmla="*/ 135 h 719"/>
                <a:gd name="T52" fmla="*/ 355 w 771"/>
                <a:gd name="T53" fmla="*/ 136 h 719"/>
                <a:gd name="T54" fmla="*/ 350 w 771"/>
                <a:gd name="T55" fmla="*/ 136 h 719"/>
                <a:gd name="T56" fmla="*/ 346 w 771"/>
                <a:gd name="T57" fmla="*/ 137 h 719"/>
                <a:gd name="T58" fmla="*/ 341 w 771"/>
                <a:gd name="T59" fmla="*/ 137 h 719"/>
                <a:gd name="T60" fmla="*/ 336 w 771"/>
                <a:gd name="T61" fmla="*/ 137 h 719"/>
                <a:gd name="T62" fmla="*/ 331 w 771"/>
                <a:gd name="T63" fmla="*/ 138 h 719"/>
                <a:gd name="T64" fmla="*/ 327 w 771"/>
                <a:gd name="T65" fmla="*/ 138 h 719"/>
                <a:gd name="T66" fmla="*/ 323 w 771"/>
                <a:gd name="T67" fmla="*/ 138 h 719"/>
                <a:gd name="T68" fmla="*/ 319 w 771"/>
                <a:gd name="T69" fmla="*/ 138 h 719"/>
                <a:gd name="T70" fmla="*/ 315 w 771"/>
                <a:gd name="T71" fmla="*/ 138 h 719"/>
                <a:gd name="T72" fmla="*/ 311 w 771"/>
                <a:gd name="T73" fmla="*/ 137 h 719"/>
                <a:gd name="T74" fmla="*/ 1 w 771"/>
                <a:gd name="T75" fmla="*/ 137 h 719"/>
                <a:gd name="T76" fmla="*/ 1 w 771"/>
                <a:gd name="T77" fmla="*/ 716 h 719"/>
                <a:gd name="T78" fmla="*/ 0 w 771"/>
                <a:gd name="T79" fmla="*/ 718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1" h="719">
                  <a:moveTo>
                    <a:pt x="0" y="718"/>
                  </a:moveTo>
                  <a:lnTo>
                    <a:pt x="311" y="718"/>
                  </a:lnTo>
                  <a:lnTo>
                    <a:pt x="315" y="718"/>
                  </a:lnTo>
                  <a:lnTo>
                    <a:pt x="319" y="718"/>
                  </a:lnTo>
                  <a:lnTo>
                    <a:pt x="322" y="718"/>
                  </a:lnTo>
                  <a:lnTo>
                    <a:pt x="326" y="718"/>
                  </a:lnTo>
                  <a:lnTo>
                    <a:pt x="331" y="718"/>
                  </a:lnTo>
                  <a:lnTo>
                    <a:pt x="335" y="717"/>
                  </a:lnTo>
                  <a:lnTo>
                    <a:pt x="340" y="717"/>
                  </a:lnTo>
                  <a:lnTo>
                    <a:pt x="345" y="716"/>
                  </a:lnTo>
                  <a:lnTo>
                    <a:pt x="349" y="716"/>
                  </a:lnTo>
                  <a:lnTo>
                    <a:pt x="354" y="716"/>
                  </a:lnTo>
                  <a:lnTo>
                    <a:pt x="358" y="715"/>
                  </a:lnTo>
                  <a:lnTo>
                    <a:pt x="363" y="714"/>
                  </a:lnTo>
                  <a:lnTo>
                    <a:pt x="366" y="714"/>
                  </a:lnTo>
                  <a:lnTo>
                    <a:pt x="370" y="713"/>
                  </a:lnTo>
                  <a:lnTo>
                    <a:pt x="373" y="712"/>
                  </a:lnTo>
                  <a:lnTo>
                    <a:pt x="375" y="712"/>
                  </a:lnTo>
                  <a:lnTo>
                    <a:pt x="769" y="499"/>
                  </a:lnTo>
                  <a:lnTo>
                    <a:pt x="770" y="0"/>
                  </a:lnTo>
                  <a:lnTo>
                    <a:pt x="376" y="132"/>
                  </a:lnTo>
                  <a:lnTo>
                    <a:pt x="374" y="132"/>
                  </a:lnTo>
                  <a:lnTo>
                    <a:pt x="370" y="133"/>
                  </a:lnTo>
                  <a:lnTo>
                    <a:pt x="367" y="134"/>
                  </a:lnTo>
                  <a:lnTo>
                    <a:pt x="363" y="135"/>
                  </a:lnTo>
                  <a:lnTo>
                    <a:pt x="359" y="135"/>
                  </a:lnTo>
                  <a:lnTo>
                    <a:pt x="355" y="136"/>
                  </a:lnTo>
                  <a:lnTo>
                    <a:pt x="350" y="136"/>
                  </a:lnTo>
                  <a:lnTo>
                    <a:pt x="346" y="137"/>
                  </a:lnTo>
                  <a:lnTo>
                    <a:pt x="341" y="137"/>
                  </a:lnTo>
                  <a:lnTo>
                    <a:pt x="336" y="137"/>
                  </a:lnTo>
                  <a:lnTo>
                    <a:pt x="331" y="138"/>
                  </a:lnTo>
                  <a:lnTo>
                    <a:pt x="327" y="138"/>
                  </a:lnTo>
                  <a:lnTo>
                    <a:pt x="323" y="138"/>
                  </a:lnTo>
                  <a:lnTo>
                    <a:pt x="319" y="138"/>
                  </a:lnTo>
                  <a:lnTo>
                    <a:pt x="315" y="138"/>
                  </a:lnTo>
                  <a:lnTo>
                    <a:pt x="311" y="137"/>
                  </a:lnTo>
                  <a:lnTo>
                    <a:pt x="1" y="137"/>
                  </a:lnTo>
                  <a:lnTo>
                    <a:pt x="1" y="716"/>
                  </a:lnTo>
                  <a:lnTo>
                    <a:pt x="0" y="718"/>
                  </a:lnTo>
                </a:path>
              </a:pathLst>
            </a:custGeom>
            <a:solidFill>
              <a:srgbClr val="E84F6B"/>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Freeform 1047">
              <a:extLst>
                <a:ext uri="{FF2B5EF4-FFF2-40B4-BE49-F238E27FC236}">
                  <a16:creationId xmlns:a16="http://schemas.microsoft.com/office/drawing/2014/main" id="{38BDCA56-67B7-4BA2-8BD3-C65B57421BE6}"/>
                </a:ext>
              </a:extLst>
            </p:cNvPr>
            <p:cNvSpPr>
              <a:spLocks/>
            </p:cNvSpPr>
            <p:nvPr/>
          </p:nvSpPr>
          <p:spPr bwMode="auto">
            <a:xfrm>
              <a:off x="4104" y="2471"/>
              <a:ext cx="768" cy="209"/>
            </a:xfrm>
            <a:custGeom>
              <a:avLst/>
              <a:gdLst>
                <a:gd name="T0" fmla="*/ 0 w 768"/>
                <a:gd name="T1" fmla="*/ 208 h 209"/>
                <a:gd name="T2" fmla="*/ 311 w 768"/>
                <a:gd name="T3" fmla="*/ 208 h 209"/>
                <a:gd name="T4" fmla="*/ 315 w 768"/>
                <a:gd name="T5" fmla="*/ 208 h 209"/>
                <a:gd name="T6" fmla="*/ 319 w 768"/>
                <a:gd name="T7" fmla="*/ 208 h 209"/>
                <a:gd name="T8" fmla="*/ 322 w 768"/>
                <a:gd name="T9" fmla="*/ 208 h 209"/>
                <a:gd name="T10" fmla="*/ 327 w 768"/>
                <a:gd name="T11" fmla="*/ 208 h 209"/>
                <a:gd name="T12" fmla="*/ 331 w 768"/>
                <a:gd name="T13" fmla="*/ 208 h 209"/>
                <a:gd name="T14" fmla="*/ 335 w 768"/>
                <a:gd name="T15" fmla="*/ 207 h 209"/>
                <a:gd name="T16" fmla="*/ 340 w 768"/>
                <a:gd name="T17" fmla="*/ 207 h 209"/>
                <a:gd name="T18" fmla="*/ 345 w 768"/>
                <a:gd name="T19" fmla="*/ 207 h 209"/>
                <a:gd name="T20" fmla="*/ 350 w 768"/>
                <a:gd name="T21" fmla="*/ 206 h 209"/>
                <a:gd name="T22" fmla="*/ 354 w 768"/>
                <a:gd name="T23" fmla="*/ 206 h 209"/>
                <a:gd name="T24" fmla="*/ 358 w 768"/>
                <a:gd name="T25" fmla="*/ 205 h 209"/>
                <a:gd name="T26" fmla="*/ 363 w 768"/>
                <a:gd name="T27" fmla="*/ 205 h 209"/>
                <a:gd name="T28" fmla="*/ 366 w 768"/>
                <a:gd name="T29" fmla="*/ 204 h 209"/>
                <a:gd name="T30" fmla="*/ 370 w 768"/>
                <a:gd name="T31" fmla="*/ 203 h 209"/>
                <a:gd name="T32" fmla="*/ 372 w 768"/>
                <a:gd name="T33" fmla="*/ 202 h 209"/>
                <a:gd name="T34" fmla="*/ 375 w 768"/>
                <a:gd name="T35" fmla="*/ 201 h 209"/>
                <a:gd name="T36" fmla="*/ 766 w 768"/>
                <a:gd name="T37" fmla="*/ 52 h 209"/>
                <a:gd name="T38" fmla="*/ 767 w 768"/>
                <a:gd name="T39" fmla="*/ 52 h 209"/>
                <a:gd name="T40" fmla="*/ 767 w 768"/>
                <a:gd name="T41" fmla="*/ 0 h 209"/>
                <a:gd name="T42" fmla="*/ 377 w 768"/>
                <a:gd name="T43" fmla="*/ 131 h 209"/>
                <a:gd name="T44" fmla="*/ 374 w 768"/>
                <a:gd name="T45" fmla="*/ 132 h 209"/>
                <a:gd name="T46" fmla="*/ 371 w 768"/>
                <a:gd name="T47" fmla="*/ 132 h 209"/>
                <a:gd name="T48" fmla="*/ 368 w 768"/>
                <a:gd name="T49" fmla="*/ 133 h 209"/>
                <a:gd name="T50" fmla="*/ 364 w 768"/>
                <a:gd name="T51" fmla="*/ 134 h 209"/>
                <a:gd name="T52" fmla="*/ 359 w 768"/>
                <a:gd name="T53" fmla="*/ 134 h 209"/>
                <a:gd name="T54" fmla="*/ 356 w 768"/>
                <a:gd name="T55" fmla="*/ 135 h 209"/>
                <a:gd name="T56" fmla="*/ 351 w 768"/>
                <a:gd name="T57" fmla="*/ 135 h 209"/>
                <a:gd name="T58" fmla="*/ 346 w 768"/>
                <a:gd name="T59" fmla="*/ 136 h 209"/>
                <a:gd name="T60" fmla="*/ 341 w 768"/>
                <a:gd name="T61" fmla="*/ 136 h 209"/>
                <a:gd name="T62" fmla="*/ 337 w 768"/>
                <a:gd name="T63" fmla="*/ 136 h 209"/>
                <a:gd name="T64" fmla="*/ 332 w 768"/>
                <a:gd name="T65" fmla="*/ 136 h 209"/>
                <a:gd name="T66" fmla="*/ 328 w 768"/>
                <a:gd name="T67" fmla="*/ 137 h 209"/>
                <a:gd name="T68" fmla="*/ 323 w 768"/>
                <a:gd name="T69" fmla="*/ 137 h 209"/>
                <a:gd name="T70" fmla="*/ 320 w 768"/>
                <a:gd name="T71" fmla="*/ 137 h 209"/>
                <a:gd name="T72" fmla="*/ 315 w 768"/>
                <a:gd name="T73" fmla="*/ 136 h 209"/>
                <a:gd name="T74" fmla="*/ 312 w 768"/>
                <a:gd name="T75" fmla="*/ 136 h 209"/>
                <a:gd name="T76" fmla="*/ 1 w 768"/>
                <a:gd name="T77" fmla="*/ 136 h 209"/>
                <a:gd name="T78" fmla="*/ 1 w 768"/>
                <a:gd name="T79" fmla="*/ 207 h 209"/>
                <a:gd name="T80" fmla="*/ 0 w 768"/>
                <a:gd name="T81" fmla="*/ 20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68" h="209">
                  <a:moveTo>
                    <a:pt x="0" y="208"/>
                  </a:moveTo>
                  <a:lnTo>
                    <a:pt x="311" y="208"/>
                  </a:lnTo>
                  <a:lnTo>
                    <a:pt x="315" y="208"/>
                  </a:lnTo>
                  <a:lnTo>
                    <a:pt x="319" y="208"/>
                  </a:lnTo>
                  <a:lnTo>
                    <a:pt x="322" y="208"/>
                  </a:lnTo>
                  <a:lnTo>
                    <a:pt x="327" y="208"/>
                  </a:lnTo>
                  <a:lnTo>
                    <a:pt x="331" y="208"/>
                  </a:lnTo>
                  <a:lnTo>
                    <a:pt x="335" y="207"/>
                  </a:lnTo>
                  <a:lnTo>
                    <a:pt x="340" y="207"/>
                  </a:lnTo>
                  <a:lnTo>
                    <a:pt x="345" y="207"/>
                  </a:lnTo>
                  <a:lnTo>
                    <a:pt x="350" y="206"/>
                  </a:lnTo>
                  <a:lnTo>
                    <a:pt x="354" y="206"/>
                  </a:lnTo>
                  <a:lnTo>
                    <a:pt x="358" y="205"/>
                  </a:lnTo>
                  <a:lnTo>
                    <a:pt x="363" y="205"/>
                  </a:lnTo>
                  <a:lnTo>
                    <a:pt x="366" y="204"/>
                  </a:lnTo>
                  <a:lnTo>
                    <a:pt x="370" y="203"/>
                  </a:lnTo>
                  <a:lnTo>
                    <a:pt x="372" y="202"/>
                  </a:lnTo>
                  <a:lnTo>
                    <a:pt x="375" y="201"/>
                  </a:lnTo>
                  <a:lnTo>
                    <a:pt x="766" y="52"/>
                  </a:lnTo>
                  <a:lnTo>
                    <a:pt x="767" y="52"/>
                  </a:lnTo>
                  <a:lnTo>
                    <a:pt x="767" y="0"/>
                  </a:lnTo>
                  <a:lnTo>
                    <a:pt x="377" y="131"/>
                  </a:lnTo>
                  <a:lnTo>
                    <a:pt x="374" y="132"/>
                  </a:lnTo>
                  <a:lnTo>
                    <a:pt x="371" y="132"/>
                  </a:lnTo>
                  <a:lnTo>
                    <a:pt x="368" y="133"/>
                  </a:lnTo>
                  <a:lnTo>
                    <a:pt x="364" y="134"/>
                  </a:lnTo>
                  <a:lnTo>
                    <a:pt x="359" y="134"/>
                  </a:lnTo>
                  <a:lnTo>
                    <a:pt x="356" y="135"/>
                  </a:lnTo>
                  <a:lnTo>
                    <a:pt x="351" y="135"/>
                  </a:lnTo>
                  <a:lnTo>
                    <a:pt x="346" y="136"/>
                  </a:lnTo>
                  <a:lnTo>
                    <a:pt x="341" y="136"/>
                  </a:lnTo>
                  <a:lnTo>
                    <a:pt x="337" y="136"/>
                  </a:lnTo>
                  <a:lnTo>
                    <a:pt x="332" y="136"/>
                  </a:lnTo>
                  <a:lnTo>
                    <a:pt x="328" y="137"/>
                  </a:lnTo>
                  <a:lnTo>
                    <a:pt x="323" y="137"/>
                  </a:lnTo>
                  <a:lnTo>
                    <a:pt x="320" y="137"/>
                  </a:lnTo>
                  <a:lnTo>
                    <a:pt x="315" y="136"/>
                  </a:lnTo>
                  <a:lnTo>
                    <a:pt x="312" y="136"/>
                  </a:lnTo>
                  <a:lnTo>
                    <a:pt x="1" y="136"/>
                  </a:lnTo>
                  <a:lnTo>
                    <a:pt x="1" y="207"/>
                  </a:lnTo>
                  <a:lnTo>
                    <a:pt x="0" y="208"/>
                  </a:lnTo>
                </a:path>
              </a:pathLst>
            </a:custGeom>
            <a:solidFill>
              <a:srgbClr val="FFDB4F"/>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Freeform 1048">
              <a:extLst>
                <a:ext uri="{FF2B5EF4-FFF2-40B4-BE49-F238E27FC236}">
                  <a16:creationId xmlns:a16="http://schemas.microsoft.com/office/drawing/2014/main" id="{0525B17B-0C9D-4910-BB82-59829AFEB92A}"/>
                </a:ext>
              </a:extLst>
            </p:cNvPr>
            <p:cNvSpPr>
              <a:spLocks/>
            </p:cNvSpPr>
            <p:nvPr/>
          </p:nvSpPr>
          <p:spPr bwMode="auto">
            <a:xfrm>
              <a:off x="4096" y="2454"/>
              <a:ext cx="782" cy="154"/>
            </a:xfrm>
            <a:custGeom>
              <a:avLst/>
              <a:gdLst>
                <a:gd name="T0" fmla="*/ 775 w 782"/>
                <a:gd name="T1" fmla="*/ 16 h 154"/>
                <a:gd name="T2" fmla="*/ 779 w 782"/>
                <a:gd name="T3" fmla="*/ 14 h 154"/>
                <a:gd name="T4" fmla="*/ 780 w 782"/>
                <a:gd name="T5" fmla="*/ 12 h 154"/>
                <a:gd name="T6" fmla="*/ 781 w 782"/>
                <a:gd name="T7" fmla="*/ 10 h 154"/>
                <a:gd name="T8" fmla="*/ 780 w 782"/>
                <a:gd name="T9" fmla="*/ 8 h 154"/>
                <a:gd name="T10" fmla="*/ 777 w 782"/>
                <a:gd name="T11" fmla="*/ 6 h 154"/>
                <a:gd name="T12" fmla="*/ 773 w 782"/>
                <a:gd name="T13" fmla="*/ 4 h 154"/>
                <a:gd name="T14" fmla="*/ 768 w 782"/>
                <a:gd name="T15" fmla="*/ 3 h 154"/>
                <a:gd name="T16" fmla="*/ 761 w 782"/>
                <a:gd name="T17" fmla="*/ 2 h 154"/>
                <a:gd name="T18" fmla="*/ 473 w 782"/>
                <a:gd name="T19" fmla="*/ 0 h 154"/>
                <a:gd name="T20" fmla="*/ 468 w 782"/>
                <a:gd name="T21" fmla="*/ 0 h 154"/>
                <a:gd name="T22" fmla="*/ 465 w 782"/>
                <a:gd name="T23" fmla="*/ 0 h 154"/>
                <a:gd name="T24" fmla="*/ 461 w 782"/>
                <a:gd name="T25" fmla="*/ 0 h 154"/>
                <a:gd name="T26" fmla="*/ 457 w 782"/>
                <a:gd name="T27" fmla="*/ 0 h 154"/>
                <a:gd name="T28" fmla="*/ 453 w 782"/>
                <a:gd name="T29" fmla="*/ 0 h 154"/>
                <a:gd name="T30" fmla="*/ 448 w 782"/>
                <a:gd name="T31" fmla="*/ 0 h 154"/>
                <a:gd name="T32" fmla="*/ 444 w 782"/>
                <a:gd name="T33" fmla="*/ 0 h 154"/>
                <a:gd name="T34" fmla="*/ 439 w 782"/>
                <a:gd name="T35" fmla="*/ 1 h 154"/>
                <a:gd name="T36" fmla="*/ 434 w 782"/>
                <a:gd name="T37" fmla="*/ 1 h 154"/>
                <a:gd name="T38" fmla="*/ 430 w 782"/>
                <a:gd name="T39" fmla="*/ 1 h 154"/>
                <a:gd name="T40" fmla="*/ 425 w 782"/>
                <a:gd name="T41" fmla="*/ 2 h 154"/>
                <a:gd name="T42" fmla="*/ 421 w 782"/>
                <a:gd name="T43" fmla="*/ 3 h 154"/>
                <a:gd name="T44" fmla="*/ 417 w 782"/>
                <a:gd name="T45" fmla="*/ 4 h 154"/>
                <a:gd name="T46" fmla="*/ 414 w 782"/>
                <a:gd name="T47" fmla="*/ 5 h 154"/>
                <a:gd name="T48" fmla="*/ 410 w 782"/>
                <a:gd name="T49" fmla="*/ 6 h 154"/>
                <a:gd name="T50" fmla="*/ 406 w 782"/>
                <a:gd name="T51" fmla="*/ 7 h 154"/>
                <a:gd name="T52" fmla="*/ 20 w 782"/>
                <a:gd name="T53" fmla="*/ 128 h 154"/>
                <a:gd name="T54" fmla="*/ 15 w 782"/>
                <a:gd name="T55" fmla="*/ 130 h 154"/>
                <a:gd name="T56" fmla="*/ 11 w 782"/>
                <a:gd name="T57" fmla="*/ 132 h 154"/>
                <a:gd name="T58" fmla="*/ 6 w 782"/>
                <a:gd name="T59" fmla="*/ 135 h 154"/>
                <a:gd name="T60" fmla="*/ 2 w 782"/>
                <a:gd name="T61" fmla="*/ 139 h 154"/>
                <a:gd name="T62" fmla="*/ 0 w 782"/>
                <a:gd name="T63" fmla="*/ 141 h 154"/>
                <a:gd name="T64" fmla="*/ 0 w 782"/>
                <a:gd name="T65" fmla="*/ 145 h 154"/>
                <a:gd name="T66" fmla="*/ 3 w 782"/>
                <a:gd name="T67" fmla="*/ 149 h 154"/>
                <a:gd name="T68" fmla="*/ 10 w 782"/>
                <a:gd name="T69" fmla="*/ 153 h 154"/>
                <a:gd name="T70" fmla="*/ 320 w 782"/>
                <a:gd name="T71" fmla="*/ 153 h 154"/>
                <a:gd name="T72" fmla="*/ 324 w 782"/>
                <a:gd name="T73" fmla="*/ 153 h 154"/>
                <a:gd name="T74" fmla="*/ 327 w 782"/>
                <a:gd name="T75" fmla="*/ 153 h 154"/>
                <a:gd name="T76" fmla="*/ 332 w 782"/>
                <a:gd name="T77" fmla="*/ 153 h 154"/>
                <a:gd name="T78" fmla="*/ 336 w 782"/>
                <a:gd name="T79" fmla="*/ 153 h 154"/>
                <a:gd name="T80" fmla="*/ 340 w 782"/>
                <a:gd name="T81" fmla="*/ 153 h 154"/>
                <a:gd name="T82" fmla="*/ 345 w 782"/>
                <a:gd name="T83" fmla="*/ 153 h 154"/>
                <a:gd name="T84" fmla="*/ 350 w 782"/>
                <a:gd name="T85" fmla="*/ 152 h 154"/>
                <a:gd name="T86" fmla="*/ 355 w 782"/>
                <a:gd name="T87" fmla="*/ 152 h 154"/>
                <a:gd name="T88" fmla="*/ 359 w 782"/>
                <a:gd name="T89" fmla="*/ 152 h 154"/>
                <a:gd name="T90" fmla="*/ 364 w 782"/>
                <a:gd name="T91" fmla="*/ 151 h 154"/>
                <a:gd name="T92" fmla="*/ 368 w 782"/>
                <a:gd name="T93" fmla="*/ 151 h 154"/>
                <a:gd name="T94" fmla="*/ 372 w 782"/>
                <a:gd name="T95" fmla="*/ 150 h 154"/>
                <a:gd name="T96" fmla="*/ 376 w 782"/>
                <a:gd name="T97" fmla="*/ 149 h 154"/>
                <a:gd name="T98" fmla="*/ 379 w 782"/>
                <a:gd name="T99" fmla="*/ 148 h 154"/>
                <a:gd name="T100" fmla="*/ 383 w 782"/>
                <a:gd name="T101" fmla="*/ 148 h 154"/>
                <a:gd name="T102" fmla="*/ 385 w 782"/>
                <a:gd name="T103" fmla="*/ 147 h 154"/>
                <a:gd name="T104" fmla="*/ 772 w 782"/>
                <a:gd name="T105" fmla="*/ 17 h 154"/>
                <a:gd name="T106" fmla="*/ 775 w 782"/>
                <a:gd name="T107" fmla="*/ 1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2" h="154">
                  <a:moveTo>
                    <a:pt x="775" y="16"/>
                  </a:moveTo>
                  <a:lnTo>
                    <a:pt x="779" y="14"/>
                  </a:lnTo>
                  <a:lnTo>
                    <a:pt x="780" y="12"/>
                  </a:lnTo>
                  <a:lnTo>
                    <a:pt x="781" y="10"/>
                  </a:lnTo>
                  <a:lnTo>
                    <a:pt x="780" y="8"/>
                  </a:lnTo>
                  <a:lnTo>
                    <a:pt x="777" y="6"/>
                  </a:lnTo>
                  <a:lnTo>
                    <a:pt x="773" y="4"/>
                  </a:lnTo>
                  <a:lnTo>
                    <a:pt x="768" y="3"/>
                  </a:lnTo>
                  <a:lnTo>
                    <a:pt x="761" y="2"/>
                  </a:lnTo>
                  <a:lnTo>
                    <a:pt x="473" y="0"/>
                  </a:lnTo>
                  <a:lnTo>
                    <a:pt x="468" y="0"/>
                  </a:lnTo>
                  <a:lnTo>
                    <a:pt x="465" y="0"/>
                  </a:lnTo>
                  <a:lnTo>
                    <a:pt x="461" y="0"/>
                  </a:lnTo>
                  <a:lnTo>
                    <a:pt x="457" y="0"/>
                  </a:lnTo>
                  <a:lnTo>
                    <a:pt x="453" y="0"/>
                  </a:lnTo>
                  <a:lnTo>
                    <a:pt x="448" y="0"/>
                  </a:lnTo>
                  <a:lnTo>
                    <a:pt x="444" y="0"/>
                  </a:lnTo>
                  <a:lnTo>
                    <a:pt x="439" y="1"/>
                  </a:lnTo>
                  <a:lnTo>
                    <a:pt x="434" y="1"/>
                  </a:lnTo>
                  <a:lnTo>
                    <a:pt x="430" y="1"/>
                  </a:lnTo>
                  <a:lnTo>
                    <a:pt x="425" y="2"/>
                  </a:lnTo>
                  <a:lnTo>
                    <a:pt x="421" y="3"/>
                  </a:lnTo>
                  <a:lnTo>
                    <a:pt x="417" y="4"/>
                  </a:lnTo>
                  <a:lnTo>
                    <a:pt x="414" y="5"/>
                  </a:lnTo>
                  <a:lnTo>
                    <a:pt x="410" y="6"/>
                  </a:lnTo>
                  <a:lnTo>
                    <a:pt x="406" y="7"/>
                  </a:lnTo>
                  <a:lnTo>
                    <a:pt x="20" y="128"/>
                  </a:lnTo>
                  <a:lnTo>
                    <a:pt x="15" y="130"/>
                  </a:lnTo>
                  <a:lnTo>
                    <a:pt x="11" y="132"/>
                  </a:lnTo>
                  <a:lnTo>
                    <a:pt x="6" y="135"/>
                  </a:lnTo>
                  <a:lnTo>
                    <a:pt x="2" y="139"/>
                  </a:lnTo>
                  <a:lnTo>
                    <a:pt x="0" y="141"/>
                  </a:lnTo>
                  <a:lnTo>
                    <a:pt x="0" y="145"/>
                  </a:lnTo>
                  <a:lnTo>
                    <a:pt x="3" y="149"/>
                  </a:lnTo>
                  <a:lnTo>
                    <a:pt x="10" y="153"/>
                  </a:lnTo>
                  <a:lnTo>
                    <a:pt x="320" y="153"/>
                  </a:lnTo>
                  <a:lnTo>
                    <a:pt x="324" y="153"/>
                  </a:lnTo>
                  <a:lnTo>
                    <a:pt x="327" y="153"/>
                  </a:lnTo>
                  <a:lnTo>
                    <a:pt x="332" y="153"/>
                  </a:lnTo>
                  <a:lnTo>
                    <a:pt x="336" y="153"/>
                  </a:lnTo>
                  <a:lnTo>
                    <a:pt x="340" y="153"/>
                  </a:lnTo>
                  <a:lnTo>
                    <a:pt x="345" y="153"/>
                  </a:lnTo>
                  <a:lnTo>
                    <a:pt x="350" y="152"/>
                  </a:lnTo>
                  <a:lnTo>
                    <a:pt x="355" y="152"/>
                  </a:lnTo>
                  <a:lnTo>
                    <a:pt x="359" y="152"/>
                  </a:lnTo>
                  <a:lnTo>
                    <a:pt x="364" y="151"/>
                  </a:lnTo>
                  <a:lnTo>
                    <a:pt x="368" y="151"/>
                  </a:lnTo>
                  <a:lnTo>
                    <a:pt x="372" y="150"/>
                  </a:lnTo>
                  <a:lnTo>
                    <a:pt x="376" y="149"/>
                  </a:lnTo>
                  <a:lnTo>
                    <a:pt x="379" y="148"/>
                  </a:lnTo>
                  <a:lnTo>
                    <a:pt x="383" y="148"/>
                  </a:lnTo>
                  <a:lnTo>
                    <a:pt x="385" y="147"/>
                  </a:lnTo>
                  <a:lnTo>
                    <a:pt x="772" y="17"/>
                  </a:lnTo>
                  <a:lnTo>
                    <a:pt x="775" y="16"/>
                  </a:lnTo>
                </a:path>
              </a:pathLst>
            </a:custGeom>
            <a:solidFill>
              <a:srgbClr val="DBDBDB"/>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Freeform 1049">
              <a:extLst>
                <a:ext uri="{FF2B5EF4-FFF2-40B4-BE49-F238E27FC236}">
                  <a16:creationId xmlns:a16="http://schemas.microsoft.com/office/drawing/2014/main" id="{BBA7C0AF-9391-4A20-927B-D1298309C33A}"/>
                </a:ext>
              </a:extLst>
            </p:cNvPr>
            <p:cNvSpPr>
              <a:spLocks/>
            </p:cNvSpPr>
            <p:nvPr/>
          </p:nvSpPr>
          <p:spPr bwMode="auto">
            <a:xfrm>
              <a:off x="4859" y="2454"/>
              <a:ext cx="22" cy="18"/>
            </a:xfrm>
            <a:custGeom>
              <a:avLst/>
              <a:gdLst>
                <a:gd name="T0" fmla="*/ 1 w 22"/>
                <a:gd name="T1" fmla="*/ 4 h 18"/>
                <a:gd name="T2" fmla="*/ 0 w 22"/>
                <a:gd name="T3" fmla="*/ 4 h 18"/>
                <a:gd name="T4" fmla="*/ 5 w 22"/>
                <a:gd name="T5" fmla="*/ 4 h 18"/>
                <a:gd name="T6" fmla="*/ 10 w 22"/>
                <a:gd name="T7" fmla="*/ 5 h 18"/>
                <a:gd name="T8" fmla="*/ 13 w 22"/>
                <a:gd name="T9" fmla="*/ 7 h 18"/>
                <a:gd name="T10" fmla="*/ 16 w 22"/>
                <a:gd name="T11" fmla="*/ 9 h 18"/>
                <a:gd name="T12" fmla="*/ 16 w 22"/>
                <a:gd name="T13" fmla="*/ 10 h 18"/>
                <a:gd name="T14" fmla="*/ 16 w 22"/>
                <a:gd name="T15" fmla="*/ 11 h 18"/>
                <a:gd name="T16" fmla="*/ 15 w 22"/>
                <a:gd name="T17" fmla="*/ 13 h 18"/>
                <a:gd name="T18" fmla="*/ 12 w 22"/>
                <a:gd name="T19" fmla="*/ 14 h 18"/>
                <a:gd name="T20" fmla="*/ 14 w 22"/>
                <a:gd name="T21" fmla="*/ 17 h 18"/>
                <a:gd name="T22" fmla="*/ 18 w 22"/>
                <a:gd name="T23" fmla="*/ 16 h 18"/>
                <a:gd name="T24" fmla="*/ 20 w 22"/>
                <a:gd name="T25" fmla="*/ 12 h 18"/>
                <a:gd name="T26" fmla="*/ 21 w 22"/>
                <a:gd name="T27" fmla="*/ 9 h 18"/>
                <a:gd name="T28" fmla="*/ 19 w 22"/>
                <a:gd name="T29" fmla="*/ 7 h 18"/>
                <a:gd name="T30" fmla="*/ 16 w 22"/>
                <a:gd name="T31" fmla="*/ 4 h 18"/>
                <a:gd name="T32" fmla="*/ 12 w 22"/>
                <a:gd name="T33" fmla="*/ 2 h 18"/>
                <a:gd name="T34" fmla="*/ 7 w 22"/>
                <a:gd name="T35" fmla="*/ 1 h 18"/>
                <a:gd name="T36" fmla="*/ 1 w 22"/>
                <a:gd name="T37" fmla="*/ 0 h 18"/>
                <a:gd name="T38" fmla="*/ 1 w 22"/>
                <a:gd name="T39"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18">
                  <a:moveTo>
                    <a:pt x="1" y="4"/>
                  </a:moveTo>
                  <a:lnTo>
                    <a:pt x="0" y="4"/>
                  </a:lnTo>
                  <a:lnTo>
                    <a:pt x="5" y="4"/>
                  </a:lnTo>
                  <a:lnTo>
                    <a:pt x="10" y="5"/>
                  </a:lnTo>
                  <a:lnTo>
                    <a:pt x="13" y="7"/>
                  </a:lnTo>
                  <a:lnTo>
                    <a:pt x="16" y="9"/>
                  </a:lnTo>
                  <a:lnTo>
                    <a:pt x="16" y="10"/>
                  </a:lnTo>
                  <a:lnTo>
                    <a:pt x="16" y="11"/>
                  </a:lnTo>
                  <a:lnTo>
                    <a:pt x="15" y="13"/>
                  </a:lnTo>
                  <a:lnTo>
                    <a:pt x="12" y="14"/>
                  </a:lnTo>
                  <a:lnTo>
                    <a:pt x="14" y="17"/>
                  </a:lnTo>
                  <a:lnTo>
                    <a:pt x="18" y="16"/>
                  </a:lnTo>
                  <a:lnTo>
                    <a:pt x="20" y="12"/>
                  </a:lnTo>
                  <a:lnTo>
                    <a:pt x="21" y="9"/>
                  </a:lnTo>
                  <a:lnTo>
                    <a:pt x="19" y="7"/>
                  </a:lnTo>
                  <a:lnTo>
                    <a:pt x="16" y="4"/>
                  </a:lnTo>
                  <a:lnTo>
                    <a:pt x="12" y="2"/>
                  </a:lnTo>
                  <a:lnTo>
                    <a:pt x="7" y="1"/>
                  </a:lnTo>
                  <a:lnTo>
                    <a:pt x="1" y="0"/>
                  </a:lnTo>
                  <a:lnTo>
                    <a:pt x="1" y="4"/>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Freeform 1050">
              <a:extLst>
                <a:ext uri="{FF2B5EF4-FFF2-40B4-BE49-F238E27FC236}">
                  <a16:creationId xmlns:a16="http://schemas.microsoft.com/office/drawing/2014/main" id="{89ACE895-1E5C-4732-9A39-3096880E8EBC}"/>
                </a:ext>
              </a:extLst>
            </p:cNvPr>
            <p:cNvSpPr>
              <a:spLocks/>
            </p:cNvSpPr>
            <p:nvPr/>
          </p:nvSpPr>
          <p:spPr bwMode="auto">
            <a:xfrm>
              <a:off x="4569" y="2454"/>
              <a:ext cx="290" cy="17"/>
            </a:xfrm>
            <a:custGeom>
              <a:avLst/>
              <a:gdLst>
                <a:gd name="T0" fmla="*/ 0 w 290"/>
                <a:gd name="T1" fmla="*/ 12 h 17"/>
                <a:gd name="T2" fmla="*/ 289 w 290"/>
                <a:gd name="T3" fmla="*/ 16 h 17"/>
                <a:gd name="T4" fmla="*/ 289 w 290"/>
                <a:gd name="T5" fmla="*/ 4 h 17"/>
                <a:gd name="T6" fmla="*/ 0 w 290"/>
                <a:gd name="T7" fmla="*/ 0 h 17"/>
                <a:gd name="T8" fmla="*/ 0 w 290"/>
                <a:gd name="T9" fmla="*/ 12 h 17"/>
              </a:gdLst>
              <a:ahLst/>
              <a:cxnLst>
                <a:cxn ang="0">
                  <a:pos x="T0" y="T1"/>
                </a:cxn>
                <a:cxn ang="0">
                  <a:pos x="T2" y="T3"/>
                </a:cxn>
                <a:cxn ang="0">
                  <a:pos x="T4" y="T5"/>
                </a:cxn>
                <a:cxn ang="0">
                  <a:pos x="T6" y="T7"/>
                </a:cxn>
                <a:cxn ang="0">
                  <a:pos x="T8" y="T9"/>
                </a:cxn>
              </a:cxnLst>
              <a:rect l="0" t="0" r="r" b="b"/>
              <a:pathLst>
                <a:path w="290" h="17">
                  <a:moveTo>
                    <a:pt x="0" y="12"/>
                  </a:moveTo>
                  <a:lnTo>
                    <a:pt x="289" y="16"/>
                  </a:lnTo>
                  <a:lnTo>
                    <a:pt x="289" y="4"/>
                  </a:lnTo>
                  <a:lnTo>
                    <a:pt x="0" y="0"/>
                  </a:lnTo>
                  <a:lnTo>
                    <a:pt x="0" y="12"/>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Freeform 1051">
              <a:extLst>
                <a:ext uri="{FF2B5EF4-FFF2-40B4-BE49-F238E27FC236}">
                  <a16:creationId xmlns:a16="http://schemas.microsoft.com/office/drawing/2014/main" id="{3382FD43-1839-48E3-B3F1-AE8B0749B124}"/>
                </a:ext>
              </a:extLst>
            </p:cNvPr>
            <p:cNvSpPr>
              <a:spLocks/>
            </p:cNvSpPr>
            <p:nvPr/>
          </p:nvSpPr>
          <p:spPr bwMode="auto">
            <a:xfrm>
              <a:off x="4501" y="2452"/>
              <a:ext cx="68" cy="17"/>
            </a:xfrm>
            <a:custGeom>
              <a:avLst/>
              <a:gdLst>
                <a:gd name="T0" fmla="*/ 3 w 68"/>
                <a:gd name="T1" fmla="*/ 16 h 17"/>
                <a:gd name="T2" fmla="*/ 4 w 68"/>
                <a:gd name="T3" fmla="*/ 16 h 17"/>
                <a:gd name="T4" fmla="*/ 6 w 68"/>
                <a:gd name="T5" fmla="*/ 14 h 17"/>
                <a:gd name="T6" fmla="*/ 10 w 68"/>
                <a:gd name="T7" fmla="*/ 12 h 17"/>
                <a:gd name="T8" fmla="*/ 14 w 68"/>
                <a:gd name="T9" fmla="*/ 12 h 17"/>
                <a:gd name="T10" fmla="*/ 17 w 68"/>
                <a:gd name="T11" fmla="*/ 9 h 17"/>
                <a:gd name="T12" fmla="*/ 20 w 68"/>
                <a:gd name="T13" fmla="*/ 9 h 17"/>
                <a:gd name="T14" fmla="*/ 26 w 68"/>
                <a:gd name="T15" fmla="*/ 8 h 17"/>
                <a:gd name="T16" fmla="*/ 29 w 68"/>
                <a:gd name="T17" fmla="*/ 6 h 17"/>
                <a:gd name="T18" fmla="*/ 34 w 68"/>
                <a:gd name="T19" fmla="*/ 6 h 17"/>
                <a:gd name="T20" fmla="*/ 39 w 68"/>
                <a:gd name="T21" fmla="*/ 6 h 17"/>
                <a:gd name="T22" fmla="*/ 43 w 68"/>
                <a:gd name="T23" fmla="*/ 6 h 17"/>
                <a:gd name="T24" fmla="*/ 47 w 68"/>
                <a:gd name="T25" fmla="*/ 6 h 17"/>
                <a:gd name="T26" fmla="*/ 51 w 68"/>
                <a:gd name="T27" fmla="*/ 6 h 17"/>
                <a:gd name="T28" fmla="*/ 56 w 68"/>
                <a:gd name="T29" fmla="*/ 6 h 17"/>
                <a:gd name="T30" fmla="*/ 60 w 68"/>
                <a:gd name="T31" fmla="*/ 6 h 17"/>
                <a:gd name="T32" fmla="*/ 63 w 68"/>
                <a:gd name="T33" fmla="*/ 6 h 17"/>
                <a:gd name="T34" fmla="*/ 67 w 68"/>
                <a:gd name="T35" fmla="*/ 6 h 17"/>
                <a:gd name="T36" fmla="*/ 67 w 68"/>
                <a:gd name="T37" fmla="*/ 1 h 17"/>
                <a:gd name="T38" fmla="*/ 63 w 68"/>
                <a:gd name="T39" fmla="*/ 0 h 17"/>
                <a:gd name="T40" fmla="*/ 60 w 68"/>
                <a:gd name="T41" fmla="*/ 0 h 17"/>
                <a:gd name="T42" fmla="*/ 56 w 68"/>
                <a:gd name="T43" fmla="*/ 0 h 17"/>
                <a:gd name="T44" fmla="*/ 51 w 68"/>
                <a:gd name="T45" fmla="*/ 0 h 17"/>
                <a:gd name="T46" fmla="*/ 47 w 68"/>
                <a:gd name="T47" fmla="*/ 0 h 17"/>
                <a:gd name="T48" fmla="*/ 43 w 68"/>
                <a:gd name="T49" fmla="*/ 0 h 17"/>
                <a:gd name="T50" fmla="*/ 38 w 68"/>
                <a:gd name="T51" fmla="*/ 1 h 17"/>
                <a:gd name="T52" fmla="*/ 33 w 68"/>
                <a:gd name="T53" fmla="*/ 1 h 17"/>
                <a:gd name="T54" fmla="*/ 28 w 68"/>
                <a:gd name="T55" fmla="*/ 1 h 17"/>
                <a:gd name="T56" fmla="*/ 25 w 68"/>
                <a:gd name="T57" fmla="*/ 1 h 17"/>
                <a:gd name="T58" fmla="*/ 20 w 68"/>
                <a:gd name="T59" fmla="*/ 3 h 17"/>
                <a:gd name="T60" fmla="*/ 17 w 68"/>
                <a:gd name="T61" fmla="*/ 4 h 17"/>
                <a:gd name="T62" fmla="*/ 12 w 68"/>
                <a:gd name="T63" fmla="*/ 6 h 17"/>
                <a:gd name="T64" fmla="*/ 8 w 68"/>
                <a:gd name="T65" fmla="*/ 6 h 17"/>
                <a:gd name="T66" fmla="*/ 4 w 68"/>
                <a:gd name="T67" fmla="*/ 9 h 17"/>
                <a:gd name="T68" fmla="*/ 0 w 68"/>
                <a:gd name="T69" fmla="*/ 11 h 17"/>
                <a:gd name="T70" fmla="*/ 1 w 68"/>
                <a:gd name="T71" fmla="*/ 11 h 17"/>
                <a:gd name="T72" fmla="*/ 3 w 68"/>
                <a:gd name="T7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 h="17">
                  <a:moveTo>
                    <a:pt x="3" y="16"/>
                  </a:moveTo>
                  <a:lnTo>
                    <a:pt x="4" y="16"/>
                  </a:lnTo>
                  <a:lnTo>
                    <a:pt x="6" y="14"/>
                  </a:lnTo>
                  <a:lnTo>
                    <a:pt x="10" y="12"/>
                  </a:lnTo>
                  <a:lnTo>
                    <a:pt x="14" y="12"/>
                  </a:lnTo>
                  <a:lnTo>
                    <a:pt x="17" y="9"/>
                  </a:lnTo>
                  <a:lnTo>
                    <a:pt x="20" y="9"/>
                  </a:lnTo>
                  <a:lnTo>
                    <a:pt x="26" y="8"/>
                  </a:lnTo>
                  <a:lnTo>
                    <a:pt x="29" y="6"/>
                  </a:lnTo>
                  <a:lnTo>
                    <a:pt x="34" y="6"/>
                  </a:lnTo>
                  <a:lnTo>
                    <a:pt x="39" y="6"/>
                  </a:lnTo>
                  <a:lnTo>
                    <a:pt x="43" y="6"/>
                  </a:lnTo>
                  <a:lnTo>
                    <a:pt x="47" y="6"/>
                  </a:lnTo>
                  <a:lnTo>
                    <a:pt x="51" y="6"/>
                  </a:lnTo>
                  <a:lnTo>
                    <a:pt x="56" y="6"/>
                  </a:lnTo>
                  <a:lnTo>
                    <a:pt x="60" y="6"/>
                  </a:lnTo>
                  <a:lnTo>
                    <a:pt x="63" y="6"/>
                  </a:lnTo>
                  <a:lnTo>
                    <a:pt x="67" y="6"/>
                  </a:lnTo>
                  <a:lnTo>
                    <a:pt x="67" y="1"/>
                  </a:lnTo>
                  <a:lnTo>
                    <a:pt x="63" y="0"/>
                  </a:lnTo>
                  <a:lnTo>
                    <a:pt x="60" y="0"/>
                  </a:lnTo>
                  <a:lnTo>
                    <a:pt x="56" y="0"/>
                  </a:lnTo>
                  <a:lnTo>
                    <a:pt x="51" y="0"/>
                  </a:lnTo>
                  <a:lnTo>
                    <a:pt x="47" y="0"/>
                  </a:lnTo>
                  <a:lnTo>
                    <a:pt x="43" y="0"/>
                  </a:lnTo>
                  <a:lnTo>
                    <a:pt x="38" y="1"/>
                  </a:lnTo>
                  <a:lnTo>
                    <a:pt x="33" y="1"/>
                  </a:lnTo>
                  <a:lnTo>
                    <a:pt x="28" y="1"/>
                  </a:lnTo>
                  <a:lnTo>
                    <a:pt x="25" y="1"/>
                  </a:lnTo>
                  <a:lnTo>
                    <a:pt x="20" y="3"/>
                  </a:lnTo>
                  <a:lnTo>
                    <a:pt x="17" y="4"/>
                  </a:lnTo>
                  <a:lnTo>
                    <a:pt x="12" y="6"/>
                  </a:lnTo>
                  <a:lnTo>
                    <a:pt x="8" y="6"/>
                  </a:lnTo>
                  <a:lnTo>
                    <a:pt x="4" y="9"/>
                  </a:lnTo>
                  <a:lnTo>
                    <a:pt x="0" y="11"/>
                  </a:lnTo>
                  <a:lnTo>
                    <a:pt x="1" y="11"/>
                  </a:lnTo>
                  <a:lnTo>
                    <a:pt x="3" y="16"/>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Freeform 1052">
              <a:extLst>
                <a:ext uri="{FF2B5EF4-FFF2-40B4-BE49-F238E27FC236}">
                  <a16:creationId xmlns:a16="http://schemas.microsoft.com/office/drawing/2014/main" id="{2427E0F9-2E7C-4CEA-AD41-8AC4D9BAD860}"/>
                </a:ext>
              </a:extLst>
            </p:cNvPr>
            <p:cNvSpPr>
              <a:spLocks/>
            </p:cNvSpPr>
            <p:nvPr/>
          </p:nvSpPr>
          <p:spPr bwMode="auto">
            <a:xfrm>
              <a:off x="4115" y="2460"/>
              <a:ext cx="388" cy="125"/>
            </a:xfrm>
            <a:custGeom>
              <a:avLst/>
              <a:gdLst>
                <a:gd name="T0" fmla="*/ 3 w 388"/>
                <a:gd name="T1" fmla="*/ 124 h 125"/>
                <a:gd name="T2" fmla="*/ 387 w 388"/>
                <a:gd name="T3" fmla="*/ 3 h 125"/>
                <a:gd name="T4" fmla="*/ 385 w 388"/>
                <a:gd name="T5" fmla="*/ 0 h 125"/>
                <a:gd name="T6" fmla="*/ 0 w 388"/>
                <a:gd name="T7" fmla="*/ 121 h 125"/>
                <a:gd name="T8" fmla="*/ 3 w 388"/>
                <a:gd name="T9" fmla="*/ 124 h 125"/>
              </a:gdLst>
              <a:ahLst/>
              <a:cxnLst>
                <a:cxn ang="0">
                  <a:pos x="T0" y="T1"/>
                </a:cxn>
                <a:cxn ang="0">
                  <a:pos x="T2" y="T3"/>
                </a:cxn>
                <a:cxn ang="0">
                  <a:pos x="T4" y="T5"/>
                </a:cxn>
                <a:cxn ang="0">
                  <a:pos x="T6" y="T7"/>
                </a:cxn>
                <a:cxn ang="0">
                  <a:pos x="T8" y="T9"/>
                </a:cxn>
              </a:cxnLst>
              <a:rect l="0" t="0" r="r" b="b"/>
              <a:pathLst>
                <a:path w="388" h="125">
                  <a:moveTo>
                    <a:pt x="3" y="124"/>
                  </a:moveTo>
                  <a:lnTo>
                    <a:pt x="387" y="3"/>
                  </a:lnTo>
                  <a:lnTo>
                    <a:pt x="385" y="0"/>
                  </a:lnTo>
                  <a:lnTo>
                    <a:pt x="0" y="121"/>
                  </a:lnTo>
                  <a:lnTo>
                    <a:pt x="3" y="124"/>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Freeform 1053">
              <a:extLst>
                <a:ext uri="{FF2B5EF4-FFF2-40B4-BE49-F238E27FC236}">
                  <a16:creationId xmlns:a16="http://schemas.microsoft.com/office/drawing/2014/main" id="{0FF6C38D-85C3-48E9-8B5E-26A64B190216}"/>
                </a:ext>
              </a:extLst>
            </p:cNvPr>
            <p:cNvSpPr>
              <a:spLocks/>
            </p:cNvSpPr>
            <p:nvPr/>
          </p:nvSpPr>
          <p:spPr bwMode="auto">
            <a:xfrm>
              <a:off x="4093" y="2582"/>
              <a:ext cx="22" cy="28"/>
            </a:xfrm>
            <a:custGeom>
              <a:avLst/>
              <a:gdLst>
                <a:gd name="T0" fmla="*/ 11 w 22"/>
                <a:gd name="T1" fmla="*/ 24 h 28"/>
                <a:gd name="T2" fmla="*/ 12 w 22"/>
                <a:gd name="T3" fmla="*/ 24 h 28"/>
                <a:gd name="T4" fmla="*/ 7 w 22"/>
                <a:gd name="T5" fmla="*/ 20 h 28"/>
                <a:gd name="T6" fmla="*/ 5 w 22"/>
                <a:gd name="T7" fmla="*/ 17 h 28"/>
                <a:gd name="T8" fmla="*/ 5 w 22"/>
                <a:gd name="T9" fmla="*/ 15 h 28"/>
                <a:gd name="T10" fmla="*/ 7 w 22"/>
                <a:gd name="T11" fmla="*/ 12 h 28"/>
                <a:gd name="T12" fmla="*/ 9 w 22"/>
                <a:gd name="T13" fmla="*/ 10 h 28"/>
                <a:gd name="T14" fmla="*/ 13 w 22"/>
                <a:gd name="T15" fmla="*/ 7 h 28"/>
                <a:gd name="T16" fmla="*/ 17 w 22"/>
                <a:gd name="T17" fmla="*/ 5 h 28"/>
                <a:gd name="T18" fmla="*/ 21 w 22"/>
                <a:gd name="T19" fmla="*/ 3 h 28"/>
                <a:gd name="T20" fmla="*/ 19 w 22"/>
                <a:gd name="T21" fmla="*/ 0 h 28"/>
                <a:gd name="T22" fmla="*/ 14 w 22"/>
                <a:gd name="T23" fmla="*/ 2 h 28"/>
                <a:gd name="T24" fmla="*/ 10 w 22"/>
                <a:gd name="T25" fmla="*/ 5 h 28"/>
                <a:gd name="T26" fmla="*/ 6 w 22"/>
                <a:gd name="T27" fmla="*/ 7 h 28"/>
                <a:gd name="T28" fmla="*/ 2 w 22"/>
                <a:gd name="T29" fmla="*/ 10 h 28"/>
                <a:gd name="T30" fmla="*/ 0 w 22"/>
                <a:gd name="T31" fmla="*/ 14 h 28"/>
                <a:gd name="T32" fmla="*/ 0 w 22"/>
                <a:gd name="T33" fmla="*/ 19 h 28"/>
                <a:gd name="T34" fmla="*/ 4 w 22"/>
                <a:gd name="T35" fmla="*/ 23 h 28"/>
                <a:gd name="T36" fmla="*/ 9 w 22"/>
                <a:gd name="T37" fmla="*/ 27 h 28"/>
                <a:gd name="T38" fmla="*/ 11 w 22"/>
                <a:gd name="T39" fmla="*/ 27 h 28"/>
                <a:gd name="T40" fmla="*/ 11 w 22"/>
                <a:gd name="T41"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28">
                  <a:moveTo>
                    <a:pt x="11" y="24"/>
                  </a:moveTo>
                  <a:lnTo>
                    <a:pt x="12" y="24"/>
                  </a:lnTo>
                  <a:lnTo>
                    <a:pt x="7" y="20"/>
                  </a:lnTo>
                  <a:lnTo>
                    <a:pt x="5" y="17"/>
                  </a:lnTo>
                  <a:lnTo>
                    <a:pt x="5" y="15"/>
                  </a:lnTo>
                  <a:lnTo>
                    <a:pt x="7" y="12"/>
                  </a:lnTo>
                  <a:lnTo>
                    <a:pt x="9" y="10"/>
                  </a:lnTo>
                  <a:lnTo>
                    <a:pt x="13" y="7"/>
                  </a:lnTo>
                  <a:lnTo>
                    <a:pt x="17" y="5"/>
                  </a:lnTo>
                  <a:lnTo>
                    <a:pt x="21" y="3"/>
                  </a:lnTo>
                  <a:lnTo>
                    <a:pt x="19" y="0"/>
                  </a:lnTo>
                  <a:lnTo>
                    <a:pt x="14" y="2"/>
                  </a:lnTo>
                  <a:lnTo>
                    <a:pt x="10" y="5"/>
                  </a:lnTo>
                  <a:lnTo>
                    <a:pt x="6" y="7"/>
                  </a:lnTo>
                  <a:lnTo>
                    <a:pt x="2" y="10"/>
                  </a:lnTo>
                  <a:lnTo>
                    <a:pt x="0" y="14"/>
                  </a:lnTo>
                  <a:lnTo>
                    <a:pt x="0" y="19"/>
                  </a:lnTo>
                  <a:lnTo>
                    <a:pt x="4" y="23"/>
                  </a:lnTo>
                  <a:lnTo>
                    <a:pt x="9" y="27"/>
                  </a:lnTo>
                  <a:lnTo>
                    <a:pt x="11" y="27"/>
                  </a:lnTo>
                  <a:lnTo>
                    <a:pt x="11" y="24"/>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Freeform 1054">
              <a:extLst>
                <a:ext uri="{FF2B5EF4-FFF2-40B4-BE49-F238E27FC236}">
                  <a16:creationId xmlns:a16="http://schemas.microsoft.com/office/drawing/2014/main" id="{BDA1A17F-18F6-480A-82EA-5FA6DB160D27}"/>
                </a:ext>
              </a:extLst>
            </p:cNvPr>
            <p:cNvSpPr>
              <a:spLocks/>
            </p:cNvSpPr>
            <p:nvPr/>
          </p:nvSpPr>
          <p:spPr bwMode="auto">
            <a:xfrm>
              <a:off x="4105" y="2605"/>
              <a:ext cx="311" cy="17"/>
            </a:xfrm>
            <a:custGeom>
              <a:avLst/>
              <a:gdLst>
                <a:gd name="T0" fmla="*/ 310 w 311"/>
                <a:gd name="T1" fmla="*/ 0 h 17"/>
                <a:gd name="T2" fmla="*/ 309 w 311"/>
                <a:gd name="T3" fmla="*/ 0 h 17"/>
                <a:gd name="T4" fmla="*/ 0 w 311"/>
                <a:gd name="T5" fmla="*/ 0 h 17"/>
                <a:gd name="T6" fmla="*/ 0 w 311"/>
                <a:gd name="T7" fmla="*/ 16 h 17"/>
                <a:gd name="T8" fmla="*/ 309 w 311"/>
                <a:gd name="T9" fmla="*/ 16 h 17"/>
                <a:gd name="T10" fmla="*/ 310 w 311"/>
                <a:gd name="T11" fmla="*/ 0 h 17"/>
              </a:gdLst>
              <a:ahLst/>
              <a:cxnLst>
                <a:cxn ang="0">
                  <a:pos x="T0" y="T1"/>
                </a:cxn>
                <a:cxn ang="0">
                  <a:pos x="T2" y="T3"/>
                </a:cxn>
                <a:cxn ang="0">
                  <a:pos x="T4" y="T5"/>
                </a:cxn>
                <a:cxn ang="0">
                  <a:pos x="T6" y="T7"/>
                </a:cxn>
                <a:cxn ang="0">
                  <a:pos x="T8" y="T9"/>
                </a:cxn>
                <a:cxn ang="0">
                  <a:pos x="T10" y="T11"/>
                </a:cxn>
              </a:cxnLst>
              <a:rect l="0" t="0" r="r" b="b"/>
              <a:pathLst>
                <a:path w="311" h="17">
                  <a:moveTo>
                    <a:pt x="310" y="0"/>
                  </a:moveTo>
                  <a:lnTo>
                    <a:pt x="309" y="0"/>
                  </a:lnTo>
                  <a:lnTo>
                    <a:pt x="0" y="0"/>
                  </a:lnTo>
                  <a:lnTo>
                    <a:pt x="0" y="16"/>
                  </a:lnTo>
                  <a:lnTo>
                    <a:pt x="309" y="16"/>
                  </a:lnTo>
                  <a:lnTo>
                    <a:pt x="310" y="0"/>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Freeform 1055">
              <a:extLst>
                <a:ext uri="{FF2B5EF4-FFF2-40B4-BE49-F238E27FC236}">
                  <a16:creationId xmlns:a16="http://schemas.microsoft.com/office/drawing/2014/main" id="{2003E423-BFDC-4DED-B1A7-EE8AFB9CD976}"/>
                </a:ext>
              </a:extLst>
            </p:cNvPr>
            <p:cNvSpPr>
              <a:spLocks/>
            </p:cNvSpPr>
            <p:nvPr/>
          </p:nvSpPr>
          <p:spPr bwMode="auto">
            <a:xfrm>
              <a:off x="4416" y="2601"/>
              <a:ext cx="67" cy="17"/>
            </a:xfrm>
            <a:custGeom>
              <a:avLst/>
              <a:gdLst>
                <a:gd name="T0" fmla="*/ 63 w 67"/>
                <a:gd name="T1" fmla="*/ 0 h 17"/>
                <a:gd name="T2" fmla="*/ 62 w 67"/>
                <a:gd name="T3" fmla="*/ 0 h 17"/>
                <a:gd name="T4" fmla="*/ 61 w 67"/>
                <a:gd name="T5" fmla="*/ 2 h 17"/>
                <a:gd name="T6" fmla="*/ 58 w 67"/>
                <a:gd name="T7" fmla="*/ 2 h 17"/>
                <a:gd name="T8" fmla="*/ 54 w 67"/>
                <a:gd name="T9" fmla="*/ 4 h 17"/>
                <a:gd name="T10" fmla="*/ 51 w 67"/>
                <a:gd name="T11" fmla="*/ 4 h 17"/>
                <a:gd name="T12" fmla="*/ 48 w 67"/>
                <a:gd name="T13" fmla="*/ 6 h 17"/>
                <a:gd name="T14" fmla="*/ 43 w 67"/>
                <a:gd name="T15" fmla="*/ 6 h 17"/>
                <a:gd name="T16" fmla="*/ 39 w 67"/>
                <a:gd name="T17" fmla="*/ 6 h 17"/>
                <a:gd name="T18" fmla="*/ 35 w 67"/>
                <a:gd name="T19" fmla="*/ 8 h 17"/>
                <a:gd name="T20" fmla="*/ 30 w 67"/>
                <a:gd name="T21" fmla="*/ 8 h 17"/>
                <a:gd name="T22" fmla="*/ 25 w 67"/>
                <a:gd name="T23" fmla="*/ 10 h 17"/>
                <a:gd name="T24" fmla="*/ 20 w 67"/>
                <a:gd name="T25" fmla="*/ 10 h 17"/>
                <a:gd name="T26" fmla="*/ 17 w 67"/>
                <a:gd name="T27" fmla="*/ 10 h 17"/>
                <a:gd name="T28" fmla="*/ 12 w 67"/>
                <a:gd name="T29" fmla="*/ 10 h 17"/>
                <a:gd name="T30" fmla="*/ 7 w 67"/>
                <a:gd name="T31" fmla="*/ 10 h 17"/>
                <a:gd name="T32" fmla="*/ 4 w 67"/>
                <a:gd name="T33" fmla="*/ 10 h 17"/>
                <a:gd name="T34" fmla="*/ 1 w 67"/>
                <a:gd name="T35" fmla="*/ 10 h 17"/>
                <a:gd name="T36" fmla="*/ 0 w 67"/>
                <a:gd name="T37" fmla="*/ 14 h 17"/>
                <a:gd name="T38" fmla="*/ 4 w 67"/>
                <a:gd name="T39" fmla="*/ 16 h 17"/>
                <a:gd name="T40" fmla="*/ 7 w 67"/>
                <a:gd name="T41" fmla="*/ 16 h 17"/>
                <a:gd name="T42" fmla="*/ 12 w 67"/>
                <a:gd name="T43" fmla="*/ 16 h 17"/>
                <a:gd name="T44" fmla="*/ 17 w 67"/>
                <a:gd name="T45" fmla="*/ 16 h 17"/>
                <a:gd name="T46" fmla="*/ 20 w 67"/>
                <a:gd name="T47" fmla="*/ 16 h 17"/>
                <a:gd name="T48" fmla="*/ 26 w 67"/>
                <a:gd name="T49" fmla="*/ 14 h 17"/>
                <a:gd name="T50" fmla="*/ 30 w 67"/>
                <a:gd name="T51" fmla="*/ 14 h 17"/>
                <a:gd name="T52" fmla="*/ 36 w 67"/>
                <a:gd name="T53" fmla="*/ 14 h 17"/>
                <a:gd name="T54" fmla="*/ 39 w 67"/>
                <a:gd name="T55" fmla="*/ 14 h 17"/>
                <a:gd name="T56" fmla="*/ 44 w 67"/>
                <a:gd name="T57" fmla="*/ 12 h 17"/>
                <a:gd name="T58" fmla="*/ 49 w 67"/>
                <a:gd name="T59" fmla="*/ 12 h 17"/>
                <a:gd name="T60" fmla="*/ 52 w 67"/>
                <a:gd name="T61" fmla="*/ 12 h 17"/>
                <a:gd name="T62" fmla="*/ 56 w 67"/>
                <a:gd name="T63" fmla="*/ 10 h 17"/>
                <a:gd name="T64" fmla="*/ 60 w 67"/>
                <a:gd name="T65" fmla="*/ 8 h 17"/>
                <a:gd name="T66" fmla="*/ 63 w 67"/>
                <a:gd name="T67" fmla="*/ 6 h 17"/>
                <a:gd name="T68" fmla="*/ 66 w 67"/>
                <a:gd name="T69" fmla="*/ 4 h 17"/>
                <a:gd name="T70" fmla="*/ 65 w 67"/>
                <a:gd name="T71" fmla="*/ 4 h 17"/>
                <a:gd name="T72" fmla="*/ 63 w 67"/>
                <a:gd name="T7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7" h="17">
                  <a:moveTo>
                    <a:pt x="63" y="0"/>
                  </a:moveTo>
                  <a:lnTo>
                    <a:pt x="62" y="0"/>
                  </a:lnTo>
                  <a:lnTo>
                    <a:pt x="61" y="2"/>
                  </a:lnTo>
                  <a:lnTo>
                    <a:pt x="58" y="2"/>
                  </a:lnTo>
                  <a:lnTo>
                    <a:pt x="54" y="4"/>
                  </a:lnTo>
                  <a:lnTo>
                    <a:pt x="51" y="4"/>
                  </a:lnTo>
                  <a:lnTo>
                    <a:pt x="48" y="6"/>
                  </a:lnTo>
                  <a:lnTo>
                    <a:pt x="43" y="6"/>
                  </a:lnTo>
                  <a:lnTo>
                    <a:pt x="39" y="6"/>
                  </a:lnTo>
                  <a:lnTo>
                    <a:pt x="35" y="8"/>
                  </a:lnTo>
                  <a:lnTo>
                    <a:pt x="30" y="8"/>
                  </a:lnTo>
                  <a:lnTo>
                    <a:pt x="25" y="10"/>
                  </a:lnTo>
                  <a:lnTo>
                    <a:pt x="20" y="10"/>
                  </a:lnTo>
                  <a:lnTo>
                    <a:pt x="17" y="10"/>
                  </a:lnTo>
                  <a:lnTo>
                    <a:pt x="12" y="10"/>
                  </a:lnTo>
                  <a:lnTo>
                    <a:pt x="7" y="10"/>
                  </a:lnTo>
                  <a:lnTo>
                    <a:pt x="4" y="10"/>
                  </a:lnTo>
                  <a:lnTo>
                    <a:pt x="1" y="10"/>
                  </a:lnTo>
                  <a:lnTo>
                    <a:pt x="0" y="14"/>
                  </a:lnTo>
                  <a:lnTo>
                    <a:pt x="4" y="16"/>
                  </a:lnTo>
                  <a:lnTo>
                    <a:pt x="7" y="16"/>
                  </a:lnTo>
                  <a:lnTo>
                    <a:pt x="12" y="16"/>
                  </a:lnTo>
                  <a:lnTo>
                    <a:pt x="17" y="16"/>
                  </a:lnTo>
                  <a:lnTo>
                    <a:pt x="20" y="16"/>
                  </a:lnTo>
                  <a:lnTo>
                    <a:pt x="26" y="14"/>
                  </a:lnTo>
                  <a:lnTo>
                    <a:pt x="30" y="14"/>
                  </a:lnTo>
                  <a:lnTo>
                    <a:pt x="36" y="14"/>
                  </a:lnTo>
                  <a:lnTo>
                    <a:pt x="39" y="14"/>
                  </a:lnTo>
                  <a:lnTo>
                    <a:pt x="44" y="12"/>
                  </a:lnTo>
                  <a:lnTo>
                    <a:pt x="49" y="12"/>
                  </a:lnTo>
                  <a:lnTo>
                    <a:pt x="52" y="12"/>
                  </a:lnTo>
                  <a:lnTo>
                    <a:pt x="56" y="10"/>
                  </a:lnTo>
                  <a:lnTo>
                    <a:pt x="60" y="8"/>
                  </a:lnTo>
                  <a:lnTo>
                    <a:pt x="63" y="6"/>
                  </a:lnTo>
                  <a:lnTo>
                    <a:pt x="66" y="4"/>
                  </a:lnTo>
                  <a:lnTo>
                    <a:pt x="65" y="4"/>
                  </a:lnTo>
                  <a:lnTo>
                    <a:pt x="63" y="0"/>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Freeform 1056">
              <a:extLst>
                <a:ext uri="{FF2B5EF4-FFF2-40B4-BE49-F238E27FC236}">
                  <a16:creationId xmlns:a16="http://schemas.microsoft.com/office/drawing/2014/main" id="{2A34FCF4-2FAF-46E9-9EB3-FF79496FDF54}"/>
                </a:ext>
              </a:extLst>
            </p:cNvPr>
            <p:cNvSpPr>
              <a:spLocks/>
            </p:cNvSpPr>
            <p:nvPr/>
          </p:nvSpPr>
          <p:spPr bwMode="auto">
            <a:xfrm>
              <a:off x="4482" y="2471"/>
              <a:ext cx="388" cy="133"/>
            </a:xfrm>
            <a:custGeom>
              <a:avLst/>
              <a:gdLst>
                <a:gd name="T0" fmla="*/ 385 w 388"/>
                <a:gd name="T1" fmla="*/ 0 h 133"/>
                <a:gd name="T2" fmla="*/ 0 w 388"/>
                <a:gd name="T3" fmla="*/ 129 h 133"/>
                <a:gd name="T4" fmla="*/ 2 w 388"/>
                <a:gd name="T5" fmla="*/ 132 h 133"/>
                <a:gd name="T6" fmla="*/ 387 w 388"/>
                <a:gd name="T7" fmla="*/ 3 h 133"/>
                <a:gd name="T8" fmla="*/ 385 w 388"/>
                <a:gd name="T9" fmla="*/ 0 h 133"/>
              </a:gdLst>
              <a:ahLst/>
              <a:cxnLst>
                <a:cxn ang="0">
                  <a:pos x="T0" y="T1"/>
                </a:cxn>
                <a:cxn ang="0">
                  <a:pos x="T2" y="T3"/>
                </a:cxn>
                <a:cxn ang="0">
                  <a:pos x="T4" y="T5"/>
                </a:cxn>
                <a:cxn ang="0">
                  <a:pos x="T6" y="T7"/>
                </a:cxn>
                <a:cxn ang="0">
                  <a:pos x="T8" y="T9"/>
                </a:cxn>
              </a:cxnLst>
              <a:rect l="0" t="0" r="r" b="b"/>
              <a:pathLst>
                <a:path w="388" h="133">
                  <a:moveTo>
                    <a:pt x="385" y="0"/>
                  </a:moveTo>
                  <a:lnTo>
                    <a:pt x="0" y="129"/>
                  </a:lnTo>
                  <a:lnTo>
                    <a:pt x="2" y="132"/>
                  </a:lnTo>
                  <a:lnTo>
                    <a:pt x="387" y="3"/>
                  </a:lnTo>
                  <a:lnTo>
                    <a:pt x="385" y="0"/>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Freeform 1057">
              <a:extLst>
                <a:ext uri="{FF2B5EF4-FFF2-40B4-BE49-F238E27FC236}">
                  <a16:creationId xmlns:a16="http://schemas.microsoft.com/office/drawing/2014/main" id="{DA149825-9DF2-458E-A3E0-84CB370F0352}"/>
                </a:ext>
              </a:extLst>
            </p:cNvPr>
            <p:cNvSpPr>
              <a:spLocks/>
            </p:cNvSpPr>
            <p:nvPr/>
          </p:nvSpPr>
          <p:spPr bwMode="auto">
            <a:xfrm>
              <a:off x="4869" y="2469"/>
              <a:ext cx="17" cy="17"/>
            </a:xfrm>
            <a:custGeom>
              <a:avLst/>
              <a:gdLst>
                <a:gd name="T0" fmla="*/ 8 w 17"/>
                <a:gd name="T1" fmla="*/ 0 h 17"/>
                <a:gd name="T2" fmla="*/ 0 w 17"/>
                <a:gd name="T3" fmla="*/ 4 h 17"/>
                <a:gd name="T4" fmla="*/ 8 w 17"/>
                <a:gd name="T5" fmla="*/ 16 h 17"/>
                <a:gd name="T6" fmla="*/ 16 w 17"/>
                <a:gd name="T7" fmla="*/ 12 h 17"/>
                <a:gd name="T8" fmla="*/ 8 w 17"/>
                <a:gd name="T9" fmla="*/ 0 h 17"/>
              </a:gdLst>
              <a:ahLst/>
              <a:cxnLst>
                <a:cxn ang="0">
                  <a:pos x="T0" y="T1"/>
                </a:cxn>
                <a:cxn ang="0">
                  <a:pos x="T2" y="T3"/>
                </a:cxn>
                <a:cxn ang="0">
                  <a:pos x="T4" y="T5"/>
                </a:cxn>
                <a:cxn ang="0">
                  <a:pos x="T6" y="T7"/>
                </a:cxn>
                <a:cxn ang="0">
                  <a:pos x="T8" y="T9"/>
                </a:cxn>
              </a:cxnLst>
              <a:rect l="0" t="0" r="r" b="b"/>
              <a:pathLst>
                <a:path w="17" h="17">
                  <a:moveTo>
                    <a:pt x="8" y="0"/>
                  </a:moveTo>
                  <a:lnTo>
                    <a:pt x="0" y="4"/>
                  </a:lnTo>
                  <a:lnTo>
                    <a:pt x="8" y="16"/>
                  </a:lnTo>
                  <a:lnTo>
                    <a:pt x="16" y="12"/>
                  </a:lnTo>
                  <a:lnTo>
                    <a:pt x="8" y="0"/>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Freeform 1058">
              <a:extLst>
                <a:ext uri="{FF2B5EF4-FFF2-40B4-BE49-F238E27FC236}">
                  <a16:creationId xmlns:a16="http://schemas.microsoft.com/office/drawing/2014/main" id="{C98F2FA8-AAA3-4463-BA4F-29D9E6D63D42}"/>
                </a:ext>
              </a:extLst>
            </p:cNvPr>
            <p:cNvSpPr>
              <a:spLocks/>
            </p:cNvSpPr>
            <p:nvPr/>
          </p:nvSpPr>
          <p:spPr bwMode="auto">
            <a:xfrm>
              <a:off x="4084" y="2970"/>
              <a:ext cx="792" cy="240"/>
            </a:xfrm>
            <a:custGeom>
              <a:avLst/>
              <a:gdLst>
                <a:gd name="T0" fmla="*/ 11 w 792"/>
                <a:gd name="T1" fmla="*/ 219 h 240"/>
                <a:gd name="T2" fmla="*/ 322 w 792"/>
                <a:gd name="T3" fmla="*/ 219 h 240"/>
                <a:gd name="T4" fmla="*/ 326 w 792"/>
                <a:gd name="T5" fmla="*/ 219 h 240"/>
                <a:gd name="T6" fmla="*/ 330 w 792"/>
                <a:gd name="T7" fmla="*/ 219 h 240"/>
                <a:gd name="T8" fmla="*/ 333 w 792"/>
                <a:gd name="T9" fmla="*/ 219 h 240"/>
                <a:gd name="T10" fmla="*/ 338 w 792"/>
                <a:gd name="T11" fmla="*/ 219 h 240"/>
                <a:gd name="T12" fmla="*/ 343 w 792"/>
                <a:gd name="T13" fmla="*/ 219 h 240"/>
                <a:gd name="T14" fmla="*/ 347 w 792"/>
                <a:gd name="T15" fmla="*/ 218 h 240"/>
                <a:gd name="T16" fmla="*/ 352 w 792"/>
                <a:gd name="T17" fmla="*/ 218 h 240"/>
                <a:gd name="T18" fmla="*/ 356 w 792"/>
                <a:gd name="T19" fmla="*/ 217 h 240"/>
                <a:gd name="T20" fmla="*/ 361 w 792"/>
                <a:gd name="T21" fmla="*/ 217 h 240"/>
                <a:gd name="T22" fmla="*/ 366 w 792"/>
                <a:gd name="T23" fmla="*/ 217 h 240"/>
                <a:gd name="T24" fmla="*/ 369 w 792"/>
                <a:gd name="T25" fmla="*/ 216 h 240"/>
                <a:gd name="T26" fmla="*/ 374 w 792"/>
                <a:gd name="T27" fmla="*/ 215 h 240"/>
                <a:gd name="T28" fmla="*/ 377 w 792"/>
                <a:gd name="T29" fmla="*/ 215 h 240"/>
                <a:gd name="T30" fmla="*/ 381 w 792"/>
                <a:gd name="T31" fmla="*/ 214 h 240"/>
                <a:gd name="T32" fmla="*/ 384 w 792"/>
                <a:gd name="T33" fmla="*/ 213 h 240"/>
                <a:gd name="T34" fmla="*/ 387 w 792"/>
                <a:gd name="T35" fmla="*/ 213 h 240"/>
                <a:gd name="T36" fmla="*/ 780 w 792"/>
                <a:gd name="T37" fmla="*/ 0 h 240"/>
                <a:gd name="T38" fmla="*/ 785 w 792"/>
                <a:gd name="T39" fmla="*/ 0 h 240"/>
                <a:gd name="T40" fmla="*/ 789 w 792"/>
                <a:gd name="T41" fmla="*/ 2 h 240"/>
                <a:gd name="T42" fmla="*/ 791 w 792"/>
                <a:gd name="T43" fmla="*/ 4 h 240"/>
                <a:gd name="T44" fmla="*/ 791 w 792"/>
                <a:gd name="T45" fmla="*/ 6 h 240"/>
                <a:gd name="T46" fmla="*/ 790 w 792"/>
                <a:gd name="T47" fmla="*/ 8 h 240"/>
                <a:gd name="T48" fmla="*/ 787 w 792"/>
                <a:gd name="T49" fmla="*/ 10 h 240"/>
                <a:gd name="T50" fmla="*/ 783 w 792"/>
                <a:gd name="T51" fmla="*/ 13 h 240"/>
                <a:gd name="T52" fmla="*/ 779 w 792"/>
                <a:gd name="T53" fmla="*/ 15 h 240"/>
                <a:gd name="T54" fmla="*/ 386 w 792"/>
                <a:gd name="T55" fmla="*/ 233 h 240"/>
                <a:gd name="T56" fmla="*/ 383 w 792"/>
                <a:gd name="T57" fmla="*/ 234 h 240"/>
                <a:gd name="T58" fmla="*/ 380 w 792"/>
                <a:gd name="T59" fmla="*/ 235 h 240"/>
                <a:gd name="T60" fmla="*/ 377 w 792"/>
                <a:gd name="T61" fmla="*/ 236 h 240"/>
                <a:gd name="T62" fmla="*/ 373 w 792"/>
                <a:gd name="T63" fmla="*/ 236 h 240"/>
                <a:gd name="T64" fmla="*/ 368 w 792"/>
                <a:gd name="T65" fmla="*/ 237 h 240"/>
                <a:gd name="T66" fmla="*/ 364 w 792"/>
                <a:gd name="T67" fmla="*/ 237 h 240"/>
                <a:gd name="T68" fmla="*/ 360 w 792"/>
                <a:gd name="T69" fmla="*/ 238 h 240"/>
                <a:gd name="T70" fmla="*/ 355 w 792"/>
                <a:gd name="T71" fmla="*/ 238 h 240"/>
                <a:gd name="T72" fmla="*/ 350 w 792"/>
                <a:gd name="T73" fmla="*/ 238 h 240"/>
                <a:gd name="T74" fmla="*/ 346 w 792"/>
                <a:gd name="T75" fmla="*/ 239 h 240"/>
                <a:gd name="T76" fmla="*/ 341 w 792"/>
                <a:gd name="T77" fmla="*/ 239 h 240"/>
                <a:gd name="T78" fmla="*/ 337 w 792"/>
                <a:gd name="T79" fmla="*/ 239 h 240"/>
                <a:gd name="T80" fmla="*/ 332 w 792"/>
                <a:gd name="T81" fmla="*/ 239 h 240"/>
                <a:gd name="T82" fmla="*/ 329 w 792"/>
                <a:gd name="T83" fmla="*/ 239 h 240"/>
                <a:gd name="T84" fmla="*/ 325 w 792"/>
                <a:gd name="T85" fmla="*/ 239 h 240"/>
                <a:gd name="T86" fmla="*/ 321 w 792"/>
                <a:gd name="T87" fmla="*/ 239 h 240"/>
                <a:gd name="T88" fmla="*/ 13 w 792"/>
                <a:gd name="T89" fmla="*/ 239 h 240"/>
                <a:gd name="T90" fmla="*/ 6 w 792"/>
                <a:gd name="T91" fmla="*/ 237 h 240"/>
                <a:gd name="T92" fmla="*/ 2 w 792"/>
                <a:gd name="T93" fmla="*/ 234 h 240"/>
                <a:gd name="T94" fmla="*/ 0 w 792"/>
                <a:gd name="T95" fmla="*/ 231 h 240"/>
                <a:gd name="T96" fmla="*/ 0 w 792"/>
                <a:gd name="T97" fmla="*/ 228 h 240"/>
                <a:gd name="T98" fmla="*/ 1 w 792"/>
                <a:gd name="T99" fmla="*/ 224 h 240"/>
                <a:gd name="T100" fmla="*/ 4 w 792"/>
                <a:gd name="T101" fmla="*/ 221 h 240"/>
                <a:gd name="T102" fmla="*/ 8 w 792"/>
                <a:gd name="T103" fmla="*/ 219 h 240"/>
                <a:gd name="T104" fmla="*/ 13 w 792"/>
                <a:gd name="T105" fmla="*/ 217 h 240"/>
                <a:gd name="T106" fmla="*/ 11 w 792"/>
                <a:gd name="T107" fmla="*/ 21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2" h="240">
                  <a:moveTo>
                    <a:pt x="11" y="219"/>
                  </a:moveTo>
                  <a:lnTo>
                    <a:pt x="322" y="219"/>
                  </a:lnTo>
                  <a:lnTo>
                    <a:pt x="326" y="219"/>
                  </a:lnTo>
                  <a:lnTo>
                    <a:pt x="330" y="219"/>
                  </a:lnTo>
                  <a:lnTo>
                    <a:pt x="333" y="219"/>
                  </a:lnTo>
                  <a:lnTo>
                    <a:pt x="338" y="219"/>
                  </a:lnTo>
                  <a:lnTo>
                    <a:pt x="343" y="219"/>
                  </a:lnTo>
                  <a:lnTo>
                    <a:pt x="347" y="218"/>
                  </a:lnTo>
                  <a:lnTo>
                    <a:pt x="352" y="218"/>
                  </a:lnTo>
                  <a:lnTo>
                    <a:pt x="356" y="217"/>
                  </a:lnTo>
                  <a:lnTo>
                    <a:pt x="361" y="217"/>
                  </a:lnTo>
                  <a:lnTo>
                    <a:pt x="366" y="217"/>
                  </a:lnTo>
                  <a:lnTo>
                    <a:pt x="369" y="216"/>
                  </a:lnTo>
                  <a:lnTo>
                    <a:pt x="374" y="215"/>
                  </a:lnTo>
                  <a:lnTo>
                    <a:pt x="377" y="215"/>
                  </a:lnTo>
                  <a:lnTo>
                    <a:pt x="381" y="214"/>
                  </a:lnTo>
                  <a:lnTo>
                    <a:pt x="384" y="213"/>
                  </a:lnTo>
                  <a:lnTo>
                    <a:pt x="387" y="213"/>
                  </a:lnTo>
                  <a:lnTo>
                    <a:pt x="780" y="0"/>
                  </a:lnTo>
                  <a:lnTo>
                    <a:pt x="785" y="0"/>
                  </a:lnTo>
                  <a:lnTo>
                    <a:pt x="789" y="2"/>
                  </a:lnTo>
                  <a:lnTo>
                    <a:pt x="791" y="4"/>
                  </a:lnTo>
                  <a:lnTo>
                    <a:pt x="791" y="6"/>
                  </a:lnTo>
                  <a:lnTo>
                    <a:pt x="790" y="8"/>
                  </a:lnTo>
                  <a:lnTo>
                    <a:pt x="787" y="10"/>
                  </a:lnTo>
                  <a:lnTo>
                    <a:pt x="783" y="13"/>
                  </a:lnTo>
                  <a:lnTo>
                    <a:pt x="779" y="15"/>
                  </a:lnTo>
                  <a:lnTo>
                    <a:pt x="386" y="233"/>
                  </a:lnTo>
                  <a:lnTo>
                    <a:pt x="383" y="234"/>
                  </a:lnTo>
                  <a:lnTo>
                    <a:pt x="380" y="235"/>
                  </a:lnTo>
                  <a:lnTo>
                    <a:pt x="377" y="236"/>
                  </a:lnTo>
                  <a:lnTo>
                    <a:pt x="373" y="236"/>
                  </a:lnTo>
                  <a:lnTo>
                    <a:pt x="368" y="237"/>
                  </a:lnTo>
                  <a:lnTo>
                    <a:pt x="364" y="237"/>
                  </a:lnTo>
                  <a:lnTo>
                    <a:pt x="360" y="238"/>
                  </a:lnTo>
                  <a:lnTo>
                    <a:pt x="355" y="238"/>
                  </a:lnTo>
                  <a:lnTo>
                    <a:pt x="350" y="238"/>
                  </a:lnTo>
                  <a:lnTo>
                    <a:pt x="346" y="239"/>
                  </a:lnTo>
                  <a:lnTo>
                    <a:pt x="341" y="239"/>
                  </a:lnTo>
                  <a:lnTo>
                    <a:pt x="337" y="239"/>
                  </a:lnTo>
                  <a:lnTo>
                    <a:pt x="332" y="239"/>
                  </a:lnTo>
                  <a:lnTo>
                    <a:pt x="329" y="239"/>
                  </a:lnTo>
                  <a:lnTo>
                    <a:pt x="325" y="239"/>
                  </a:lnTo>
                  <a:lnTo>
                    <a:pt x="321" y="239"/>
                  </a:lnTo>
                  <a:lnTo>
                    <a:pt x="13" y="239"/>
                  </a:lnTo>
                  <a:lnTo>
                    <a:pt x="6" y="237"/>
                  </a:lnTo>
                  <a:lnTo>
                    <a:pt x="2" y="234"/>
                  </a:lnTo>
                  <a:lnTo>
                    <a:pt x="0" y="231"/>
                  </a:lnTo>
                  <a:lnTo>
                    <a:pt x="0" y="228"/>
                  </a:lnTo>
                  <a:lnTo>
                    <a:pt x="1" y="224"/>
                  </a:lnTo>
                  <a:lnTo>
                    <a:pt x="4" y="221"/>
                  </a:lnTo>
                  <a:lnTo>
                    <a:pt x="8" y="219"/>
                  </a:lnTo>
                  <a:lnTo>
                    <a:pt x="13" y="217"/>
                  </a:lnTo>
                  <a:lnTo>
                    <a:pt x="11" y="219"/>
                  </a:lnTo>
                </a:path>
              </a:pathLst>
            </a:custGeom>
            <a:solidFill>
              <a:srgbClr val="DBDBDB"/>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Freeform 1059">
              <a:extLst>
                <a:ext uri="{FF2B5EF4-FFF2-40B4-BE49-F238E27FC236}">
                  <a16:creationId xmlns:a16="http://schemas.microsoft.com/office/drawing/2014/main" id="{9C06BA74-DC9C-4800-8346-416B457D4B05}"/>
                </a:ext>
              </a:extLst>
            </p:cNvPr>
            <p:cNvSpPr>
              <a:spLocks/>
            </p:cNvSpPr>
            <p:nvPr/>
          </p:nvSpPr>
          <p:spPr bwMode="auto">
            <a:xfrm>
              <a:off x="4104" y="3187"/>
              <a:ext cx="310" cy="17"/>
            </a:xfrm>
            <a:custGeom>
              <a:avLst/>
              <a:gdLst>
                <a:gd name="T0" fmla="*/ 309 w 310"/>
                <a:gd name="T1" fmla="*/ 0 h 17"/>
                <a:gd name="T2" fmla="*/ 0 w 310"/>
                <a:gd name="T3" fmla="*/ 0 h 17"/>
                <a:gd name="T4" fmla="*/ 0 w 310"/>
                <a:gd name="T5" fmla="*/ 16 h 17"/>
                <a:gd name="T6" fmla="*/ 309 w 310"/>
                <a:gd name="T7" fmla="*/ 16 h 17"/>
                <a:gd name="T8" fmla="*/ 309 w 310"/>
                <a:gd name="T9" fmla="*/ 0 h 17"/>
              </a:gdLst>
              <a:ahLst/>
              <a:cxnLst>
                <a:cxn ang="0">
                  <a:pos x="T0" y="T1"/>
                </a:cxn>
                <a:cxn ang="0">
                  <a:pos x="T2" y="T3"/>
                </a:cxn>
                <a:cxn ang="0">
                  <a:pos x="T4" y="T5"/>
                </a:cxn>
                <a:cxn ang="0">
                  <a:pos x="T6" y="T7"/>
                </a:cxn>
                <a:cxn ang="0">
                  <a:pos x="T8" y="T9"/>
                </a:cxn>
              </a:cxnLst>
              <a:rect l="0" t="0" r="r" b="b"/>
              <a:pathLst>
                <a:path w="310" h="17">
                  <a:moveTo>
                    <a:pt x="309" y="0"/>
                  </a:moveTo>
                  <a:lnTo>
                    <a:pt x="0" y="0"/>
                  </a:lnTo>
                  <a:lnTo>
                    <a:pt x="0" y="16"/>
                  </a:lnTo>
                  <a:lnTo>
                    <a:pt x="309" y="16"/>
                  </a:lnTo>
                  <a:lnTo>
                    <a:pt x="309" y="0"/>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1060">
              <a:extLst>
                <a:ext uri="{FF2B5EF4-FFF2-40B4-BE49-F238E27FC236}">
                  <a16:creationId xmlns:a16="http://schemas.microsoft.com/office/drawing/2014/main" id="{6AACB1BF-281A-4843-9523-C075EFBAB232}"/>
                </a:ext>
              </a:extLst>
            </p:cNvPr>
            <p:cNvSpPr>
              <a:spLocks/>
            </p:cNvSpPr>
            <p:nvPr/>
          </p:nvSpPr>
          <p:spPr bwMode="auto">
            <a:xfrm>
              <a:off x="4416" y="3182"/>
              <a:ext cx="65" cy="17"/>
            </a:xfrm>
            <a:custGeom>
              <a:avLst/>
              <a:gdLst>
                <a:gd name="T0" fmla="*/ 61 w 65"/>
                <a:gd name="T1" fmla="*/ 1 h 17"/>
                <a:gd name="T2" fmla="*/ 61 w 65"/>
                <a:gd name="T3" fmla="*/ 0 h 17"/>
                <a:gd name="T4" fmla="*/ 59 w 65"/>
                <a:gd name="T5" fmla="*/ 1 h 17"/>
                <a:gd name="T6" fmla="*/ 57 w 65"/>
                <a:gd name="T7" fmla="*/ 1 h 17"/>
                <a:gd name="T8" fmla="*/ 53 w 65"/>
                <a:gd name="T9" fmla="*/ 3 h 17"/>
                <a:gd name="T10" fmla="*/ 50 w 65"/>
                <a:gd name="T11" fmla="*/ 3 h 17"/>
                <a:gd name="T12" fmla="*/ 46 w 65"/>
                <a:gd name="T13" fmla="*/ 3 h 17"/>
                <a:gd name="T14" fmla="*/ 42 w 65"/>
                <a:gd name="T15" fmla="*/ 7 h 17"/>
                <a:gd name="T16" fmla="*/ 38 w 65"/>
                <a:gd name="T17" fmla="*/ 7 h 17"/>
                <a:gd name="T18" fmla="*/ 33 w 65"/>
                <a:gd name="T19" fmla="*/ 7 h 17"/>
                <a:gd name="T20" fmla="*/ 28 w 65"/>
                <a:gd name="T21" fmla="*/ 7 h 17"/>
                <a:gd name="T22" fmla="*/ 25 w 65"/>
                <a:gd name="T23" fmla="*/ 8 h 17"/>
                <a:gd name="T24" fmla="*/ 20 w 65"/>
                <a:gd name="T25" fmla="*/ 8 h 17"/>
                <a:gd name="T26" fmla="*/ 16 w 65"/>
                <a:gd name="T27" fmla="*/ 8 h 17"/>
                <a:gd name="T28" fmla="*/ 12 w 65"/>
                <a:gd name="T29" fmla="*/ 8 h 17"/>
                <a:gd name="T30" fmla="*/ 8 w 65"/>
                <a:gd name="T31" fmla="*/ 8 h 17"/>
                <a:gd name="T32" fmla="*/ 4 w 65"/>
                <a:gd name="T33" fmla="*/ 8 h 17"/>
                <a:gd name="T34" fmla="*/ 0 w 65"/>
                <a:gd name="T35" fmla="*/ 8 h 17"/>
                <a:gd name="T36" fmla="*/ 0 w 65"/>
                <a:gd name="T37" fmla="*/ 16 h 17"/>
                <a:gd name="T38" fmla="*/ 4 w 65"/>
                <a:gd name="T39" fmla="*/ 16 h 17"/>
                <a:gd name="T40" fmla="*/ 8 w 65"/>
                <a:gd name="T41" fmla="*/ 16 h 17"/>
                <a:gd name="T42" fmla="*/ 12 w 65"/>
                <a:gd name="T43" fmla="*/ 16 h 17"/>
                <a:gd name="T44" fmla="*/ 16 w 65"/>
                <a:gd name="T45" fmla="*/ 14 h 17"/>
                <a:gd name="T46" fmla="*/ 21 w 65"/>
                <a:gd name="T47" fmla="*/ 14 h 17"/>
                <a:gd name="T48" fmla="*/ 26 w 65"/>
                <a:gd name="T49" fmla="*/ 14 h 17"/>
                <a:gd name="T50" fmla="*/ 30 w 65"/>
                <a:gd name="T51" fmla="*/ 14 h 17"/>
                <a:gd name="T52" fmla="*/ 35 w 65"/>
                <a:gd name="T53" fmla="*/ 12 h 17"/>
                <a:gd name="T54" fmla="*/ 38 w 65"/>
                <a:gd name="T55" fmla="*/ 12 h 17"/>
                <a:gd name="T56" fmla="*/ 43 w 65"/>
                <a:gd name="T57" fmla="*/ 12 h 17"/>
                <a:gd name="T58" fmla="*/ 47 w 65"/>
                <a:gd name="T59" fmla="*/ 12 h 17"/>
                <a:gd name="T60" fmla="*/ 50 w 65"/>
                <a:gd name="T61" fmla="*/ 8 h 17"/>
                <a:gd name="T62" fmla="*/ 55 w 65"/>
                <a:gd name="T63" fmla="*/ 8 h 17"/>
                <a:gd name="T64" fmla="*/ 58 w 65"/>
                <a:gd name="T65" fmla="*/ 7 h 17"/>
                <a:gd name="T66" fmla="*/ 60 w 65"/>
                <a:gd name="T67" fmla="*/ 7 h 17"/>
                <a:gd name="T68" fmla="*/ 64 w 65"/>
                <a:gd name="T69" fmla="*/ 5 h 17"/>
                <a:gd name="T70" fmla="*/ 64 w 65"/>
                <a:gd name="T71" fmla="*/ 3 h 17"/>
                <a:gd name="T72" fmla="*/ 61 w 65"/>
                <a:gd name="T7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 h="17">
                  <a:moveTo>
                    <a:pt x="61" y="1"/>
                  </a:moveTo>
                  <a:lnTo>
                    <a:pt x="61" y="0"/>
                  </a:lnTo>
                  <a:lnTo>
                    <a:pt x="59" y="1"/>
                  </a:lnTo>
                  <a:lnTo>
                    <a:pt x="57" y="1"/>
                  </a:lnTo>
                  <a:lnTo>
                    <a:pt x="53" y="3"/>
                  </a:lnTo>
                  <a:lnTo>
                    <a:pt x="50" y="3"/>
                  </a:lnTo>
                  <a:lnTo>
                    <a:pt x="46" y="3"/>
                  </a:lnTo>
                  <a:lnTo>
                    <a:pt x="42" y="7"/>
                  </a:lnTo>
                  <a:lnTo>
                    <a:pt x="38" y="7"/>
                  </a:lnTo>
                  <a:lnTo>
                    <a:pt x="33" y="7"/>
                  </a:lnTo>
                  <a:lnTo>
                    <a:pt x="28" y="7"/>
                  </a:lnTo>
                  <a:lnTo>
                    <a:pt x="25" y="8"/>
                  </a:lnTo>
                  <a:lnTo>
                    <a:pt x="20" y="8"/>
                  </a:lnTo>
                  <a:lnTo>
                    <a:pt x="16" y="8"/>
                  </a:lnTo>
                  <a:lnTo>
                    <a:pt x="12" y="8"/>
                  </a:lnTo>
                  <a:lnTo>
                    <a:pt x="8" y="8"/>
                  </a:lnTo>
                  <a:lnTo>
                    <a:pt x="4" y="8"/>
                  </a:lnTo>
                  <a:lnTo>
                    <a:pt x="0" y="8"/>
                  </a:lnTo>
                  <a:lnTo>
                    <a:pt x="0" y="16"/>
                  </a:lnTo>
                  <a:lnTo>
                    <a:pt x="4" y="16"/>
                  </a:lnTo>
                  <a:lnTo>
                    <a:pt x="8" y="16"/>
                  </a:lnTo>
                  <a:lnTo>
                    <a:pt x="12" y="16"/>
                  </a:lnTo>
                  <a:lnTo>
                    <a:pt x="16" y="14"/>
                  </a:lnTo>
                  <a:lnTo>
                    <a:pt x="21" y="14"/>
                  </a:lnTo>
                  <a:lnTo>
                    <a:pt x="26" y="14"/>
                  </a:lnTo>
                  <a:lnTo>
                    <a:pt x="30" y="14"/>
                  </a:lnTo>
                  <a:lnTo>
                    <a:pt x="35" y="12"/>
                  </a:lnTo>
                  <a:lnTo>
                    <a:pt x="38" y="12"/>
                  </a:lnTo>
                  <a:lnTo>
                    <a:pt x="43" y="12"/>
                  </a:lnTo>
                  <a:lnTo>
                    <a:pt x="47" y="12"/>
                  </a:lnTo>
                  <a:lnTo>
                    <a:pt x="50" y="8"/>
                  </a:lnTo>
                  <a:lnTo>
                    <a:pt x="55" y="8"/>
                  </a:lnTo>
                  <a:lnTo>
                    <a:pt x="58" y="7"/>
                  </a:lnTo>
                  <a:lnTo>
                    <a:pt x="60" y="7"/>
                  </a:lnTo>
                  <a:lnTo>
                    <a:pt x="64" y="5"/>
                  </a:lnTo>
                  <a:lnTo>
                    <a:pt x="64" y="3"/>
                  </a:lnTo>
                  <a:lnTo>
                    <a:pt x="61" y="1"/>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1061">
              <a:extLst>
                <a:ext uri="{FF2B5EF4-FFF2-40B4-BE49-F238E27FC236}">
                  <a16:creationId xmlns:a16="http://schemas.microsoft.com/office/drawing/2014/main" id="{3F6AEFB7-8A91-482F-ADCC-FE8CB8DF2C55}"/>
                </a:ext>
              </a:extLst>
            </p:cNvPr>
            <p:cNvSpPr>
              <a:spLocks/>
            </p:cNvSpPr>
            <p:nvPr/>
          </p:nvSpPr>
          <p:spPr bwMode="auto">
            <a:xfrm>
              <a:off x="4480" y="2969"/>
              <a:ext cx="398" cy="216"/>
            </a:xfrm>
            <a:custGeom>
              <a:avLst/>
              <a:gdLst>
                <a:gd name="T0" fmla="*/ 391 w 398"/>
                <a:gd name="T1" fmla="*/ 1 h 216"/>
                <a:gd name="T2" fmla="*/ 393 w 398"/>
                <a:gd name="T3" fmla="*/ 0 h 216"/>
                <a:gd name="T4" fmla="*/ 0 w 398"/>
                <a:gd name="T5" fmla="*/ 213 h 216"/>
                <a:gd name="T6" fmla="*/ 3 w 398"/>
                <a:gd name="T7" fmla="*/ 215 h 216"/>
                <a:gd name="T8" fmla="*/ 396 w 398"/>
                <a:gd name="T9" fmla="*/ 3 h 216"/>
                <a:gd name="T10" fmla="*/ 397 w 398"/>
                <a:gd name="T11" fmla="*/ 1 h 216"/>
                <a:gd name="T12" fmla="*/ 391 w 398"/>
                <a:gd name="T13" fmla="*/ 1 h 216"/>
              </a:gdLst>
              <a:ahLst/>
              <a:cxnLst>
                <a:cxn ang="0">
                  <a:pos x="T0" y="T1"/>
                </a:cxn>
                <a:cxn ang="0">
                  <a:pos x="T2" y="T3"/>
                </a:cxn>
                <a:cxn ang="0">
                  <a:pos x="T4" y="T5"/>
                </a:cxn>
                <a:cxn ang="0">
                  <a:pos x="T6" y="T7"/>
                </a:cxn>
                <a:cxn ang="0">
                  <a:pos x="T8" y="T9"/>
                </a:cxn>
                <a:cxn ang="0">
                  <a:pos x="T10" y="T11"/>
                </a:cxn>
                <a:cxn ang="0">
                  <a:pos x="T12" y="T13"/>
                </a:cxn>
              </a:cxnLst>
              <a:rect l="0" t="0" r="r" b="b"/>
              <a:pathLst>
                <a:path w="398" h="216">
                  <a:moveTo>
                    <a:pt x="391" y="1"/>
                  </a:moveTo>
                  <a:lnTo>
                    <a:pt x="393" y="0"/>
                  </a:lnTo>
                  <a:lnTo>
                    <a:pt x="0" y="213"/>
                  </a:lnTo>
                  <a:lnTo>
                    <a:pt x="3" y="215"/>
                  </a:lnTo>
                  <a:lnTo>
                    <a:pt x="396" y="3"/>
                  </a:lnTo>
                  <a:lnTo>
                    <a:pt x="397" y="1"/>
                  </a:lnTo>
                  <a:lnTo>
                    <a:pt x="391" y="1"/>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1062">
              <a:extLst>
                <a:ext uri="{FF2B5EF4-FFF2-40B4-BE49-F238E27FC236}">
                  <a16:creationId xmlns:a16="http://schemas.microsoft.com/office/drawing/2014/main" id="{5ED4FDD1-0698-48E5-9D04-71BB0FDD1EB3}"/>
                </a:ext>
              </a:extLst>
            </p:cNvPr>
            <p:cNvSpPr>
              <a:spLocks/>
            </p:cNvSpPr>
            <p:nvPr/>
          </p:nvSpPr>
          <p:spPr bwMode="auto">
            <a:xfrm>
              <a:off x="4873" y="2968"/>
              <a:ext cx="17" cy="17"/>
            </a:xfrm>
            <a:custGeom>
              <a:avLst/>
              <a:gdLst>
                <a:gd name="T0" fmla="*/ 8 w 17"/>
                <a:gd name="T1" fmla="*/ 0 h 17"/>
                <a:gd name="T2" fmla="*/ 0 w 17"/>
                <a:gd name="T3" fmla="*/ 8 h 17"/>
                <a:gd name="T4" fmla="*/ 16 w 17"/>
                <a:gd name="T5" fmla="*/ 8 h 17"/>
                <a:gd name="T6" fmla="*/ 8 w 17"/>
                <a:gd name="T7" fmla="*/ 16 h 17"/>
                <a:gd name="T8" fmla="*/ 8 w 17"/>
                <a:gd name="T9" fmla="*/ 0 h 17"/>
              </a:gdLst>
              <a:ahLst/>
              <a:cxnLst>
                <a:cxn ang="0">
                  <a:pos x="T0" y="T1"/>
                </a:cxn>
                <a:cxn ang="0">
                  <a:pos x="T2" y="T3"/>
                </a:cxn>
                <a:cxn ang="0">
                  <a:pos x="T4" y="T5"/>
                </a:cxn>
                <a:cxn ang="0">
                  <a:pos x="T6" y="T7"/>
                </a:cxn>
                <a:cxn ang="0">
                  <a:pos x="T8" y="T9"/>
                </a:cxn>
              </a:cxnLst>
              <a:rect l="0" t="0" r="r" b="b"/>
              <a:pathLst>
                <a:path w="17" h="17">
                  <a:moveTo>
                    <a:pt x="8" y="0"/>
                  </a:moveTo>
                  <a:lnTo>
                    <a:pt x="0" y="8"/>
                  </a:lnTo>
                  <a:lnTo>
                    <a:pt x="16" y="8"/>
                  </a:lnTo>
                  <a:lnTo>
                    <a:pt x="8" y="16"/>
                  </a:lnTo>
                  <a:lnTo>
                    <a:pt x="8" y="0"/>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1063">
              <a:extLst>
                <a:ext uri="{FF2B5EF4-FFF2-40B4-BE49-F238E27FC236}">
                  <a16:creationId xmlns:a16="http://schemas.microsoft.com/office/drawing/2014/main" id="{94DED481-C2F9-49EC-95C0-A0F6A699DD57}"/>
                </a:ext>
              </a:extLst>
            </p:cNvPr>
            <p:cNvSpPr>
              <a:spLocks/>
            </p:cNvSpPr>
            <p:nvPr/>
          </p:nvSpPr>
          <p:spPr bwMode="auto">
            <a:xfrm>
              <a:off x="4873" y="2968"/>
              <a:ext cx="17" cy="18"/>
            </a:xfrm>
            <a:custGeom>
              <a:avLst/>
              <a:gdLst>
                <a:gd name="T0" fmla="*/ 3 w 17"/>
                <a:gd name="T1" fmla="*/ 17 h 18"/>
                <a:gd name="T2" fmla="*/ 7 w 17"/>
                <a:gd name="T3" fmla="*/ 16 h 18"/>
                <a:gd name="T4" fmla="*/ 11 w 17"/>
                <a:gd name="T5" fmla="*/ 13 h 18"/>
                <a:gd name="T6" fmla="*/ 13 w 17"/>
                <a:gd name="T7" fmla="*/ 10 h 18"/>
                <a:gd name="T8" fmla="*/ 16 w 17"/>
                <a:gd name="T9" fmla="*/ 7 h 18"/>
                <a:gd name="T10" fmla="*/ 16 w 17"/>
                <a:gd name="T11" fmla="*/ 5 h 18"/>
                <a:gd name="T12" fmla="*/ 13 w 17"/>
                <a:gd name="T13" fmla="*/ 3 h 18"/>
                <a:gd name="T14" fmla="*/ 8 w 17"/>
                <a:gd name="T15" fmla="*/ 1 h 18"/>
                <a:gd name="T16" fmla="*/ 3 w 17"/>
                <a:gd name="T17" fmla="*/ 0 h 18"/>
                <a:gd name="T18" fmla="*/ 2 w 17"/>
                <a:gd name="T19" fmla="*/ 4 h 18"/>
                <a:gd name="T20" fmla="*/ 7 w 17"/>
                <a:gd name="T21" fmla="*/ 4 h 18"/>
                <a:gd name="T22" fmla="*/ 9 w 17"/>
                <a:gd name="T23" fmla="*/ 5 h 18"/>
                <a:gd name="T24" fmla="*/ 10 w 17"/>
                <a:gd name="T25" fmla="*/ 6 h 18"/>
                <a:gd name="T26" fmla="*/ 10 w 17"/>
                <a:gd name="T27" fmla="*/ 7 h 18"/>
                <a:gd name="T28" fmla="*/ 9 w 17"/>
                <a:gd name="T29" fmla="*/ 9 h 18"/>
                <a:gd name="T30" fmla="*/ 7 w 17"/>
                <a:gd name="T31" fmla="*/ 10 h 18"/>
                <a:gd name="T32" fmla="*/ 4 w 17"/>
                <a:gd name="T33" fmla="*/ 12 h 18"/>
                <a:gd name="T34" fmla="*/ 1 w 17"/>
                <a:gd name="T35" fmla="*/ 14 h 18"/>
                <a:gd name="T36" fmla="*/ 0 w 17"/>
                <a:gd name="T37" fmla="*/ 14 h 18"/>
                <a:gd name="T38" fmla="*/ 3 w 17"/>
                <a:gd name="T39"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18">
                  <a:moveTo>
                    <a:pt x="3" y="17"/>
                  </a:moveTo>
                  <a:lnTo>
                    <a:pt x="7" y="16"/>
                  </a:lnTo>
                  <a:lnTo>
                    <a:pt x="11" y="13"/>
                  </a:lnTo>
                  <a:lnTo>
                    <a:pt x="13" y="10"/>
                  </a:lnTo>
                  <a:lnTo>
                    <a:pt x="16" y="7"/>
                  </a:lnTo>
                  <a:lnTo>
                    <a:pt x="16" y="5"/>
                  </a:lnTo>
                  <a:lnTo>
                    <a:pt x="13" y="3"/>
                  </a:lnTo>
                  <a:lnTo>
                    <a:pt x="8" y="1"/>
                  </a:lnTo>
                  <a:lnTo>
                    <a:pt x="3" y="0"/>
                  </a:lnTo>
                  <a:lnTo>
                    <a:pt x="2" y="4"/>
                  </a:lnTo>
                  <a:lnTo>
                    <a:pt x="7" y="4"/>
                  </a:lnTo>
                  <a:lnTo>
                    <a:pt x="9" y="5"/>
                  </a:lnTo>
                  <a:lnTo>
                    <a:pt x="10" y="6"/>
                  </a:lnTo>
                  <a:lnTo>
                    <a:pt x="10" y="7"/>
                  </a:lnTo>
                  <a:lnTo>
                    <a:pt x="9" y="9"/>
                  </a:lnTo>
                  <a:lnTo>
                    <a:pt x="7" y="10"/>
                  </a:lnTo>
                  <a:lnTo>
                    <a:pt x="4" y="12"/>
                  </a:lnTo>
                  <a:lnTo>
                    <a:pt x="1" y="14"/>
                  </a:lnTo>
                  <a:lnTo>
                    <a:pt x="0" y="14"/>
                  </a:lnTo>
                  <a:lnTo>
                    <a:pt x="3" y="17"/>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1064">
              <a:extLst>
                <a:ext uri="{FF2B5EF4-FFF2-40B4-BE49-F238E27FC236}">
                  <a16:creationId xmlns:a16="http://schemas.microsoft.com/office/drawing/2014/main" id="{7FF90D37-256F-4934-B634-4FE78B247F3E}"/>
                </a:ext>
              </a:extLst>
            </p:cNvPr>
            <p:cNvSpPr>
              <a:spLocks/>
            </p:cNvSpPr>
            <p:nvPr/>
          </p:nvSpPr>
          <p:spPr bwMode="auto">
            <a:xfrm>
              <a:off x="4479" y="2983"/>
              <a:ext cx="397" cy="223"/>
            </a:xfrm>
            <a:custGeom>
              <a:avLst/>
              <a:gdLst>
                <a:gd name="T0" fmla="*/ 3 w 397"/>
                <a:gd name="T1" fmla="*/ 222 h 223"/>
                <a:gd name="T2" fmla="*/ 396 w 397"/>
                <a:gd name="T3" fmla="*/ 3 h 223"/>
                <a:gd name="T4" fmla="*/ 392 w 397"/>
                <a:gd name="T5" fmla="*/ 0 h 223"/>
                <a:gd name="T6" fmla="*/ 0 w 397"/>
                <a:gd name="T7" fmla="*/ 219 h 223"/>
                <a:gd name="T8" fmla="*/ 3 w 397"/>
                <a:gd name="T9" fmla="*/ 222 h 223"/>
              </a:gdLst>
              <a:ahLst/>
              <a:cxnLst>
                <a:cxn ang="0">
                  <a:pos x="T0" y="T1"/>
                </a:cxn>
                <a:cxn ang="0">
                  <a:pos x="T2" y="T3"/>
                </a:cxn>
                <a:cxn ang="0">
                  <a:pos x="T4" y="T5"/>
                </a:cxn>
                <a:cxn ang="0">
                  <a:pos x="T6" y="T7"/>
                </a:cxn>
                <a:cxn ang="0">
                  <a:pos x="T8" y="T9"/>
                </a:cxn>
              </a:cxnLst>
              <a:rect l="0" t="0" r="r" b="b"/>
              <a:pathLst>
                <a:path w="397" h="223">
                  <a:moveTo>
                    <a:pt x="3" y="222"/>
                  </a:moveTo>
                  <a:lnTo>
                    <a:pt x="396" y="3"/>
                  </a:lnTo>
                  <a:lnTo>
                    <a:pt x="392" y="0"/>
                  </a:lnTo>
                  <a:lnTo>
                    <a:pt x="0" y="219"/>
                  </a:lnTo>
                  <a:lnTo>
                    <a:pt x="3" y="222"/>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1065">
              <a:extLst>
                <a:ext uri="{FF2B5EF4-FFF2-40B4-BE49-F238E27FC236}">
                  <a16:creationId xmlns:a16="http://schemas.microsoft.com/office/drawing/2014/main" id="{7ACF1CA3-1593-4BD5-84D8-97EE1B18C59D}"/>
                </a:ext>
              </a:extLst>
            </p:cNvPr>
            <p:cNvSpPr>
              <a:spLocks/>
            </p:cNvSpPr>
            <p:nvPr/>
          </p:nvSpPr>
          <p:spPr bwMode="auto">
            <a:xfrm>
              <a:off x="4415" y="3203"/>
              <a:ext cx="66" cy="17"/>
            </a:xfrm>
            <a:custGeom>
              <a:avLst/>
              <a:gdLst>
                <a:gd name="T0" fmla="*/ 0 w 66"/>
                <a:gd name="T1" fmla="*/ 16 h 17"/>
                <a:gd name="T2" fmla="*/ 4 w 66"/>
                <a:gd name="T3" fmla="*/ 16 h 17"/>
                <a:gd name="T4" fmla="*/ 7 w 66"/>
                <a:gd name="T5" fmla="*/ 16 h 17"/>
                <a:gd name="T6" fmla="*/ 12 w 66"/>
                <a:gd name="T7" fmla="*/ 16 h 17"/>
                <a:gd name="T8" fmla="*/ 16 w 66"/>
                <a:gd name="T9" fmla="*/ 16 h 17"/>
                <a:gd name="T10" fmla="*/ 20 w 66"/>
                <a:gd name="T11" fmla="*/ 16 h 17"/>
                <a:gd name="T12" fmla="*/ 25 w 66"/>
                <a:gd name="T13" fmla="*/ 16 h 17"/>
                <a:gd name="T14" fmla="*/ 30 w 66"/>
                <a:gd name="T15" fmla="*/ 13 h 17"/>
                <a:gd name="T16" fmla="*/ 35 w 66"/>
                <a:gd name="T17" fmla="*/ 13 h 17"/>
                <a:gd name="T18" fmla="*/ 39 w 66"/>
                <a:gd name="T19" fmla="*/ 13 h 17"/>
                <a:gd name="T20" fmla="*/ 43 w 66"/>
                <a:gd name="T21" fmla="*/ 13 h 17"/>
                <a:gd name="T22" fmla="*/ 48 w 66"/>
                <a:gd name="T23" fmla="*/ 11 h 17"/>
                <a:gd name="T24" fmla="*/ 51 w 66"/>
                <a:gd name="T25" fmla="*/ 11 h 17"/>
                <a:gd name="T26" fmla="*/ 56 w 66"/>
                <a:gd name="T27" fmla="*/ 11 h 17"/>
                <a:gd name="T28" fmla="*/ 59 w 66"/>
                <a:gd name="T29" fmla="*/ 9 h 17"/>
                <a:gd name="T30" fmla="*/ 62 w 66"/>
                <a:gd name="T31" fmla="*/ 6 h 17"/>
                <a:gd name="T32" fmla="*/ 65 w 66"/>
                <a:gd name="T33" fmla="*/ 6 h 17"/>
                <a:gd name="T34" fmla="*/ 62 w 66"/>
                <a:gd name="T35" fmla="*/ 0 h 17"/>
                <a:gd name="T36" fmla="*/ 60 w 66"/>
                <a:gd name="T37" fmla="*/ 2 h 17"/>
                <a:gd name="T38" fmla="*/ 58 w 66"/>
                <a:gd name="T39" fmla="*/ 2 h 17"/>
                <a:gd name="T40" fmla="*/ 54 w 66"/>
                <a:gd name="T41" fmla="*/ 4 h 17"/>
                <a:gd name="T42" fmla="*/ 50 w 66"/>
                <a:gd name="T43" fmla="*/ 4 h 17"/>
                <a:gd name="T44" fmla="*/ 47 w 66"/>
                <a:gd name="T45" fmla="*/ 6 h 17"/>
                <a:gd name="T46" fmla="*/ 43 w 66"/>
                <a:gd name="T47" fmla="*/ 6 h 17"/>
                <a:gd name="T48" fmla="*/ 38 w 66"/>
                <a:gd name="T49" fmla="*/ 6 h 17"/>
                <a:gd name="T50" fmla="*/ 34 w 66"/>
                <a:gd name="T51" fmla="*/ 9 h 17"/>
                <a:gd name="T52" fmla="*/ 29 w 66"/>
                <a:gd name="T53" fmla="*/ 9 h 17"/>
                <a:gd name="T54" fmla="*/ 25 w 66"/>
                <a:gd name="T55" fmla="*/ 9 h 17"/>
                <a:gd name="T56" fmla="*/ 20 w 66"/>
                <a:gd name="T57" fmla="*/ 9 h 17"/>
                <a:gd name="T58" fmla="*/ 16 w 66"/>
                <a:gd name="T59" fmla="*/ 9 h 17"/>
                <a:gd name="T60" fmla="*/ 12 w 66"/>
                <a:gd name="T61" fmla="*/ 9 h 17"/>
                <a:gd name="T62" fmla="*/ 7 w 66"/>
                <a:gd name="T63" fmla="*/ 9 h 17"/>
                <a:gd name="T64" fmla="*/ 4 w 66"/>
                <a:gd name="T65" fmla="*/ 9 h 17"/>
                <a:gd name="T66" fmla="*/ 0 w 66"/>
                <a:gd name="T67" fmla="*/ 9 h 17"/>
                <a:gd name="T68" fmla="*/ 0 w 66"/>
                <a:gd name="T69"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 h="17">
                  <a:moveTo>
                    <a:pt x="0" y="16"/>
                  </a:moveTo>
                  <a:lnTo>
                    <a:pt x="4" y="16"/>
                  </a:lnTo>
                  <a:lnTo>
                    <a:pt x="7" y="16"/>
                  </a:lnTo>
                  <a:lnTo>
                    <a:pt x="12" y="16"/>
                  </a:lnTo>
                  <a:lnTo>
                    <a:pt x="16" y="16"/>
                  </a:lnTo>
                  <a:lnTo>
                    <a:pt x="20" y="16"/>
                  </a:lnTo>
                  <a:lnTo>
                    <a:pt x="25" y="16"/>
                  </a:lnTo>
                  <a:lnTo>
                    <a:pt x="30" y="13"/>
                  </a:lnTo>
                  <a:lnTo>
                    <a:pt x="35" y="13"/>
                  </a:lnTo>
                  <a:lnTo>
                    <a:pt x="39" y="13"/>
                  </a:lnTo>
                  <a:lnTo>
                    <a:pt x="43" y="13"/>
                  </a:lnTo>
                  <a:lnTo>
                    <a:pt x="48" y="11"/>
                  </a:lnTo>
                  <a:lnTo>
                    <a:pt x="51" y="11"/>
                  </a:lnTo>
                  <a:lnTo>
                    <a:pt x="56" y="11"/>
                  </a:lnTo>
                  <a:lnTo>
                    <a:pt x="59" y="9"/>
                  </a:lnTo>
                  <a:lnTo>
                    <a:pt x="62" y="6"/>
                  </a:lnTo>
                  <a:lnTo>
                    <a:pt x="65" y="6"/>
                  </a:lnTo>
                  <a:lnTo>
                    <a:pt x="62" y="0"/>
                  </a:lnTo>
                  <a:lnTo>
                    <a:pt x="60" y="2"/>
                  </a:lnTo>
                  <a:lnTo>
                    <a:pt x="58" y="2"/>
                  </a:lnTo>
                  <a:lnTo>
                    <a:pt x="54" y="4"/>
                  </a:lnTo>
                  <a:lnTo>
                    <a:pt x="50" y="4"/>
                  </a:lnTo>
                  <a:lnTo>
                    <a:pt x="47" y="6"/>
                  </a:lnTo>
                  <a:lnTo>
                    <a:pt x="43" y="6"/>
                  </a:lnTo>
                  <a:lnTo>
                    <a:pt x="38" y="6"/>
                  </a:lnTo>
                  <a:lnTo>
                    <a:pt x="34" y="9"/>
                  </a:lnTo>
                  <a:lnTo>
                    <a:pt x="29" y="9"/>
                  </a:lnTo>
                  <a:lnTo>
                    <a:pt x="25" y="9"/>
                  </a:lnTo>
                  <a:lnTo>
                    <a:pt x="20" y="9"/>
                  </a:lnTo>
                  <a:lnTo>
                    <a:pt x="16" y="9"/>
                  </a:lnTo>
                  <a:lnTo>
                    <a:pt x="12" y="9"/>
                  </a:lnTo>
                  <a:lnTo>
                    <a:pt x="7" y="9"/>
                  </a:lnTo>
                  <a:lnTo>
                    <a:pt x="4" y="9"/>
                  </a:lnTo>
                  <a:lnTo>
                    <a:pt x="0" y="9"/>
                  </a:lnTo>
                  <a:lnTo>
                    <a:pt x="0" y="16"/>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1066">
              <a:extLst>
                <a:ext uri="{FF2B5EF4-FFF2-40B4-BE49-F238E27FC236}">
                  <a16:creationId xmlns:a16="http://schemas.microsoft.com/office/drawing/2014/main" id="{CE296B4A-EAA0-4A3E-873C-2C6568510DA2}"/>
                </a:ext>
              </a:extLst>
            </p:cNvPr>
            <p:cNvSpPr>
              <a:spLocks/>
            </p:cNvSpPr>
            <p:nvPr/>
          </p:nvSpPr>
          <p:spPr bwMode="auto">
            <a:xfrm>
              <a:off x="4104" y="3207"/>
              <a:ext cx="310" cy="17"/>
            </a:xfrm>
            <a:custGeom>
              <a:avLst/>
              <a:gdLst>
                <a:gd name="T0" fmla="*/ 0 w 310"/>
                <a:gd name="T1" fmla="*/ 16 h 17"/>
                <a:gd name="T2" fmla="*/ 1 w 310"/>
                <a:gd name="T3" fmla="*/ 16 h 17"/>
                <a:gd name="T4" fmla="*/ 309 w 310"/>
                <a:gd name="T5" fmla="*/ 16 h 17"/>
                <a:gd name="T6" fmla="*/ 309 w 310"/>
                <a:gd name="T7" fmla="*/ 0 h 17"/>
                <a:gd name="T8" fmla="*/ 1 w 310"/>
                <a:gd name="T9" fmla="*/ 0 h 17"/>
                <a:gd name="T10" fmla="*/ 2 w 310"/>
                <a:gd name="T11" fmla="*/ 0 h 17"/>
                <a:gd name="T12" fmla="*/ 0 w 310"/>
                <a:gd name="T13" fmla="*/ 16 h 17"/>
              </a:gdLst>
              <a:ahLst/>
              <a:cxnLst>
                <a:cxn ang="0">
                  <a:pos x="T0" y="T1"/>
                </a:cxn>
                <a:cxn ang="0">
                  <a:pos x="T2" y="T3"/>
                </a:cxn>
                <a:cxn ang="0">
                  <a:pos x="T4" y="T5"/>
                </a:cxn>
                <a:cxn ang="0">
                  <a:pos x="T6" y="T7"/>
                </a:cxn>
                <a:cxn ang="0">
                  <a:pos x="T8" y="T9"/>
                </a:cxn>
                <a:cxn ang="0">
                  <a:pos x="T10" y="T11"/>
                </a:cxn>
                <a:cxn ang="0">
                  <a:pos x="T12" y="T13"/>
                </a:cxn>
              </a:cxnLst>
              <a:rect l="0" t="0" r="r" b="b"/>
              <a:pathLst>
                <a:path w="310" h="17">
                  <a:moveTo>
                    <a:pt x="0" y="16"/>
                  </a:moveTo>
                  <a:lnTo>
                    <a:pt x="1" y="16"/>
                  </a:lnTo>
                  <a:lnTo>
                    <a:pt x="309" y="16"/>
                  </a:lnTo>
                  <a:lnTo>
                    <a:pt x="309" y="0"/>
                  </a:lnTo>
                  <a:lnTo>
                    <a:pt x="1" y="0"/>
                  </a:lnTo>
                  <a:lnTo>
                    <a:pt x="2" y="0"/>
                  </a:lnTo>
                  <a:lnTo>
                    <a:pt x="0" y="16"/>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1067">
              <a:extLst>
                <a:ext uri="{FF2B5EF4-FFF2-40B4-BE49-F238E27FC236}">
                  <a16:creationId xmlns:a16="http://schemas.microsoft.com/office/drawing/2014/main" id="{DF8DDBC8-8AB8-4319-92B9-7CB69E9B3394}"/>
                </a:ext>
              </a:extLst>
            </p:cNvPr>
            <p:cNvSpPr>
              <a:spLocks/>
            </p:cNvSpPr>
            <p:nvPr/>
          </p:nvSpPr>
          <p:spPr bwMode="auto">
            <a:xfrm>
              <a:off x="4090" y="3187"/>
              <a:ext cx="17" cy="25"/>
            </a:xfrm>
            <a:custGeom>
              <a:avLst/>
              <a:gdLst>
                <a:gd name="T0" fmla="*/ 16 w 17"/>
                <a:gd name="T1" fmla="*/ 2 h 25"/>
                <a:gd name="T2" fmla="*/ 13 w 17"/>
                <a:gd name="T3" fmla="*/ 0 h 25"/>
                <a:gd name="T4" fmla="*/ 8 w 17"/>
                <a:gd name="T5" fmla="*/ 2 h 25"/>
                <a:gd name="T6" fmla="*/ 4 w 17"/>
                <a:gd name="T7" fmla="*/ 5 h 25"/>
                <a:gd name="T8" fmla="*/ 1 w 17"/>
                <a:gd name="T9" fmla="*/ 8 h 25"/>
                <a:gd name="T10" fmla="*/ 0 w 17"/>
                <a:gd name="T11" fmla="*/ 11 h 25"/>
                <a:gd name="T12" fmla="*/ 0 w 17"/>
                <a:gd name="T13" fmla="*/ 15 h 25"/>
                <a:gd name="T14" fmla="*/ 2 w 17"/>
                <a:gd name="T15" fmla="*/ 19 h 25"/>
                <a:gd name="T16" fmla="*/ 7 w 17"/>
                <a:gd name="T17" fmla="*/ 22 h 25"/>
                <a:gd name="T18" fmla="*/ 13 w 17"/>
                <a:gd name="T19" fmla="*/ 24 h 25"/>
                <a:gd name="T20" fmla="*/ 15 w 17"/>
                <a:gd name="T21" fmla="*/ 21 h 25"/>
                <a:gd name="T22" fmla="*/ 9 w 17"/>
                <a:gd name="T23" fmla="*/ 19 h 25"/>
                <a:gd name="T24" fmla="*/ 7 w 17"/>
                <a:gd name="T25" fmla="*/ 17 h 25"/>
                <a:gd name="T26" fmla="*/ 5 w 17"/>
                <a:gd name="T27" fmla="*/ 14 h 25"/>
                <a:gd name="T28" fmla="*/ 5 w 17"/>
                <a:gd name="T29" fmla="*/ 13 h 25"/>
                <a:gd name="T30" fmla="*/ 6 w 17"/>
                <a:gd name="T31" fmla="*/ 10 h 25"/>
                <a:gd name="T32" fmla="*/ 8 w 17"/>
                <a:gd name="T33" fmla="*/ 7 h 25"/>
                <a:gd name="T34" fmla="*/ 12 w 17"/>
                <a:gd name="T35" fmla="*/ 5 h 25"/>
                <a:gd name="T36" fmla="*/ 15 w 17"/>
                <a:gd name="T37" fmla="*/ 3 h 25"/>
                <a:gd name="T38" fmla="*/ 12 w 17"/>
                <a:gd name="T39" fmla="*/ 1 h 25"/>
                <a:gd name="T40" fmla="*/ 16 w 17"/>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25">
                  <a:moveTo>
                    <a:pt x="16" y="2"/>
                  </a:moveTo>
                  <a:lnTo>
                    <a:pt x="13" y="0"/>
                  </a:lnTo>
                  <a:lnTo>
                    <a:pt x="8" y="2"/>
                  </a:lnTo>
                  <a:lnTo>
                    <a:pt x="4" y="5"/>
                  </a:lnTo>
                  <a:lnTo>
                    <a:pt x="1" y="8"/>
                  </a:lnTo>
                  <a:lnTo>
                    <a:pt x="0" y="11"/>
                  </a:lnTo>
                  <a:lnTo>
                    <a:pt x="0" y="15"/>
                  </a:lnTo>
                  <a:lnTo>
                    <a:pt x="2" y="19"/>
                  </a:lnTo>
                  <a:lnTo>
                    <a:pt x="7" y="22"/>
                  </a:lnTo>
                  <a:lnTo>
                    <a:pt x="13" y="24"/>
                  </a:lnTo>
                  <a:lnTo>
                    <a:pt x="15" y="21"/>
                  </a:lnTo>
                  <a:lnTo>
                    <a:pt x="9" y="19"/>
                  </a:lnTo>
                  <a:lnTo>
                    <a:pt x="7" y="17"/>
                  </a:lnTo>
                  <a:lnTo>
                    <a:pt x="5" y="14"/>
                  </a:lnTo>
                  <a:lnTo>
                    <a:pt x="5" y="13"/>
                  </a:lnTo>
                  <a:lnTo>
                    <a:pt x="6" y="10"/>
                  </a:lnTo>
                  <a:lnTo>
                    <a:pt x="8" y="7"/>
                  </a:lnTo>
                  <a:lnTo>
                    <a:pt x="12" y="5"/>
                  </a:lnTo>
                  <a:lnTo>
                    <a:pt x="15" y="3"/>
                  </a:lnTo>
                  <a:lnTo>
                    <a:pt x="12" y="1"/>
                  </a:lnTo>
                  <a:lnTo>
                    <a:pt x="16" y="2"/>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1068">
              <a:extLst>
                <a:ext uri="{FF2B5EF4-FFF2-40B4-BE49-F238E27FC236}">
                  <a16:creationId xmlns:a16="http://schemas.microsoft.com/office/drawing/2014/main" id="{5447D691-CA31-4D98-9AF7-FB816F5FEE5C}"/>
                </a:ext>
              </a:extLst>
            </p:cNvPr>
            <p:cNvSpPr>
              <a:spLocks/>
            </p:cNvSpPr>
            <p:nvPr/>
          </p:nvSpPr>
          <p:spPr bwMode="auto">
            <a:xfrm>
              <a:off x="4102" y="3187"/>
              <a:ext cx="17" cy="17"/>
            </a:xfrm>
            <a:custGeom>
              <a:avLst/>
              <a:gdLst>
                <a:gd name="T0" fmla="*/ 8 w 17"/>
                <a:gd name="T1" fmla="*/ 0 h 17"/>
                <a:gd name="T2" fmla="*/ 16 w 17"/>
                <a:gd name="T3" fmla="*/ 12 h 17"/>
                <a:gd name="T4" fmla="*/ 16 w 17"/>
                <a:gd name="T5" fmla="*/ 8 h 17"/>
                <a:gd name="T6" fmla="*/ 0 w 17"/>
                <a:gd name="T7" fmla="*/ 0 h 17"/>
                <a:gd name="T8" fmla="*/ 0 w 17"/>
                <a:gd name="T9" fmla="*/ 8 h 17"/>
                <a:gd name="T10" fmla="*/ 8 w 17"/>
                <a:gd name="T11" fmla="*/ 16 h 17"/>
                <a:gd name="T12" fmla="*/ 8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8" y="0"/>
                  </a:moveTo>
                  <a:lnTo>
                    <a:pt x="16" y="12"/>
                  </a:lnTo>
                  <a:lnTo>
                    <a:pt x="16" y="8"/>
                  </a:lnTo>
                  <a:lnTo>
                    <a:pt x="0" y="0"/>
                  </a:lnTo>
                  <a:lnTo>
                    <a:pt x="0" y="8"/>
                  </a:lnTo>
                  <a:lnTo>
                    <a:pt x="8" y="16"/>
                  </a:lnTo>
                  <a:lnTo>
                    <a:pt x="8" y="0"/>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1069">
              <a:extLst>
                <a:ext uri="{FF2B5EF4-FFF2-40B4-BE49-F238E27FC236}">
                  <a16:creationId xmlns:a16="http://schemas.microsoft.com/office/drawing/2014/main" id="{5528C226-C179-4F46-8EA4-5F7BDD425102}"/>
                </a:ext>
              </a:extLst>
            </p:cNvPr>
            <p:cNvSpPr>
              <a:spLocks/>
            </p:cNvSpPr>
            <p:nvPr/>
          </p:nvSpPr>
          <p:spPr bwMode="auto">
            <a:xfrm>
              <a:off x="4104" y="2535"/>
              <a:ext cx="772" cy="544"/>
            </a:xfrm>
            <a:custGeom>
              <a:avLst/>
              <a:gdLst>
                <a:gd name="T0" fmla="*/ 376 w 772"/>
                <a:gd name="T1" fmla="*/ 523 h 544"/>
                <a:gd name="T2" fmla="*/ 371 w 772"/>
                <a:gd name="T3" fmla="*/ 525 h 544"/>
                <a:gd name="T4" fmla="*/ 364 w 772"/>
                <a:gd name="T5" fmla="*/ 526 h 544"/>
                <a:gd name="T6" fmla="*/ 356 w 772"/>
                <a:gd name="T7" fmla="*/ 528 h 544"/>
                <a:gd name="T8" fmla="*/ 347 w 772"/>
                <a:gd name="T9" fmla="*/ 529 h 544"/>
                <a:gd name="T10" fmla="*/ 337 w 772"/>
                <a:gd name="T11" fmla="*/ 529 h 544"/>
                <a:gd name="T12" fmla="*/ 327 w 772"/>
                <a:gd name="T13" fmla="*/ 530 h 544"/>
                <a:gd name="T14" fmla="*/ 320 w 772"/>
                <a:gd name="T15" fmla="*/ 530 h 544"/>
                <a:gd name="T16" fmla="*/ 311 w 772"/>
                <a:gd name="T17" fmla="*/ 529 h 544"/>
                <a:gd name="T18" fmla="*/ 0 w 772"/>
                <a:gd name="T19" fmla="*/ 543 h 544"/>
                <a:gd name="T20" fmla="*/ 314 w 772"/>
                <a:gd name="T21" fmla="*/ 543 h 544"/>
                <a:gd name="T22" fmla="*/ 322 w 772"/>
                <a:gd name="T23" fmla="*/ 543 h 544"/>
                <a:gd name="T24" fmla="*/ 331 w 772"/>
                <a:gd name="T25" fmla="*/ 543 h 544"/>
                <a:gd name="T26" fmla="*/ 340 w 772"/>
                <a:gd name="T27" fmla="*/ 542 h 544"/>
                <a:gd name="T28" fmla="*/ 350 w 772"/>
                <a:gd name="T29" fmla="*/ 541 h 544"/>
                <a:gd name="T30" fmla="*/ 358 w 772"/>
                <a:gd name="T31" fmla="*/ 540 h 544"/>
                <a:gd name="T32" fmla="*/ 366 w 772"/>
                <a:gd name="T33" fmla="*/ 539 h 544"/>
                <a:gd name="T34" fmla="*/ 372 w 772"/>
                <a:gd name="T35" fmla="*/ 537 h 544"/>
                <a:gd name="T36" fmla="*/ 771 w 772"/>
                <a:gd name="T37" fmla="*/ 341 h 544"/>
                <a:gd name="T38" fmla="*/ 749 w 772"/>
                <a:gd name="T39" fmla="*/ 339 h 544"/>
                <a:gd name="T40" fmla="*/ 768 w 772"/>
                <a:gd name="T41" fmla="*/ 13 h 544"/>
                <a:gd name="T42" fmla="*/ 377 w 772"/>
                <a:gd name="T43" fmla="*/ 150 h 544"/>
                <a:gd name="T44" fmla="*/ 371 w 772"/>
                <a:gd name="T45" fmla="*/ 151 h 544"/>
                <a:gd name="T46" fmla="*/ 364 w 772"/>
                <a:gd name="T47" fmla="*/ 153 h 544"/>
                <a:gd name="T48" fmla="*/ 356 w 772"/>
                <a:gd name="T49" fmla="*/ 154 h 544"/>
                <a:gd name="T50" fmla="*/ 347 w 772"/>
                <a:gd name="T51" fmla="*/ 155 h 544"/>
                <a:gd name="T52" fmla="*/ 337 w 772"/>
                <a:gd name="T53" fmla="*/ 156 h 544"/>
                <a:gd name="T54" fmla="*/ 328 w 772"/>
                <a:gd name="T55" fmla="*/ 156 h 544"/>
                <a:gd name="T56" fmla="*/ 320 w 772"/>
                <a:gd name="T57" fmla="*/ 156 h 544"/>
                <a:gd name="T58" fmla="*/ 312 w 772"/>
                <a:gd name="T59" fmla="*/ 156 h 544"/>
                <a:gd name="T60" fmla="*/ 1 w 772"/>
                <a:gd name="T61" fmla="*/ 169 h 544"/>
                <a:gd name="T62" fmla="*/ 311 w 772"/>
                <a:gd name="T63" fmla="*/ 170 h 544"/>
                <a:gd name="T64" fmla="*/ 319 w 772"/>
                <a:gd name="T65" fmla="*/ 170 h 544"/>
                <a:gd name="T66" fmla="*/ 327 w 772"/>
                <a:gd name="T67" fmla="*/ 170 h 544"/>
                <a:gd name="T68" fmla="*/ 336 w 772"/>
                <a:gd name="T69" fmla="*/ 170 h 544"/>
                <a:gd name="T70" fmla="*/ 345 w 772"/>
                <a:gd name="T71" fmla="*/ 169 h 544"/>
                <a:gd name="T72" fmla="*/ 355 w 772"/>
                <a:gd name="T73" fmla="*/ 168 h 544"/>
                <a:gd name="T74" fmla="*/ 363 w 772"/>
                <a:gd name="T75" fmla="*/ 167 h 544"/>
                <a:gd name="T76" fmla="*/ 371 w 772"/>
                <a:gd name="T77" fmla="*/ 166 h 544"/>
                <a:gd name="T78" fmla="*/ 376 w 772"/>
                <a:gd name="T79" fmla="*/ 164 h 544"/>
                <a:gd name="T80" fmla="*/ 665 w 772"/>
                <a:gd name="T81" fmla="*/ 382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2" h="544">
                  <a:moveTo>
                    <a:pt x="665" y="382"/>
                  </a:moveTo>
                  <a:lnTo>
                    <a:pt x="376" y="523"/>
                  </a:lnTo>
                  <a:lnTo>
                    <a:pt x="374" y="524"/>
                  </a:lnTo>
                  <a:lnTo>
                    <a:pt x="371" y="525"/>
                  </a:lnTo>
                  <a:lnTo>
                    <a:pt x="368" y="525"/>
                  </a:lnTo>
                  <a:lnTo>
                    <a:pt x="364" y="526"/>
                  </a:lnTo>
                  <a:lnTo>
                    <a:pt x="361" y="527"/>
                  </a:lnTo>
                  <a:lnTo>
                    <a:pt x="356" y="528"/>
                  </a:lnTo>
                  <a:lnTo>
                    <a:pt x="352" y="528"/>
                  </a:lnTo>
                  <a:lnTo>
                    <a:pt x="347" y="529"/>
                  </a:lnTo>
                  <a:lnTo>
                    <a:pt x="342" y="529"/>
                  </a:lnTo>
                  <a:lnTo>
                    <a:pt x="337" y="529"/>
                  </a:lnTo>
                  <a:lnTo>
                    <a:pt x="332" y="530"/>
                  </a:lnTo>
                  <a:lnTo>
                    <a:pt x="327" y="530"/>
                  </a:lnTo>
                  <a:lnTo>
                    <a:pt x="323" y="530"/>
                  </a:lnTo>
                  <a:lnTo>
                    <a:pt x="320" y="530"/>
                  </a:lnTo>
                  <a:lnTo>
                    <a:pt x="315" y="529"/>
                  </a:lnTo>
                  <a:lnTo>
                    <a:pt x="311" y="529"/>
                  </a:lnTo>
                  <a:lnTo>
                    <a:pt x="0" y="529"/>
                  </a:lnTo>
                  <a:lnTo>
                    <a:pt x="0" y="543"/>
                  </a:lnTo>
                  <a:lnTo>
                    <a:pt x="311" y="543"/>
                  </a:lnTo>
                  <a:lnTo>
                    <a:pt x="314" y="543"/>
                  </a:lnTo>
                  <a:lnTo>
                    <a:pt x="318" y="543"/>
                  </a:lnTo>
                  <a:lnTo>
                    <a:pt x="322" y="543"/>
                  </a:lnTo>
                  <a:lnTo>
                    <a:pt x="326" y="543"/>
                  </a:lnTo>
                  <a:lnTo>
                    <a:pt x="331" y="543"/>
                  </a:lnTo>
                  <a:lnTo>
                    <a:pt x="335" y="542"/>
                  </a:lnTo>
                  <a:lnTo>
                    <a:pt x="340" y="542"/>
                  </a:lnTo>
                  <a:lnTo>
                    <a:pt x="345" y="542"/>
                  </a:lnTo>
                  <a:lnTo>
                    <a:pt x="350" y="541"/>
                  </a:lnTo>
                  <a:lnTo>
                    <a:pt x="354" y="541"/>
                  </a:lnTo>
                  <a:lnTo>
                    <a:pt x="358" y="540"/>
                  </a:lnTo>
                  <a:lnTo>
                    <a:pt x="362" y="540"/>
                  </a:lnTo>
                  <a:lnTo>
                    <a:pt x="366" y="539"/>
                  </a:lnTo>
                  <a:lnTo>
                    <a:pt x="369" y="538"/>
                  </a:lnTo>
                  <a:lnTo>
                    <a:pt x="372" y="537"/>
                  </a:lnTo>
                  <a:lnTo>
                    <a:pt x="375" y="536"/>
                  </a:lnTo>
                  <a:lnTo>
                    <a:pt x="771" y="341"/>
                  </a:lnTo>
                  <a:lnTo>
                    <a:pt x="770" y="328"/>
                  </a:lnTo>
                  <a:lnTo>
                    <a:pt x="749" y="339"/>
                  </a:lnTo>
                  <a:lnTo>
                    <a:pt x="505" y="116"/>
                  </a:lnTo>
                  <a:lnTo>
                    <a:pt x="768" y="13"/>
                  </a:lnTo>
                  <a:lnTo>
                    <a:pt x="767" y="0"/>
                  </a:lnTo>
                  <a:lnTo>
                    <a:pt x="377" y="150"/>
                  </a:lnTo>
                  <a:lnTo>
                    <a:pt x="374" y="150"/>
                  </a:lnTo>
                  <a:lnTo>
                    <a:pt x="371" y="151"/>
                  </a:lnTo>
                  <a:lnTo>
                    <a:pt x="368" y="152"/>
                  </a:lnTo>
                  <a:lnTo>
                    <a:pt x="364" y="153"/>
                  </a:lnTo>
                  <a:lnTo>
                    <a:pt x="360" y="154"/>
                  </a:lnTo>
                  <a:lnTo>
                    <a:pt x="356" y="154"/>
                  </a:lnTo>
                  <a:lnTo>
                    <a:pt x="351" y="155"/>
                  </a:lnTo>
                  <a:lnTo>
                    <a:pt x="347" y="155"/>
                  </a:lnTo>
                  <a:lnTo>
                    <a:pt x="342" y="155"/>
                  </a:lnTo>
                  <a:lnTo>
                    <a:pt x="337" y="156"/>
                  </a:lnTo>
                  <a:lnTo>
                    <a:pt x="332" y="156"/>
                  </a:lnTo>
                  <a:lnTo>
                    <a:pt x="328" y="156"/>
                  </a:lnTo>
                  <a:lnTo>
                    <a:pt x="324" y="156"/>
                  </a:lnTo>
                  <a:lnTo>
                    <a:pt x="320" y="156"/>
                  </a:lnTo>
                  <a:lnTo>
                    <a:pt x="316" y="156"/>
                  </a:lnTo>
                  <a:lnTo>
                    <a:pt x="312" y="156"/>
                  </a:lnTo>
                  <a:lnTo>
                    <a:pt x="1" y="156"/>
                  </a:lnTo>
                  <a:lnTo>
                    <a:pt x="1" y="169"/>
                  </a:lnTo>
                  <a:lnTo>
                    <a:pt x="0" y="170"/>
                  </a:lnTo>
                  <a:lnTo>
                    <a:pt x="311" y="170"/>
                  </a:lnTo>
                  <a:lnTo>
                    <a:pt x="315" y="170"/>
                  </a:lnTo>
                  <a:lnTo>
                    <a:pt x="319" y="170"/>
                  </a:lnTo>
                  <a:lnTo>
                    <a:pt x="323" y="170"/>
                  </a:lnTo>
                  <a:lnTo>
                    <a:pt x="327" y="170"/>
                  </a:lnTo>
                  <a:lnTo>
                    <a:pt x="332" y="170"/>
                  </a:lnTo>
                  <a:lnTo>
                    <a:pt x="336" y="170"/>
                  </a:lnTo>
                  <a:lnTo>
                    <a:pt x="341" y="169"/>
                  </a:lnTo>
                  <a:lnTo>
                    <a:pt x="345" y="169"/>
                  </a:lnTo>
                  <a:lnTo>
                    <a:pt x="350" y="169"/>
                  </a:lnTo>
                  <a:lnTo>
                    <a:pt x="355" y="168"/>
                  </a:lnTo>
                  <a:lnTo>
                    <a:pt x="359" y="168"/>
                  </a:lnTo>
                  <a:lnTo>
                    <a:pt x="363" y="167"/>
                  </a:lnTo>
                  <a:lnTo>
                    <a:pt x="366" y="166"/>
                  </a:lnTo>
                  <a:lnTo>
                    <a:pt x="371" y="166"/>
                  </a:lnTo>
                  <a:lnTo>
                    <a:pt x="373" y="165"/>
                  </a:lnTo>
                  <a:lnTo>
                    <a:pt x="376" y="164"/>
                  </a:lnTo>
                  <a:lnTo>
                    <a:pt x="398" y="156"/>
                  </a:lnTo>
                  <a:lnTo>
                    <a:pt x="665" y="382"/>
                  </a:lnTo>
                </a:path>
              </a:pathLst>
            </a:custGeom>
            <a:solidFill>
              <a:srgbClr val="FFDB4F"/>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Freeform 1070">
              <a:extLst>
                <a:ext uri="{FF2B5EF4-FFF2-40B4-BE49-F238E27FC236}">
                  <a16:creationId xmlns:a16="http://schemas.microsoft.com/office/drawing/2014/main" id="{D55A6EB3-508F-47FA-984E-EA9AF612D30C}"/>
                </a:ext>
              </a:extLst>
            </p:cNvPr>
            <p:cNvSpPr>
              <a:spLocks/>
            </p:cNvSpPr>
            <p:nvPr/>
          </p:nvSpPr>
          <p:spPr bwMode="auto">
            <a:xfrm>
              <a:off x="4102" y="2608"/>
              <a:ext cx="17" cy="581"/>
            </a:xfrm>
            <a:custGeom>
              <a:avLst/>
              <a:gdLst>
                <a:gd name="T0" fmla="*/ 10 w 17"/>
                <a:gd name="T1" fmla="*/ 580 h 581"/>
                <a:gd name="T2" fmla="*/ 16 w 17"/>
                <a:gd name="T3" fmla="*/ 580 h 581"/>
                <a:gd name="T4" fmla="*/ 16 w 17"/>
                <a:gd name="T5" fmla="*/ 0 h 581"/>
                <a:gd name="T6" fmla="*/ 0 w 17"/>
                <a:gd name="T7" fmla="*/ 0 h 581"/>
                <a:gd name="T8" fmla="*/ 0 w 17"/>
                <a:gd name="T9" fmla="*/ 580 h 581"/>
                <a:gd name="T10" fmla="*/ 10 w 17"/>
                <a:gd name="T11" fmla="*/ 580 h 581"/>
              </a:gdLst>
              <a:ahLst/>
              <a:cxnLst>
                <a:cxn ang="0">
                  <a:pos x="T0" y="T1"/>
                </a:cxn>
                <a:cxn ang="0">
                  <a:pos x="T2" y="T3"/>
                </a:cxn>
                <a:cxn ang="0">
                  <a:pos x="T4" y="T5"/>
                </a:cxn>
                <a:cxn ang="0">
                  <a:pos x="T6" y="T7"/>
                </a:cxn>
                <a:cxn ang="0">
                  <a:pos x="T8" y="T9"/>
                </a:cxn>
                <a:cxn ang="0">
                  <a:pos x="T10" y="T11"/>
                </a:cxn>
              </a:cxnLst>
              <a:rect l="0" t="0" r="r" b="b"/>
              <a:pathLst>
                <a:path w="17" h="581">
                  <a:moveTo>
                    <a:pt x="10" y="580"/>
                  </a:moveTo>
                  <a:lnTo>
                    <a:pt x="16" y="580"/>
                  </a:lnTo>
                  <a:lnTo>
                    <a:pt x="16" y="0"/>
                  </a:lnTo>
                  <a:lnTo>
                    <a:pt x="0" y="0"/>
                  </a:lnTo>
                  <a:lnTo>
                    <a:pt x="0" y="580"/>
                  </a:lnTo>
                  <a:lnTo>
                    <a:pt x="10" y="580"/>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Freeform 1071">
              <a:extLst>
                <a:ext uri="{FF2B5EF4-FFF2-40B4-BE49-F238E27FC236}">
                  <a16:creationId xmlns:a16="http://schemas.microsoft.com/office/drawing/2014/main" id="{54C37B58-06B6-420F-997E-85F9BCED0F14}"/>
                </a:ext>
              </a:extLst>
            </p:cNvPr>
            <p:cNvSpPr>
              <a:spLocks/>
            </p:cNvSpPr>
            <p:nvPr/>
          </p:nvSpPr>
          <p:spPr bwMode="auto">
            <a:xfrm>
              <a:off x="4123" y="2469"/>
              <a:ext cx="729" cy="133"/>
            </a:xfrm>
            <a:custGeom>
              <a:avLst/>
              <a:gdLst>
                <a:gd name="T0" fmla="*/ 728 w 729"/>
                <a:gd name="T1" fmla="*/ 1 h 133"/>
                <a:gd name="T2" fmla="*/ 352 w 729"/>
                <a:gd name="T3" fmla="*/ 126 h 133"/>
                <a:gd name="T4" fmla="*/ 349 w 729"/>
                <a:gd name="T5" fmla="*/ 127 h 133"/>
                <a:gd name="T6" fmla="*/ 345 w 729"/>
                <a:gd name="T7" fmla="*/ 127 h 133"/>
                <a:gd name="T8" fmla="*/ 342 w 729"/>
                <a:gd name="T9" fmla="*/ 128 h 133"/>
                <a:gd name="T10" fmla="*/ 338 w 729"/>
                <a:gd name="T11" fmla="*/ 129 h 133"/>
                <a:gd name="T12" fmla="*/ 334 w 729"/>
                <a:gd name="T13" fmla="*/ 130 h 133"/>
                <a:gd name="T14" fmla="*/ 330 w 729"/>
                <a:gd name="T15" fmla="*/ 130 h 133"/>
                <a:gd name="T16" fmla="*/ 326 w 729"/>
                <a:gd name="T17" fmla="*/ 131 h 133"/>
                <a:gd name="T18" fmla="*/ 321 w 729"/>
                <a:gd name="T19" fmla="*/ 131 h 133"/>
                <a:gd name="T20" fmla="*/ 316 w 729"/>
                <a:gd name="T21" fmla="*/ 132 h 133"/>
                <a:gd name="T22" fmla="*/ 311 w 729"/>
                <a:gd name="T23" fmla="*/ 132 h 133"/>
                <a:gd name="T24" fmla="*/ 307 w 729"/>
                <a:gd name="T25" fmla="*/ 132 h 133"/>
                <a:gd name="T26" fmla="*/ 303 w 729"/>
                <a:gd name="T27" fmla="*/ 132 h 133"/>
                <a:gd name="T28" fmla="*/ 299 w 729"/>
                <a:gd name="T29" fmla="*/ 132 h 133"/>
                <a:gd name="T30" fmla="*/ 295 w 729"/>
                <a:gd name="T31" fmla="*/ 132 h 133"/>
                <a:gd name="T32" fmla="*/ 290 w 729"/>
                <a:gd name="T33" fmla="*/ 132 h 133"/>
                <a:gd name="T34" fmla="*/ 287 w 729"/>
                <a:gd name="T35" fmla="*/ 132 h 133"/>
                <a:gd name="T36" fmla="*/ 17 w 729"/>
                <a:gd name="T37" fmla="*/ 132 h 133"/>
                <a:gd name="T38" fmla="*/ 16 w 729"/>
                <a:gd name="T39" fmla="*/ 132 h 133"/>
                <a:gd name="T40" fmla="*/ 15 w 729"/>
                <a:gd name="T41" fmla="*/ 132 h 133"/>
                <a:gd name="T42" fmla="*/ 12 w 729"/>
                <a:gd name="T43" fmla="*/ 132 h 133"/>
                <a:gd name="T44" fmla="*/ 8 w 729"/>
                <a:gd name="T45" fmla="*/ 132 h 133"/>
                <a:gd name="T46" fmla="*/ 5 w 729"/>
                <a:gd name="T47" fmla="*/ 131 h 133"/>
                <a:gd name="T48" fmla="*/ 2 w 729"/>
                <a:gd name="T49" fmla="*/ 131 h 133"/>
                <a:gd name="T50" fmla="*/ 1 w 729"/>
                <a:gd name="T51" fmla="*/ 129 h 133"/>
                <a:gd name="T52" fmla="*/ 0 w 729"/>
                <a:gd name="T53" fmla="*/ 127 h 133"/>
                <a:gd name="T54" fmla="*/ 3 w 729"/>
                <a:gd name="T55" fmla="*/ 124 h 133"/>
                <a:gd name="T56" fmla="*/ 6 w 729"/>
                <a:gd name="T57" fmla="*/ 122 h 133"/>
                <a:gd name="T58" fmla="*/ 10 w 729"/>
                <a:gd name="T59" fmla="*/ 121 h 133"/>
                <a:gd name="T60" fmla="*/ 12 w 729"/>
                <a:gd name="T61" fmla="*/ 121 h 133"/>
                <a:gd name="T62" fmla="*/ 395 w 729"/>
                <a:gd name="T63" fmla="*/ 3 h 133"/>
                <a:gd name="T64" fmla="*/ 396 w 729"/>
                <a:gd name="T65" fmla="*/ 2 h 133"/>
                <a:gd name="T66" fmla="*/ 397 w 729"/>
                <a:gd name="T67" fmla="*/ 2 h 133"/>
                <a:gd name="T68" fmla="*/ 400 w 729"/>
                <a:gd name="T69" fmla="*/ 2 h 133"/>
                <a:gd name="T70" fmla="*/ 402 w 729"/>
                <a:gd name="T71" fmla="*/ 1 h 133"/>
                <a:gd name="T72" fmla="*/ 405 w 729"/>
                <a:gd name="T73" fmla="*/ 1 h 133"/>
                <a:gd name="T74" fmla="*/ 408 w 729"/>
                <a:gd name="T75" fmla="*/ 0 h 133"/>
                <a:gd name="T76" fmla="*/ 411 w 729"/>
                <a:gd name="T77" fmla="*/ 0 h 133"/>
                <a:gd name="T78" fmla="*/ 413 w 729"/>
                <a:gd name="T79" fmla="*/ 0 h 133"/>
                <a:gd name="T80" fmla="*/ 416 w 729"/>
                <a:gd name="T81" fmla="*/ 0 h 133"/>
                <a:gd name="T82" fmla="*/ 418 w 729"/>
                <a:gd name="T83" fmla="*/ 0 h 133"/>
                <a:gd name="T84" fmla="*/ 421 w 729"/>
                <a:gd name="T85" fmla="*/ 0 h 133"/>
                <a:gd name="T86" fmla="*/ 424 w 729"/>
                <a:gd name="T87" fmla="*/ 0 h 133"/>
                <a:gd name="T88" fmla="*/ 425 w 729"/>
                <a:gd name="T89" fmla="*/ 0 h 133"/>
                <a:gd name="T90" fmla="*/ 426 w 729"/>
                <a:gd name="T91" fmla="*/ 0 h 133"/>
                <a:gd name="T92" fmla="*/ 716 w 729"/>
                <a:gd name="T93" fmla="*/ 2 h 133"/>
                <a:gd name="T94" fmla="*/ 728 w 729"/>
                <a:gd name="T95" fmla="*/ 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29" h="133">
                  <a:moveTo>
                    <a:pt x="728" y="1"/>
                  </a:moveTo>
                  <a:lnTo>
                    <a:pt x="352" y="126"/>
                  </a:lnTo>
                  <a:lnTo>
                    <a:pt x="349" y="127"/>
                  </a:lnTo>
                  <a:lnTo>
                    <a:pt x="345" y="127"/>
                  </a:lnTo>
                  <a:lnTo>
                    <a:pt x="342" y="128"/>
                  </a:lnTo>
                  <a:lnTo>
                    <a:pt x="338" y="129"/>
                  </a:lnTo>
                  <a:lnTo>
                    <a:pt x="334" y="130"/>
                  </a:lnTo>
                  <a:lnTo>
                    <a:pt x="330" y="130"/>
                  </a:lnTo>
                  <a:lnTo>
                    <a:pt x="326" y="131"/>
                  </a:lnTo>
                  <a:lnTo>
                    <a:pt x="321" y="131"/>
                  </a:lnTo>
                  <a:lnTo>
                    <a:pt x="316" y="132"/>
                  </a:lnTo>
                  <a:lnTo>
                    <a:pt x="311" y="132"/>
                  </a:lnTo>
                  <a:lnTo>
                    <a:pt x="307" y="132"/>
                  </a:lnTo>
                  <a:lnTo>
                    <a:pt x="303" y="132"/>
                  </a:lnTo>
                  <a:lnTo>
                    <a:pt x="299" y="132"/>
                  </a:lnTo>
                  <a:lnTo>
                    <a:pt x="295" y="132"/>
                  </a:lnTo>
                  <a:lnTo>
                    <a:pt x="290" y="132"/>
                  </a:lnTo>
                  <a:lnTo>
                    <a:pt x="287" y="132"/>
                  </a:lnTo>
                  <a:lnTo>
                    <a:pt x="17" y="132"/>
                  </a:lnTo>
                  <a:lnTo>
                    <a:pt x="16" y="132"/>
                  </a:lnTo>
                  <a:lnTo>
                    <a:pt x="15" y="132"/>
                  </a:lnTo>
                  <a:lnTo>
                    <a:pt x="12" y="132"/>
                  </a:lnTo>
                  <a:lnTo>
                    <a:pt x="8" y="132"/>
                  </a:lnTo>
                  <a:lnTo>
                    <a:pt x="5" y="131"/>
                  </a:lnTo>
                  <a:lnTo>
                    <a:pt x="2" y="131"/>
                  </a:lnTo>
                  <a:lnTo>
                    <a:pt x="1" y="129"/>
                  </a:lnTo>
                  <a:lnTo>
                    <a:pt x="0" y="127"/>
                  </a:lnTo>
                  <a:lnTo>
                    <a:pt x="3" y="124"/>
                  </a:lnTo>
                  <a:lnTo>
                    <a:pt x="6" y="122"/>
                  </a:lnTo>
                  <a:lnTo>
                    <a:pt x="10" y="121"/>
                  </a:lnTo>
                  <a:lnTo>
                    <a:pt x="12" y="121"/>
                  </a:lnTo>
                  <a:lnTo>
                    <a:pt x="395" y="3"/>
                  </a:lnTo>
                  <a:lnTo>
                    <a:pt x="396" y="2"/>
                  </a:lnTo>
                  <a:lnTo>
                    <a:pt x="397" y="2"/>
                  </a:lnTo>
                  <a:lnTo>
                    <a:pt x="400" y="2"/>
                  </a:lnTo>
                  <a:lnTo>
                    <a:pt x="402" y="1"/>
                  </a:lnTo>
                  <a:lnTo>
                    <a:pt x="405" y="1"/>
                  </a:lnTo>
                  <a:lnTo>
                    <a:pt x="408" y="0"/>
                  </a:lnTo>
                  <a:lnTo>
                    <a:pt x="411" y="0"/>
                  </a:lnTo>
                  <a:lnTo>
                    <a:pt x="413" y="0"/>
                  </a:lnTo>
                  <a:lnTo>
                    <a:pt x="416" y="0"/>
                  </a:lnTo>
                  <a:lnTo>
                    <a:pt x="418" y="0"/>
                  </a:lnTo>
                  <a:lnTo>
                    <a:pt x="421" y="0"/>
                  </a:lnTo>
                  <a:lnTo>
                    <a:pt x="424" y="0"/>
                  </a:lnTo>
                  <a:lnTo>
                    <a:pt x="425" y="0"/>
                  </a:lnTo>
                  <a:lnTo>
                    <a:pt x="426" y="0"/>
                  </a:lnTo>
                  <a:lnTo>
                    <a:pt x="716" y="2"/>
                  </a:lnTo>
                  <a:lnTo>
                    <a:pt x="728" y="1"/>
                  </a:lnTo>
                </a:path>
              </a:pathLst>
            </a:custGeom>
            <a:solidFill>
              <a:srgbClr val="E8E8E8"/>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Freeform 1072">
              <a:extLst>
                <a:ext uri="{FF2B5EF4-FFF2-40B4-BE49-F238E27FC236}">
                  <a16:creationId xmlns:a16="http://schemas.microsoft.com/office/drawing/2014/main" id="{FE0F0A06-210C-424A-9F33-BF7171DA7164}"/>
                </a:ext>
              </a:extLst>
            </p:cNvPr>
            <p:cNvSpPr>
              <a:spLocks/>
            </p:cNvSpPr>
            <p:nvPr/>
          </p:nvSpPr>
          <p:spPr bwMode="auto">
            <a:xfrm>
              <a:off x="4474" y="2461"/>
              <a:ext cx="380" cy="130"/>
            </a:xfrm>
            <a:custGeom>
              <a:avLst/>
              <a:gdLst>
                <a:gd name="T0" fmla="*/ 2 w 380"/>
                <a:gd name="T1" fmla="*/ 129 h 130"/>
                <a:gd name="T2" fmla="*/ 379 w 380"/>
                <a:gd name="T3" fmla="*/ 3 h 130"/>
                <a:gd name="T4" fmla="*/ 377 w 380"/>
                <a:gd name="T5" fmla="*/ 0 h 130"/>
                <a:gd name="T6" fmla="*/ 0 w 380"/>
                <a:gd name="T7" fmla="*/ 126 h 130"/>
                <a:gd name="T8" fmla="*/ 2 w 380"/>
                <a:gd name="T9" fmla="*/ 129 h 130"/>
              </a:gdLst>
              <a:ahLst/>
              <a:cxnLst>
                <a:cxn ang="0">
                  <a:pos x="T0" y="T1"/>
                </a:cxn>
                <a:cxn ang="0">
                  <a:pos x="T2" y="T3"/>
                </a:cxn>
                <a:cxn ang="0">
                  <a:pos x="T4" y="T5"/>
                </a:cxn>
                <a:cxn ang="0">
                  <a:pos x="T6" y="T7"/>
                </a:cxn>
                <a:cxn ang="0">
                  <a:pos x="T8" y="T9"/>
                </a:cxn>
              </a:cxnLst>
              <a:rect l="0" t="0" r="r" b="b"/>
              <a:pathLst>
                <a:path w="380" h="130">
                  <a:moveTo>
                    <a:pt x="2" y="129"/>
                  </a:moveTo>
                  <a:lnTo>
                    <a:pt x="379" y="3"/>
                  </a:lnTo>
                  <a:lnTo>
                    <a:pt x="377" y="0"/>
                  </a:lnTo>
                  <a:lnTo>
                    <a:pt x="0" y="126"/>
                  </a:lnTo>
                  <a:lnTo>
                    <a:pt x="2" y="129"/>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Freeform 1073">
              <a:extLst>
                <a:ext uri="{FF2B5EF4-FFF2-40B4-BE49-F238E27FC236}">
                  <a16:creationId xmlns:a16="http://schemas.microsoft.com/office/drawing/2014/main" id="{7AD4BAD4-6FB6-4BBD-9A0B-191B1CFFD80A}"/>
                </a:ext>
              </a:extLst>
            </p:cNvPr>
            <p:cNvSpPr>
              <a:spLocks/>
            </p:cNvSpPr>
            <p:nvPr/>
          </p:nvSpPr>
          <p:spPr bwMode="auto">
            <a:xfrm>
              <a:off x="4409" y="2587"/>
              <a:ext cx="66" cy="17"/>
            </a:xfrm>
            <a:custGeom>
              <a:avLst/>
              <a:gdLst>
                <a:gd name="T0" fmla="*/ 1 w 66"/>
                <a:gd name="T1" fmla="*/ 14 h 17"/>
                <a:gd name="T2" fmla="*/ 0 w 66"/>
                <a:gd name="T3" fmla="*/ 14 h 17"/>
                <a:gd name="T4" fmla="*/ 4 w 66"/>
                <a:gd name="T5" fmla="*/ 16 h 17"/>
                <a:gd name="T6" fmla="*/ 8 w 66"/>
                <a:gd name="T7" fmla="*/ 16 h 17"/>
                <a:gd name="T8" fmla="*/ 12 w 66"/>
                <a:gd name="T9" fmla="*/ 16 h 17"/>
                <a:gd name="T10" fmla="*/ 16 w 66"/>
                <a:gd name="T11" fmla="*/ 16 h 17"/>
                <a:gd name="T12" fmla="*/ 21 w 66"/>
                <a:gd name="T13" fmla="*/ 16 h 17"/>
                <a:gd name="T14" fmla="*/ 25 w 66"/>
                <a:gd name="T15" fmla="*/ 16 h 17"/>
                <a:gd name="T16" fmla="*/ 30 w 66"/>
                <a:gd name="T17" fmla="*/ 14 h 17"/>
                <a:gd name="T18" fmla="*/ 35 w 66"/>
                <a:gd name="T19" fmla="*/ 14 h 17"/>
                <a:gd name="T20" fmla="*/ 39 w 66"/>
                <a:gd name="T21" fmla="*/ 14 h 17"/>
                <a:gd name="T22" fmla="*/ 44 w 66"/>
                <a:gd name="T23" fmla="*/ 12 h 17"/>
                <a:gd name="T24" fmla="*/ 49 w 66"/>
                <a:gd name="T25" fmla="*/ 12 h 17"/>
                <a:gd name="T26" fmla="*/ 52 w 66"/>
                <a:gd name="T27" fmla="*/ 11 h 17"/>
                <a:gd name="T28" fmla="*/ 56 w 66"/>
                <a:gd name="T29" fmla="*/ 9 h 17"/>
                <a:gd name="T30" fmla="*/ 60 w 66"/>
                <a:gd name="T31" fmla="*/ 8 h 17"/>
                <a:gd name="T32" fmla="*/ 63 w 66"/>
                <a:gd name="T33" fmla="*/ 6 h 17"/>
                <a:gd name="T34" fmla="*/ 65 w 66"/>
                <a:gd name="T35" fmla="*/ 4 h 17"/>
                <a:gd name="T36" fmla="*/ 63 w 66"/>
                <a:gd name="T37" fmla="*/ 0 h 17"/>
                <a:gd name="T38" fmla="*/ 60 w 66"/>
                <a:gd name="T39" fmla="*/ 1 h 17"/>
                <a:gd name="T40" fmla="*/ 58 w 66"/>
                <a:gd name="T41" fmla="*/ 1 h 17"/>
                <a:gd name="T42" fmla="*/ 54 w 66"/>
                <a:gd name="T43" fmla="*/ 4 h 17"/>
                <a:gd name="T44" fmla="*/ 50 w 66"/>
                <a:gd name="T45" fmla="*/ 4 h 17"/>
                <a:gd name="T46" fmla="*/ 48 w 66"/>
                <a:gd name="T47" fmla="*/ 6 h 17"/>
                <a:gd name="T48" fmla="*/ 43 w 66"/>
                <a:gd name="T49" fmla="*/ 6 h 17"/>
                <a:gd name="T50" fmla="*/ 38 w 66"/>
                <a:gd name="T51" fmla="*/ 8 h 17"/>
                <a:gd name="T52" fmla="*/ 35 w 66"/>
                <a:gd name="T53" fmla="*/ 8 h 17"/>
                <a:gd name="T54" fmla="*/ 30 w 66"/>
                <a:gd name="T55" fmla="*/ 9 h 17"/>
                <a:gd name="T56" fmla="*/ 25 w 66"/>
                <a:gd name="T57" fmla="*/ 9 h 17"/>
                <a:gd name="T58" fmla="*/ 21 w 66"/>
                <a:gd name="T59" fmla="*/ 9 h 17"/>
                <a:gd name="T60" fmla="*/ 16 w 66"/>
                <a:gd name="T61" fmla="*/ 9 h 17"/>
                <a:gd name="T62" fmla="*/ 12 w 66"/>
                <a:gd name="T63" fmla="*/ 9 h 17"/>
                <a:gd name="T64" fmla="*/ 8 w 66"/>
                <a:gd name="T65" fmla="*/ 9 h 17"/>
                <a:gd name="T66" fmla="*/ 4 w 66"/>
                <a:gd name="T67" fmla="*/ 9 h 17"/>
                <a:gd name="T68" fmla="*/ 1 w 66"/>
                <a:gd name="T69" fmla="*/ 9 h 17"/>
                <a:gd name="T70" fmla="*/ 1 w 66"/>
                <a:gd name="T71"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 h="17">
                  <a:moveTo>
                    <a:pt x="1" y="14"/>
                  </a:moveTo>
                  <a:lnTo>
                    <a:pt x="0" y="14"/>
                  </a:lnTo>
                  <a:lnTo>
                    <a:pt x="4" y="16"/>
                  </a:lnTo>
                  <a:lnTo>
                    <a:pt x="8" y="16"/>
                  </a:lnTo>
                  <a:lnTo>
                    <a:pt x="12" y="16"/>
                  </a:lnTo>
                  <a:lnTo>
                    <a:pt x="16" y="16"/>
                  </a:lnTo>
                  <a:lnTo>
                    <a:pt x="21" y="16"/>
                  </a:lnTo>
                  <a:lnTo>
                    <a:pt x="25" y="16"/>
                  </a:lnTo>
                  <a:lnTo>
                    <a:pt x="30" y="14"/>
                  </a:lnTo>
                  <a:lnTo>
                    <a:pt x="35" y="14"/>
                  </a:lnTo>
                  <a:lnTo>
                    <a:pt x="39" y="14"/>
                  </a:lnTo>
                  <a:lnTo>
                    <a:pt x="44" y="12"/>
                  </a:lnTo>
                  <a:lnTo>
                    <a:pt x="49" y="12"/>
                  </a:lnTo>
                  <a:lnTo>
                    <a:pt x="52" y="11"/>
                  </a:lnTo>
                  <a:lnTo>
                    <a:pt x="56" y="9"/>
                  </a:lnTo>
                  <a:lnTo>
                    <a:pt x="60" y="8"/>
                  </a:lnTo>
                  <a:lnTo>
                    <a:pt x="63" y="6"/>
                  </a:lnTo>
                  <a:lnTo>
                    <a:pt x="65" y="4"/>
                  </a:lnTo>
                  <a:lnTo>
                    <a:pt x="63" y="0"/>
                  </a:lnTo>
                  <a:lnTo>
                    <a:pt x="60" y="1"/>
                  </a:lnTo>
                  <a:lnTo>
                    <a:pt x="58" y="1"/>
                  </a:lnTo>
                  <a:lnTo>
                    <a:pt x="54" y="4"/>
                  </a:lnTo>
                  <a:lnTo>
                    <a:pt x="50" y="4"/>
                  </a:lnTo>
                  <a:lnTo>
                    <a:pt x="48" y="6"/>
                  </a:lnTo>
                  <a:lnTo>
                    <a:pt x="43" y="6"/>
                  </a:lnTo>
                  <a:lnTo>
                    <a:pt x="38" y="8"/>
                  </a:lnTo>
                  <a:lnTo>
                    <a:pt x="35" y="8"/>
                  </a:lnTo>
                  <a:lnTo>
                    <a:pt x="30" y="9"/>
                  </a:lnTo>
                  <a:lnTo>
                    <a:pt x="25" y="9"/>
                  </a:lnTo>
                  <a:lnTo>
                    <a:pt x="21" y="9"/>
                  </a:lnTo>
                  <a:lnTo>
                    <a:pt x="16" y="9"/>
                  </a:lnTo>
                  <a:lnTo>
                    <a:pt x="12" y="9"/>
                  </a:lnTo>
                  <a:lnTo>
                    <a:pt x="8" y="9"/>
                  </a:lnTo>
                  <a:lnTo>
                    <a:pt x="4" y="9"/>
                  </a:lnTo>
                  <a:lnTo>
                    <a:pt x="1" y="9"/>
                  </a:lnTo>
                  <a:lnTo>
                    <a:pt x="1" y="14"/>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Freeform 1074">
              <a:extLst>
                <a:ext uri="{FF2B5EF4-FFF2-40B4-BE49-F238E27FC236}">
                  <a16:creationId xmlns:a16="http://schemas.microsoft.com/office/drawing/2014/main" id="{1D1E7ADE-52DB-41B4-AA02-3E722E48A181}"/>
                </a:ext>
              </a:extLst>
            </p:cNvPr>
            <p:cNvSpPr>
              <a:spLocks/>
            </p:cNvSpPr>
            <p:nvPr/>
          </p:nvSpPr>
          <p:spPr bwMode="auto">
            <a:xfrm>
              <a:off x="4139" y="2593"/>
              <a:ext cx="271" cy="17"/>
            </a:xfrm>
            <a:custGeom>
              <a:avLst/>
              <a:gdLst>
                <a:gd name="T0" fmla="*/ 1 w 271"/>
                <a:gd name="T1" fmla="*/ 16 h 17"/>
                <a:gd name="T2" fmla="*/ 270 w 271"/>
                <a:gd name="T3" fmla="*/ 16 h 17"/>
                <a:gd name="T4" fmla="*/ 270 w 271"/>
                <a:gd name="T5" fmla="*/ 0 h 17"/>
                <a:gd name="T6" fmla="*/ 1 w 271"/>
                <a:gd name="T7" fmla="*/ 0 h 17"/>
                <a:gd name="T8" fmla="*/ 0 w 271"/>
                <a:gd name="T9" fmla="*/ 0 h 17"/>
                <a:gd name="T10" fmla="*/ 1 w 271"/>
                <a:gd name="T11" fmla="*/ 16 h 17"/>
              </a:gdLst>
              <a:ahLst/>
              <a:cxnLst>
                <a:cxn ang="0">
                  <a:pos x="T0" y="T1"/>
                </a:cxn>
                <a:cxn ang="0">
                  <a:pos x="T2" y="T3"/>
                </a:cxn>
                <a:cxn ang="0">
                  <a:pos x="T4" y="T5"/>
                </a:cxn>
                <a:cxn ang="0">
                  <a:pos x="T6" y="T7"/>
                </a:cxn>
                <a:cxn ang="0">
                  <a:pos x="T8" y="T9"/>
                </a:cxn>
                <a:cxn ang="0">
                  <a:pos x="T10" y="T11"/>
                </a:cxn>
              </a:cxnLst>
              <a:rect l="0" t="0" r="r" b="b"/>
              <a:pathLst>
                <a:path w="271" h="17">
                  <a:moveTo>
                    <a:pt x="1" y="16"/>
                  </a:moveTo>
                  <a:lnTo>
                    <a:pt x="270" y="16"/>
                  </a:lnTo>
                  <a:lnTo>
                    <a:pt x="270" y="0"/>
                  </a:lnTo>
                  <a:lnTo>
                    <a:pt x="1" y="0"/>
                  </a:lnTo>
                  <a:lnTo>
                    <a:pt x="0" y="0"/>
                  </a:lnTo>
                  <a:lnTo>
                    <a:pt x="1" y="16"/>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Freeform 1075">
              <a:extLst>
                <a:ext uri="{FF2B5EF4-FFF2-40B4-BE49-F238E27FC236}">
                  <a16:creationId xmlns:a16="http://schemas.microsoft.com/office/drawing/2014/main" id="{CFA82F75-7897-4A85-8C87-160BC490EF3F}"/>
                </a:ext>
              </a:extLst>
            </p:cNvPr>
            <p:cNvSpPr>
              <a:spLocks/>
            </p:cNvSpPr>
            <p:nvPr/>
          </p:nvSpPr>
          <p:spPr bwMode="auto">
            <a:xfrm>
              <a:off x="4119" y="2590"/>
              <a:ext cx="20" cy="17"/>
            </a:xfrm>
            <a:custGeom>
              <a:avLst/>
              <a:gdLst>
                <a:gd name="T0" fmla="*/ 0 w 20"/>
                <a:gd name="T1" fmla="*/ 0 h 17"/>
                <a:gd name="T2" fmla="*/ 1 w 20"/>
                <a:gd name="T3" fmla="*/ 6 h 17"/>
                <a:gd name="T4" fmla="*/ 3 w 20"/>
                <a:gd name="T5" fmla="*/ 11 h 17"/>
                <a:gd name="T6" fmla="*/ 7 w 20"/>
                <a:gd name="T7" fmla="*/ 13 h 17"/>
                <a:gd name="T8" fmla="*/ 10 w 20"/>
                <a:gd name="T9" fmla="*/ 13 h 17"/>
                <a:gd name="T10" fmla="*/ 14 w 20"/>
                <a:gd name="T11" fmla="*/ 16 h 17"/>
                <a:gd name="T12" fmla="*/ 17 w 20"/>
                <a:gd name="T13" fmla="*/ 16 h 17"/>
                <a:gd name="T14" fmla="*/ 19 w 20"/>
                <a:gd name="T15" fmla="*/ 16 h 17"/>
                <a:gd name="T16" fmla="*/ 18 w 20"/>
                <a:gd name="T17" fmla="*/ 6 h 17"/>
                <a:gd name="T18" fmla="*/ 17 w 20"/>
                <a:gd name="T19" fmla="*/ 6 h 17"/>
                <a:gd name="T20" fmla="*/ 14 w 20"/>
                <a:gd name="T21" fmla="*/ 6 h 17"/>
                <a:gd name="T22" fmla="*/ 11 w 20"/>
                <a:gd name="T23" fmla="*/ 6 h 17"/>
                <a:gd name="T24" fmla="*/ 8 w 20"/>
                <a:gd name="T25" fmla="*/ 4 h 17"/>
                <a:gd name="T26" fmla="*/ 7 w 20"/>
                <a:gd name="T27" fmla="*/ 4 h 17"/>
                <a:gd name="T28" fmla="*/ 5 w 20"/>
                <a:gd name="T29" fmla="*/ 2 h 17"/>
                <a:gd name="T30" fmla="*/ 0 w 20"/>
                <a:gd name="T3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17">
                  <a:moveTo>
                    <a:pt x="0" y="0"/>
                  </a:moveTo>
                  <a:lnTo>
                    <a:pt x="1" y="6"/>
                  </a:lnTo>
                  <a:lnTo>
                    <a:pt x="3" y="11"/>
                  </a:lnTo>
                  <a:lnTo>
                    <a:pt x="7" y="13"/>
                  </a:lnTo>
                  <a:lnTo>
                    <a:pt x="10" y="13"/>
                  </a:lnTo>
                  <a:lnTo>
                    <a:pt x="14" y="16"/>
                  </a:lnTo>
                  <a:lnTo>
                    <a:pt x="17" y="16"/>
                  </a:lnTo>
                  <a:lnTo>
                    <a:pt x="19" y="16"/>
                  </a:lnTo>
                  <a:lnTo>
                    <a:pt x="18" y="6"/>
                  </a:lnTo>
                  <a:lnTo>
                    <a:pt x="17" y="6"/>
                  </a:lnTo>
                  <a:lnTo>
                    <a:pt x="14" y="6"/>
                  </a:lnTo>
                  <a:lnTo>
                    <a:pt x="11" y="6"/>
                  </a:lnTo>
                  <a:lnTo>
                    <a:pt x="8" y="4"/>
                  </a:lnTo>
                  <a:lnTo>
                    <a:pt x="7" y="4"/>
                  </a:lnTo>
                  <a:lnTo>
                    <a:pt x="5" y="2"/>
                  </a:lnTo>
                  <a:lnTo>
                    <a:pt x="0" y="0"/>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 name="Freeform 1076">
              <a:extLst>
                <a:ext uri="{FF2B5EF4-FFF2-40B4-BE49-F238E27FC236}">
                  <a16:creationId xmlns:a16="http://schemas.microsoft.com/office/drawing/2014/main" id="{479015C9-FB5B-4BC1-B3E3-5314793F8254}"/>
                </a:ext>
              </a:extLst>
            </p:cNvPr>
            <p:cNvSpPr>
              <a:spLocks/>
            </p:cNvSpPr>
            <p:nvPr/>
          </p:nvSpPr>
          <p:spPr bwMode="auto">
            <a:xfrm>
              <a:off x="4119" y="2582"/>
              <a:ext cx="17" cy="17"/>
            </a:xfrm>
            <a:custGeom>
              <a:avLst/>
              <a:gdLst>
                <a:gd name="T0" fmla="*/ 13 w 17"/>
                <a:gd name="T1" fmla="*/ 0 h 17"/>
                <a:gd name="T2" fmla="*/ 14 w 17"/>
                <a:gd name="T3" fmla="*/ 0 h 17"/>
                <a:gd name="T4" fmla="*/ 12 w 17"/>
                <a:gd name="T5" fmla="*/ 0 h 17"/>
                <a:gd name="T6" fmla="*/ 8 w 17"/>
                <a:gd name="T7" fmla="*/ 2 h 17"/>
                <a:gd name="T8" fmla="*/ 2 w 17"/>
                <a:gd name="T9" fmla="*/ 6 h 17"/>
                <a:gd name="T10" fmla="*/ 0 w 17"/>
                <a:gd name="T11" fmla="*/ 14 h 17"/>
                <a:gd name="T12" fmla="*/ 6 w 17"/>
                <a:gd name="T13" fmla="*/ 16 h 17"/>
                <a:gd name="T14" fmla="*/ 8 w 17"/>
                <a:gd name="T15" fmla="*/ 10 h 17"/>
                <a:gd name="T16" fmla="*/ 11 w 17"/>
                <a:gd name="T17" fmla="*/ 8 h 17"/>
                <a:gd name="T18" fmla="*/ 13 w 17"/>
                <a:gd name="T19" fmla="*/ 6 h 17"/>
                <a:gd name="T20" fmla="*/ 14 w 17"/>
                <a:gd name="T21" fmla="*/ 6 h 17"/>
                <a:gd name="T22" fmla="*/ 16 w 17"/>
                <a:gd name="T23" fmla="*/ 6 h 17"/>
                <a:gd name="T24" fmla="*/ 13 w 17"/>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7">
                  <a:moveTo>
                    <a:pt x="13" y="0"/>
                  </a:moveTo>
                  <a:lnTo>
                    <a:pt x="14" y="0"/>
                  </a:lnTo>
                  <a:lnTo>
                    <a:pt x="12" y="0"/>
                  </a:lnTo>
                  <a:lnTo>
                    <a:pt x="8" y="2"/>
                  </a:lnTo>
                  <a:lnTo>
                    <a:pt x="2" y="6"/>
                  </a:lnTo>
                  <a:lnTo>
                    <a:pt x="0" y="14"/>
                  </a:lnTo>
                  <a:lnTo>
                    <a:pt x="6" y="16"/>
                  </a:lnTo>
                  <a:lnTo>
                    <a:pt x="8" y="10"/>
                  </a:lnTo>
                  <a:lnTo>
                    <a:pt x="11" y="8"/>
                  </a:lnTo>
                  <a:lnTo>
                    <a:pt x="13" y="6"/>
                  </a:lnTo>
                  <a:lnTo>
                    <a:pt x="14" y="6"/>
                  </a:lnTo>
                  <a:lnTo>
                    <a:pt x="16" y="6"/>
                  </a:lnTo>
                  <a:lnTo>
                    <a:pt x="13" y="0"/>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 name="Freeform 1077">
              <a:extLst>
                <a:ext uri="{FF2B5EF4-FFF2-40B4-BE49-F238E27FC236}">
                  <a16:creationId xmlns:a16="http://schemas.microsoft.com/office/drawing/2014/main" id="{4B52FDD5-E833-4A64-9168-91BA0CD846F6}"/>
                </a:ext>
              </a:extLst>
            </p:cNvPr>
            <p:cNvSpPr>
              <a:spLocks/>
            </p:cNvSpPr>
            <p:nvPr/>
          </p:nvSpPr>
          <p:spPr bwMode="auto">
            <a:xfrm>
              <a:off x="4133" y="2462"/>
              <a:ext cx="385" cy="123"/>
            </a:xfrm>
            <a:custGeom>
              <a:avLst/>
              <a:gdLst>
                <a:gd name="T0" fmla="*/ 384 w 385"/>
                <a:gd name="T1" fmla="*/ 0 h 123"/>
                <a:gd name="T2" fmla="*/ 383 w 385"/>
                <a:gd name="T3" fmla="*/ 0 h 123"/>
                <a:gd name="T4" fmla="*/ 0 w 385"/>
                <a:gd name="T5" fmla="*/ 119 h 123"/>
                <a:gd name="T6" fmla="*/ 2 w 385"/>
                <a:gd name="T7" fmla="*/ 122 h 123"/>
                <a:gd name="T8" fmla="*/ 384 w 385"/>
                <a:gd name="T9" fmla="*/ 3 h 123"/>
                <a:gd name="T10" fmla="*/ 384 w 385"/>
                <a:gd name="T11" fmla="*/ 4 h 123"/>
                <a:gd name="T12" fmla="*/ 384 w 385"/>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385" h="123">
                  <a:moveTo>
                    <a:pt x="384" y="0"/>
                  </a:moveTo>
                  <a:lnTo>
                    <a:pt x="383" y="0"/>
                  </a:lnTo>
                  <a:lnTo>
                    <a:pt x="0" y="119"/>
                  </a:lnTo>
                  <a:lnTo>
                    <a:pt x="2" y="122"/>
                  </a:lnTo>
                  <a:lnTo>
                    <a:pt x="384" y="3"/>
                  </a:lnTo>
                  <a:lnTo>
                    <a:pt x="384" y="4"/>
                  </a:lnTo>
                  <a:lnTo>
                    <a:pt x="384" y="0"/>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 name="Freeform 1078">
              <a:extLst>
                <a:ext uri="{FF2B5EF4-FFF2-40B4-BE49-F238E27FC236}">
                  <a16:creationId xmlns:a16="http://schemas.microsoft.com/office/drawing/2014/main" id="{2C84FA86-D5A1-4C08-B907-22418E05F3AF}"/>
                </a:ext>
              </a:extLst>
            </p:cNvPr>
            <p:cNvSpPr>
              <a:spLocks/>
            </p:cNvSpPr>
            <p:nvPr/>
          </p:nvSpPr>
          <p:spPr bwMode="auto">
            <a:xfrm>
              <a:off x="4518" y="2460"/>
              <a:ext cx="17" cy="17"/>
            </a:xfrm>
            <a:custGeom>
              <a:avLst/>
              <a:gdLst>
                <a:gd name="T0" fmla="*/ 16 w 17"/>
                <a:gd name="T1" fmla="*/ 0 h 17"/>
                <a:gd name="T2" fmla="*/ 13 w 17"/>
                <a:gd name="T3" fmla="*/ 0 h 17"/>
                <a:gd name="T4" fmla="*/ 10 w 17"/>
                <a:gd name="T5" fmla="*/ 2 h 17"/>
                <a:gd name="T6" fmla="*/ 8 w 17"/>
                <a:gd name="T7" fmla="*/ 2 h 17"/>
                <a:gd name="T8" fmla="*/ 4 w 17"/>
                <a:gd name="T9" fmla="*/ 5 h 17"/>
                <a:gd name="T10" fmla="*/ 3 w 17"/>
                <a:gd name="T11" fmla="*/ 5 h 17"/>
                <a:gd name="T12" fmla="*/ 1 w 17"/>
                <a:gd name="T13" fmla="*/ 5 h 17"/>
                <a:gd name="T14" fmla="*/ 0 w 17"/>
                <a:gd name="T15" fmla="*/ 8 h 17"/>
                <a:gd name="T16" fmla="*/ 1 w 17"/>
                <a:gd name="T17" fmla="*/ 16 h 17"/>
                <a:gd name="T18" fmla="*/ 2 w 17"/>
                <a:gd name="T19" fmla="*/ 16 h 17"/>
                <a:gd name="T20" fmla="*/ 4 w 17"/>
                <a:gd name="T21" fmla="*/ 13 h 17"/>
                <a:gd name="T22" fmla="*/ 6 w 17"/>
                <a:gd name="T23" fmla="*/ 13 h 17"/>
                <a:gd name="T24" fmla="*/ 9 w 17"/>
                <a:gd name="T25" fmla="*/ 13 h 17"/>
                <a:gd name="T26" fmla="*/ 11 w 17"/>
                <a:gd name="T27" fmla="*/ 10 h 17"/>
                <a:gd name="T28" fmla="*/ 13 w 17"/>
                <a:gd name="T29" fmla="*/ 10 h 17"/>
                <a:gd name="T30" fmla="*/ 16 w 17"/>
                <a:gd name="T31" fmla="*/ 10 h 17"/>
                <a:gd name="T32" fmla="*/ 16 w 17"/>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17">
                  <a:moveTo>
                    <a:pt x="16" y="0"/>
                  </a:moveTo>
                  <a:lnTo>
                    <a:pt x="13" y="0"/>
                  </a:lnTo>
                  <a:lnTo>
                    <a:pt x="10" y="2"/>
                  </a:lnTo>
                  <a:lnTo>
                    <a:pt x="8" y="2"/>
                  </a:lnTo>
                  <a:lnTo>
                    <a:pt x="4" y="5"/>
                  </a:lnTo>
                  <a:lnTo>
                    <a:pt x="3" y="5"/>
                  </a:lnTo>
                  <a:lnTo>
                    <a:pt x="1" y="5"/>
                  </a:lnTo>
                  <a:lnTo>
                    <a:pt x="0" y="8"/>
                  </a:lnTo>
                  <a:lnTo>
                    <a:pt x="1" y="16"/>
                  </a:lnTo>
                  <a:lnTo>
                    <a:pt x="2" y="16"/>
                  </a:lnTo>
                  <a:lnTo>
                    <a:pt x="4" y="13"/>
                  </a:lnTo>
                  <a:lnTo>
                    <a:pt x="6" y="13"/>
                  </a:lnTo>
                  <a:lnTo>
                    <a:pt x="9" y="13"/>
                  </a:lnTo>
                  <a:lnTo>
                    <a:pt x="11" y="10"/>
                  </a:lnTo>
                  <a:lnTo>
                    <a:pt x="13" y="10"/>
                  </a:lnTo>
                  <a:lnTo>
                    <a:pt x="16" y="10"/>
                  </a:lnTo>
                  <a:lnTo>
                    <a:pt x="16" y="0"/>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Freeform 1079">
              <a:extLst>
                <a:ext uri="{FF2B5EF4-FFF2-40B4-BE49-F238E27FC236}">
                  <a16:creationId xmlns:a16="http://schemas.microsoft.com/office/drawing/2014/main" id="{3214234A-6432-4A18-BD48-C7FBD795632C}"/>
                </a:ext>
              </a:extLst>
            </p:cNvPr>
            <p:cNvSpPr>
              <a:spLocks/>
            </p:cNvSpPr>
            <p:nvPr/>
          </p:nvSpPr>
          <p:spPr bwMode="auto">
            <a:xfrm>
              <a:off x="4534" y="2459"/>
              <a:ext cx="17" cy="17"/>
            </a:xfrm>
            <a:custGeom>
              <a:avLst/>
              <a:gdLst>
                <a:gd name="T0" fmla="*/ 16 w 17"/>
                <a:gd name="T1" fmla="*/ 0 h 17"/>
                <a:gd name="T2" fmla="*/ 15 w 17"/>
                <a:gd name="T3" fmla="*/ 0 h 17"/>
                <a:gd name="T4" fmla="*/ 12 w 17"/>
                <a:gd name="T5" fmla="*/ 0 h 17"/>
                <a:gd name="T6" fmla="*/ 10 w 17"/>
                <a:gd name="T7" fmla="*/ 0 h 17"/>
                <a:gd name="T8" fmla="*/ 7 w 17"/>
                <a:gd name="T9" fmla="*/ 0 h 17"/>
                <a:gd name="T10" fmla="*/ 4 w 17"/>
                <a:gd name="T11" fmla="*/ 0 h 17"/>
                <a:gd name="T12" fmla="*/ 2 w 17"/>
                <a:gd name="T13" fmla="*/ 0 h 17"/>
                <a:gd name="T14" fmla="*/ 0 w 17"/>
                <a:gd name="T15" fmla="*/ 0 h 17"/>
                <a:gd name="T16" fmla="*/ 0 w 17"/>
                <a:gd name="T17" fmla="*/ 16 h 17"/>
                <a:gd name="T18" fmla="*/ 3 w 17"/>
                <a:gd name="T19" fmla="*/ 16 h 17"/>
                <a:gd name="T20" fmla="*/ 4 w 17"/>
                <a:gd name="T21" fmla="*/ 16 h 17"/>
                <a:gd name="T22" fmla="*/ 7 w 17"/>
                <a:gd name="T23" fmla="*/ 16 h 17"/>
                <a:gd name="T24" fmla="*/ 10 w 17"/>
                <a:gd name="T25" fmla="*/ 16 h 17"/>
                <a:gd name="T26" fmla="*/ 12 w 17"/>
                <a:gd name="T27" fmla="*/ 16 h 17"/>
                <a:gd name="T28" fmla="*/ 15 w 17"/>
                <a:gd name="T29" fmla="*/ 16 h 17"/>
                <a:gd name="T30" fmla="*/ 16 w 17"/>
                <a:gd name="T31" fmla="*/ 16 h 17"/>
                <a:gd name="T32" fmla="*/ 16 w 17"/>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17">
                  <a:moveTo>
                    <a:pt x="16" y="0"/>
                  </a:moveTo>
                  <a:lnTo>
                    <a:pt x="15" y="0"/>
                  </a:lnTo>
                  <a:lnTo>
                    <a:pt x="12" y="0"/>
                  </a:lnTo>
                  <a:lnTo>
                    <a:pt x="10" y="0"/>
                  </a:lnTo>
                  <a:lnTo>
                    <a:pt x="7" y="0"/>
                  </a:lnTo>
                  <a:lnTo>
                    <a:pt x="4" y="0"/>
                  </a:lnTo>
                  <a:lnTo>
                    <a:pt x="2" y="0"/>
                  </a:lnTo>
                  <a:lnTo>
                    <a:pt x="0" y="0"/>
                  </a:lnTo>
                  <a:lnTo>
                    <a:pt x="0" y="16"/>
                  </a:lnTo>
                  <a:lnTo>
                    <a:pt x="3" y="16"/>
                  </a:lnTo>
                  <a:lnTo>
                    <a:pt x="4" y="16"/>
                  </a:lnTo>
                  <a:lnTo>
                    <a:pt x="7" y="16"/>
                  </a:lnTo>
                  <a:lnTo>
                    <a:pt x="10" y="16"/>
                  </a:lnTo>
                  <a:lnTo>
                    <a:pt x="12" y="16"/>
                  </a:lnTo>
                  <a:lnTo>
                    <a:pt x="15" y="16"/>
                  </a:lnTo>
                  <a:lnTo>
                    <a:pt x="16" y="16"/>
                  </a:lnTo>
                  <a:lnTo>
                    <a:pt x="16" y="0"/>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 name="Freeform 1080">
              <a:extLst>
                <a:ext uri="{FF2B5EF4-FFF2-40B4-BE49-F238E27FC236}">
                  <a16:creationId xmlns:a16="http://schemas.microsoft.com/office/drawing/2014/main" id="{55EA32AD-2F6B-44F5-B626-B27D37E00BD9}"/>
                </a:ext>
              </a:extLst>
            </p:cNvPr>
            <p:cNvSpPr>
              <a:spLocks/>
            </p:cNvSpPr>
            <p:nvPr/>
          </p:nvSpPr>
          <p:spPr bwMode="auto">
            <a:xfrm>
              <a:off x="4551" y="2459"/>
              <a:ext cx="289" cy="17"/>
            </a:xfrm>
            <a:custGeom>
              <a:avLst/>
              <a:gdLst>
                <a:gd name="T0" fmla="*/ 288 w 289"/>
                <a:gd name="T1" fmla="*/ 12 h 17"/>
                <a:gd name="T2" fmla="*/ 288 w 289"/>
                <a:gd name="T3" fmla="*/ 6 h 17"/>
                <a:gd name="T4" fmla="*/ 0 w 289"/>
                <a:gd name="T5" fmla="*/ 0 h 17"/>
                <a:gd name="T6" fmla="*/ 0 w 289"/>
                <a:gd name="T7" fmla="*/ 9 h 17"/>
                <a:gd name="T8" fmla="*/ 288 w 289"/>
                <a:gd name="T9" fmla="*/ 16 h 17"/>
                <a:gd name="T10" fmla="*/ 288 w 289"/>
                <a:gd name="T11" fmla="*/ 12 h 17"/>
              </a:gdLst>
              <a:ahLst/>
              <a:cxnLst>
                <a:cxn ang="0">
                  <a:pos x="T0" y="T1"/>
                </a:cxn>
                <a:cxn ang="0">
                  <a:pos x="T2" y="T3"/>
                </a:cxn>
                <a:cxn ang="0">
                  <a:pos x="T4" y="T5"/>
                </a:cxn>
                <a:cxn ang="0">
                  <a:pos x="T6" y="T7"/>
                </a:cxn>
                <a:cxn ang="0">
                  <a:pos x="T8" y="T9"/>
                </a:cxn>
                <a:cxn ang="0">
                  <a:pos x="T10" y="T11"/>
                </a:cxn>
              </a:cxnLst>
              <a:rect l="0" t="0" r="r" b="b"/>
              <a:pathLst>
                <a:path w="289" h="17">
                  <a:moveTo>
                    <a:pt x="288" y="12"/>
                  </a:moveTo>
                  <a:lnTo>
                    <a:pt x="288" y="6"/>
                  </a:lnTo>
                  <a:lnTo>
                    <a:pt x="0" y="0"/>
                  </a:lnTo>
                  <a:lnTo>
                    <a:pt x="0" y="9"/>
                  </a:lnTo>
                  <a:lnTo>
                    <a:pt x="288" y="16"/>
                  </a:lnTo>
                  <a:lnTo>
                    <a:pt x="288" y="12"/>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Freeform 1081">
              <a:extLst>
                <a:ext uri="{FF2B5EF4-FFF2-40B4-BE49-F238E27FC236}">
                  <a16:creationId xmlns:a16="http://schemas.microsoft.com/office/drawing/2014/main" id="{7EFFF098-033B-4DA4-B5E4-631F7AB3E959}"/>
                </a:ext>
              </a:extLst>
            </p:cNvPr>
            <p:cNvSpPr>
              <a:spLocks/>
            </p:cNvSpPr>
            <p:nvPr/>
          </p:nvSpPr>
          <p:spPr bwMode="auto">
            <a:xfrm>
              <a:off x="4873" y="2472"/>
              <a:ext cx="17" cy="499"/>
            </a:xfrm>
            <a:custGeom>
              <a:avLst/>
              <a:gdLst>
                <a:gd name="T0" fmla="*/ 8 w 17"/>
                <a:gd name="T1" fmla="*/ 0 h 499"/>
                <a:gd name="T2" fmla="*/ 0 w 17"/>
                <a:gd name="T3" fmla="*/ 0 h 499"/>
                <a:gd name="T4" fmla="*/ 0 w 17"/>
                <a:gd name="T5" fmla="*/ 498 h 499"/>
                <a:gd name="T6" fmla="*/ 16 w 17"/>
                <a:gd name="T7" fmla="*/ 498 h 499"/>
                <a:gd name="T8" fmla="*/ 16 w 17"/>
                <a:gd name="T9" fmla="*/ 0 h 499"/>
                <a:gd name="T10" fmla="*/ 8 w 17"/>
                <a:gd name="T11" fmla="*/ 0 h 499"/>
              </a:gdLst>
              <a:ahLst/>
              <a:cxnLst>
                <a:cxn ang="0">
                  <a:pos x="T0" y="T1"/>
                </a:cxn>
                <a:cxn ang="0">
                  <a:pos x="T2" y="T3"/>
                </a:cxn>
                <a:cxn ang="0">
                  <a:pos x="T4" y="T5"/>
                </a:cxn>
                <a:cxn ang="0">
                  <a:pos x="T6" y="T7"/>
                </a:cxn>
                <a:cxn ang="0">
                  <a:pos x="T8" y="T9"/>
                </a:cxn>
                <a:cxn ang="0">
                  <a:pos x="T10" y="T11"/>
                </a:cxn>
              </a:cxnLst>
              <a:rect l="0" t="0" r="r" b="b"/>
              <a:pathLst>
                <a:path w="17" h="499">
                  <a:moveTo>
                    <a:pt x="8" y="0"/>
                  </a:moveTo>
                  <a:lnTo>
                    <a:pt x="0" y="0"/>
                  </a:lnTo>
                  <a:lnTo>
                    <a:pt x="0" y="498"/>
                  </a:lnTo>
                  <a:lnTo>
                    <a:pt x="16" y="498"/>
                  </a:lnTo>
                  <a:lnTo>
                    <a:pt x="16" y="0"/>
                  </a:lnTo>
                  <a:lnTo>
                    <a:pt x="8" y="0"/>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Freeform 1082">
              <a:extLst>
                <a:ext uri="{FF2B5EF4-FFF2-40B4-BE49-F238E27FC236}">
                  <a16:creationId xmlns:a16="http://schemas.microsoft.com/office/drawing/2014/main" id="{BC029202-2D93-4388-826D-7A420946C29E}"/>
                </a:ext>
              </a:extLst>
            </p:cNvPr>
            <p:cNvSpPr>
              <a:spLocks/>
            </p:cNvSpPr>
            <p:nvPr/>
          </p:nvSpPr>
          <p:spPr bwMode="auto">
            <a:xfrm>
              <a:off x="4150" y="2751"/>
              <a:ext cx="250" cy="201"/>
            </a:xfrm>
            <a:custGeom>
              <a:avLst/>
              <a:gdLst>
                <a:gd name="T0" fmla="*/ 223 w 250"/>
                <a:gd name="T1" fmla="*/ 200 h 201"/>
                <a:gd name="T2" fmla="*/ 228 w 250"/>
                <a:gd name="T3" fmla="*/ 200 h 201"/>
                <a:gd name="T4" fmla="*/ 233 w 250"/>
                <a:gd name="T5" fmla="*/ 199 h 201"/>
                <a:gd name="T6" fmla="*/ 237 w 250"/>
                <a:gd name="T7" fmla="*/ 197 h 201"/>
                <a:gd name="T8" fmla="*/ 241 w 250"/>
                <a:gd name="T9" fmla="*/ 194 h 201"/>
                <a:gd name="T10" fmla="*/ 245 w 250"/>
                <a:gd name="T11" fmla="*/ 192 h 201"/>
                <a:gd name="T12" fmla="*/ 247 w 250"/>
                <a:gd name="T13" fmla="*/ 188 h 201"/>
                <a:gd name="T14" fmla="*/ 249 w 250"/>
                <a:gd name="T15" fmla="*/ 185 h 201"/>
                <a:gd name="T16" fmla="*/ 249 w 250"/>
                <a:gd name="T17" fmla="*/ 182 h 201"/>
                <a:gd name="T18" fmla="*/ 249 w 250"/>
                <a:gd name="T19" fmla="*/ 18 h 201"/>
                <a:gd name="T20" fmla="*/ 249 w 250"/>
                <a:gd name="T21" fmla="*/ 15 h 201"/>
                <a:gd name="T22" fmla="*/ 247 w 250"/>
                <a:gd name="T23" fmla="*/ 11 h 201"/>
                <a:gd name="T24" fmla="*/ 245 w 250"/>
                <a:gd name="T25" fmla="*/ 8 h 201"/>
                <a:gd name="T26" fmla="*/ 241 w 250"/>
                <a:gd name="T27" fmla="*/ 5 h 201"/>
                <a:gd name="T28" fmla="*/ 237 w 250"/>
                <a:gd name="T29" fmla="*/ 3 h 201"/>
                <a:gd name="T30" fmla="*/ 233 w 250"/>
                <a:gd name="T31" fmla="*/ 1 h 201"/>
                <a:gd name="T32" fmla="*/ 228 w 250"/>
                <a:gd name="T33" fmla="*/ 0 h 201"/>
                <a:gd name="T34" fmla="*/ 223 w 250"/>
                <a:gd name="T35" fmla="*/ 0 h 201"/>
                <a:gd name="T36" fmla="*/ 26 w 250"/>
                <a:gd name="T37" fmla="*/ 0 h 201"/>
                <a:gd name="T38" fmla="*/ 21 w 250"/>
                <a:gd name="T39" fmla="*/ 0 h 201"/>
                <a:gd name="T40" fmla="*/ 17 w 250"/>
                <a:gd name="T41" fmla="*/ 1 h 201"/>
                <a:gd name="T42" fmla="*/ 12 w 250"/>
                <a:gd name="T43" fmla="*/ 3 h 201"/>
                <a:gd name="T44" fmla="*/ 8 w 250"/>
                <a:gd name="T45" fmla="*/ 5 h 201"/>
                <a:gd name="T46" fmla="*/ 4 w 250"/>
                <a:gd name="T47" fmla="*/ 8 h 201"/>
                <a:gd name="T48" fmla="*/ 2 w 250"/>
                <a:gd name="T49" fmla="*/ 11 h 201"/>
                <a:gd name="T50" fmla="*/ 1 w 250"/>
                <a:gd name="T51" fmla="*/ 15 h 201"/>
                <a:gd name="T52" fmla="*/ 0 w 250"/>
                <a:gd name="T53" fmla="*/ 18 h 201"/>
                <a:gd name="T54" fmla="*/ 0 w 250"/>
                <a:gd name="T55" fmla="*/ 182 h 201"/>
                <a:gd name="T56" fmla="*/ 1 w 250"/>
                <a:gd name="T57" fmla="*/ 185 h 201"/>
                <a:gd name="T58" fmla="*/ 2 w 250"/>
                <a:gd name="T59" fmla="*/ 188 h 201"/>
                <a:gd name="T60" fmla="*/ 4 w 250"/>
                <a:gd name="T61" fmla="*/ 192 h 201"/>
                <a:gd name="T62" fmla="*/ 8 w 250"/>
                <a:gd name="T63" fmla="*/ 194 h 201"/>
                <a:gd name="T64" fmla="*/ 12 w 250"/>
                <a:gd name="T65" fmla="*/ 197 h 201"/>
                <a:gd name="T66" fmla="*/ 17 w 250"/>
                <a:gd name="T67" fmla="*/ 199 h 201"/>
                <a:gd name="T68" fmla="*/ 21 w 250"/>
                <a:gd name="T69" fmla="*/ 200 h 201"/>
                <a:gd name="T70" fmla="*/ 26 w 250"/>
                <a:gd name="T71" fmla="*/ 200 h 201"/>
                <a:gd name="T72" fmla="*/ 223 w 250"/>
                <a:gd name="T73" fmla="*/ 2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0" h="201">
                  <a:moveTo>
                    <a:pt x="223" y="200"/>
                  </a:moveTo>
                  <a:lnTo>
                    <a:pt x="228" y="200"/>
                  </a:lnTo>
                  <a:lnTo>
                    <a:pt x="233" y="199"/>
                  </a:lnTo>
                  <a:lnTo>
                    <a:pt x="237" y="197"/>
                  </a:lnTo>
                  <a:lnTo>
                    <a:pt x="241" y="194"/>
                  </a:lnTo>
                  <a:lnTo>
                    <a:pt x="245" y="192"/>
                  </a:lnTo>
                  <a:lnTo>
                    <a:pt x="247" y="188"/>
                  </a:lnTo>
                  <a:lnTo>
                    <a:pt x="249" y="185"/>
                  </a:lnTo>
                  <a:lnTo>
                    <a:pt x="249" y="182"/>
                  </a:lnTo>
                  <a:lnTo>
                    <a:pt x="249" y="18"/>
                  </a:lnTo>
                  <a:lnTo>
                    <a:pt x="249" y="15"/>
                  </a:lnTo>
                  <a:lnTo>
                    <a:pt x="247" y="11"/>
                  </a:lnTo>
                  <a:lnTo>
                    <a:pt x="245" y="8"/>
                  </a:lnTo>
                  <a:lnTo>
                    <a:pt x="241" y="5"/>
                  </a:lnTo>
                  <a:lnTo>
                    <a:pt x="237" y="3"/>
                  </a:lnTo>
                  <a:lnTo>
                    <a:pt x="233" y="1"/>
                  </a:lnTo>
                  <a:lnTo>
                    <a:pt x="228" y="0"/>
                  </a:lnTo>
                  <a:lnTo>
                    <a:pt x="223" y="0"/>
                  </a:lnTo>
                  <a:lnTo>
                    <a:pt x="26" y="0"/>
                  </a:lnTo>
                  <a:lnTo>
                    <a:pt x="21" y="0"/>
                  </a:lnTo>
                  <a:lnTo>
                    <a:pt x="17" y="1"/>
                  </a:lnTo>
                  <a:lnTo>
                    <a:pt x="12" y="3"/>
                  </a:lnTo>
                  <a:lnTo>
                    <a:pt x="8" y="5"/>
                  </a:lnTo>
                  <a:lnTo>
                    <a:pt x="4" y="8"/>
                  </a:lnTo>
                  <a:lnTo>
                    <a:pt x="2" y="11"/>
                  </a:lnTo>
                  <a:lnTo>
                    <a:pt x="1" y="15"/>
                  </a:lnTo>
                  <a:lnTo>
                    <a:pt x="0" y="18"/>
                  </a:lnTo>
                  <a:lnTo>
                    <a:pt x="0" y="182"/>
                  </a:lnTo>
                  <a:lnTo>
                    <a:pt x="1" y="185"/>
                  </a:lnTo>
                  <a:lnTo>
                    <a:pt x="2" y="188"/>
                  </a:lnTo>
                  <a:lnTo>
                    <a:pt x="4" y="192"/>
                  </a:lnTo>
                  <a:lnTo>
                    <a:pt x="8" y="194"/>
                  </a:lnTo>
                  <a:lnTo>
                    <a:pt x="12" y="197"/>
                  </a:lnTo>
                  <a:lnTo>
                    <a:pt x="17" y="199"/>
                  </a:lnTo>
                  <a:lnTo>
                    <a:pt x="21" y="200"/>
                  </a:lnTo>
                  <a:lnTo>
                    <a:pt x="26" y="200"/>
                  </a:lnTo>
                  <a:lnTo>
                    <a:pt x="223" y="200"/>
                  </a:lnTo>
                </a:path>
              </a:pathLst>
            </a:custGeom>
            <a:solidFill>
              <a:srgbClr val="FFDB4F"/>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Freeform 1083">
              <a:extLst>
                <a:ext uri="{FF2B5EF4-FFF2-40B4-BE49-F238E27FC236}">
                  <a16:creationId xmlns:a16="http://schemas.microsoft.com/office/drawing/2014/main" id="{03E08F41-62B0-4500-9CD1-E2BB880EB44B}"/>
                </a:ext>
              </a:extLst>
            </p:cNvPr>
            <p:cNvSpPr>
              <a:spLocks/>
            </p:cNvSpPr>
            <p:nvPr/>
          </p:nvSpPr>
          <p:spPr bwMode="auto">
            <a:xfrm>
              <a:off x="4243" y="2514"/>
              <a:ext cx="199" cy="69"/>
            </a:xfrm>
            <a:custGeom>
              <a:avLst/>
              <a:gdLst>
                <a:gd name="T0" fmla="*/ 1 w 199"/>
                <a:gd name="T1" fmla="*/ 12 h 69"/>
                <a:gd name="T2" fmla="*/ 5 w 199"/>
                <a:gd name="T3" fmla="*/ 9 h 69"/>
                <a:gd name="T4" fmla="*/ 13 w 199"/>
                <a:gd name="T5" fmla="*/ 7 h 69"/>
                <a:gd name="T6" fmla="*/ 23 w 199"/>
                <a:gd name="T7" fmla="*/ 5 h 69"/>
                <a:gd name="T8" fmla="*/ 37 w 199"/>
                <a:gd name="T9" fmla="*/ 3 h 69"/>
                <a:gd name="T10" fmla="*/ 52 w 199"/>
                <a:gd name="T11" fmla="*/ 2 h 69"/>
                <a:gd name="T12" fmla="*/ 71 w 199"/>
                <a:gd name="T13" fmla="*/ 1 h 69"/>
                <a:gd name="T14" fmla="*/ 90 w 199"/>
                <a:gd name="T15" fmla="*/ 0 h 69"/>
                <a:gd name="T16" fmla="*/ 110 w 199"/>
                <a:gd name="T17" fmla="*/ 0 h 69"/>
                <a:gd name="T18" fmla="*/ 129 w 199"/>
                <a:gd name="T19" fmla="*/ 1 h 69"/>
                <a:gd name="T20" fmla="*/ 147 w 199"/>
                <a:gd name="T21" fmla="*/ 2 h 69"/>
                <a:gd name="T22" fmla="*/ 162 w 199"/>
                <a:gd name="T23" fmla="*/ 3 h 69"/>
                <a:gd name="T24" fmla="*/ 176 w 199"/>
                <a:gd name="T25" fmla="*/ 5 h 69"/>
                <a:gd name="T26" fmla="*/ 186 w 199"/>
                <a:gd name="T27" fmla="*/ 7 h 69"/>
                <a:gd name="T28" fmla="*/ 194 w 199"/>
                <a:gd name="T29" fmla="*/ 9 h 69"/>
                <a:gd name="T30" fmla="*/ 198 w 199"/>
                <a:gd name="T31" fmla="*/ 12 h 69"/>
                <a:gd name="T32" fmla="*/ 197 w 199"/>
                <a:gd name="T33" fmla="*/ 55 h 69"/>
                <a:gd name="T34" fmla="*/ 195 w 199"/>
                <a:gd name="T35" fmla="*/ 58 h 69"/>
                <a:gd name="T36" fmla="*/ 189 w 199"/>
                <a:gd name="T37" fmla="*/ 60 h 69"/>
                <a:gd name="T38" fmla="*/ 181 w 199"/>
                <a:gd name="T39" fmla="*/ 62 h 69"/>
                <a:gd name="T40" fmla="*/ 168 w 199"/>
                <a:gd name="T41" fmla="*/ 63 h 69"/>
                <a:gd name="T42" fmla="*/ 153 w 199"/>
                <a:gd name="T43" fmla="*/ 65 h 69"/>
                <a:gd name="T44" fmla="*/ 137 w 199"/>
                <a:gd name="T45" fmla="*/ 66 h 69"/>
                <a:gd name="T46" fmla="*/ 118 w 199"/>
                <a:gd name="T47" fmla="*/ 67 h 69"/>
                <a:gd name="T48" fmla="*/ 99 w 199"/>
                <a:gd name="T49" fmla="*/ 68 h 69"/>
                <a:gd name="T50" fmla="*/ 80 w 199"/>
                <a:gd name="T51" fmla="*/ 67 h 69"/>
                <a:gd name="T52" fmla="*/ 60 w 199"/>
                <a:gd name="T53" fmla="*/ 66 h 69"/>
                <a:gd name="T54" fmla="*/ 44 w 199"/>
                <a:gd name="T55" fmla="*/ 65 h 69"/>
                <a:gd name="T56" fmla="*/ 29 w 199"/>
                <a:gd name="T57" fmla="*/ 63 h 69"/>
                <a:gd name="T58" fmla="*/ 17 w 199"/>
                <a:gd name="T59" fmla="*/ 62 h 69"/>
                <a:gd name="T60" fmla="*/ 8 w 199"/>
                <a:gd name="T61" fmla="*/ 60 h 69"/>
                <a:gd name="T62" fmla="*/ 2 w 199"/>
                <a:gd name="T63" fmla="*/ 58 h 69"/>
                <a:gd name="T64" fmla="*/ 0 w 199"/>
                <a:gd name="T65" fmla="*/ 5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9" h="69">
                  <a:moveTo>
                    <a:pt x="1" y="13"/>
                  </a:moveTo>
                  <a:lnTo>
                    <a:pt x="1" y="12"/>
                  </a:lnTo>
                  <a:lnTo>
                    <a:pt x="3" y="10"/>
                  </a:lnTo>
                  <a:lnTo>
                    <a:pt x="5" y="9"/>
                  </a:lnTo>
                  <a:lnTo>
                    <a:pt x="9" y="8"/>
                  </a:lnTo>
                  <a:lnTo>
                    <a:pt x="13" y="7"/>
                  </a:lnTo>
                  <a:lnTo>
                    <a:pt x="18" y="6"/>
                  </a:lnTo>
                  <a:lnTo>
                    <a:pt x="23" y="5"/>
                  </a:lnTo>
                  <a:lnTo>
                    <a:pt x="30" y="4"/>
                  </a:lnTo>
                  <a:lnTo>
                    <a:pt x="37" y="3"/>
                  </a:lnTo>
                  <a:lnTo>
                    <a:pt x="45" y="2"/>
                  </a:lnTo>
                  <a:lnTo>
                    <a:pt x="52" y="2"/>
                  </a:lnTo>
                  <a:lnTo>
                    <a:pt x="61" y="1"/>
                  </a:lnTo>
                  <a:lnTo>
                    <a:pt x="71" y="1"/>
                  </a:lnTo>
                  <a:lnTo>
                    <a:pt x="81" y="0"/>
                  </a:lnTo>
                  <a:lnTo>
                    <a:pt x="90" y="0"/>
                  </a:lnTo>
                  <a:lnTo>
                    <a:pt x="100" y="0"/>
                  </a:lnTo>
                  <a:lnTo>
                    <a:pt x="110" y="0"/>
                  </a:lnTo>
                  <a:lnTo>
                    <a:pt x="119" y="0"/>
                  </a:lnTo>
                  <a:lnTo>
                    <a:pt x="129" y="1"/>
                  </a:lnTo>
                  <a:lnTo>
                    <a:pt x="137" y="1"/>
                  </a:lnTo>
                  <a:lnTo>
                    <a:pt x="147" y="2"/>
                  </a:lnTo>
                  <a:lnTo>
                    <a:pt x="154" y="2"/>
                  </a:lnTo>
                  <a:lnTo>
                    <a:pt x="162" y="3"/>
                  </a:lnTo>
                  <a:lnTo>
                    <a:pt x="169" y="4"/>
                  </a:lnTo>
                  <a:lnTo>
                    <a:pt x="176" y="5"/>
                  </a:lnTo>
                  <a:lnTo>
                    <a:pt x="182" y="6"/>
                  </a:lnTo>
                  <a:lnTo>
                    <a:pt x="186" y="7"/>
                  </a:lnTo>
                  <a:lnTo>
                    <a:pt x="190" y="8"/>
                  </a:lnTo>
                  <a:lnTo>
                    <a:pt x="194" y="9"/>
                  </a:lnTo>
                  <a:lnTo>
                    <a:pt x="197" y="10"/>
                  </a:lnTo>
                  <a:lnTo>
                    <a:pt x="198" y="12"/>
                  </a:lnTo>
                  <a:lnTo>
                    <a:pt x="198" y="13"/>
                  </a:lnTo>
                  <a:lnTo>
                    <a:pt x="197" y="55"/>
                  </a:lnTo>
                  <a:lnTo>
                    <a:pt x="197" y="56"/>
                  </a:lnTo>
                  <a:lnTo>
                    <a:pt x="195" y="58"/>
                  </a:lnTo>
                  <a:lnTo>
                    <a:pt x="192" y="59"/>
                  </a:lnTo>
                  <a:lnTo>
                    <a:pt x="189" y="60"/>
                  </a:lnTo>
                  <a:lnTo>
                    <a:pt x="184" y="61"/>
                  </a:lnTo>
                  <a:lnTo>
                    <a:pt x="181" y="62"/>
                  </a:lnTo>
                  <a:lnTo>
                    <a:pt x="175" y="63"/>
                  </a:lnTo>
                  <a:lnTo>
                    <a:pt x="168" y="63"/>
                  </a:lnTo>
                  <a:lnTo>
                    <a:pt x="161" y="64"/>
                  </a:lnTo>
                  <a:lnTo>
                    <a:pt x="153" y="65"/>
                  </a:lnTo>
                  <a:lnTo>
                    <a:pt x="146" y="66"/>
                  </a:lnTo>
                  <a:lnTo>
                    <a:pt x="137" y="66"/>
                  </a:lnTo>
                  <a:lnTo>
                    <a:pt x="128" y="67"/>
                  </a:lnTo>
                  <a:lnTo>
                    <a:pt x="118" y="67"/>
                  </a:lnTo>
                  <a:lnTo>
                    <a:pt x="109" y="68"/>
                  </a:lnTo>
                  <a:lnTo>
                    <a:pt x="99" y="68"/>
                  </a:lnTo>
                  <a:lnTo>
                    <a:pt x="89" y="68"/>
                  </a:lnTo>
                  <a:lnTo>
                    <a:pt x="80" y="67"/>
                  </a:lnTo>
                  <a:lnTo>
                    <a:pt x="70" y="67"/>
                  </a:lnTo>
                  <a:lnTo>
                    <a:pt x="60" y="66"/>
                  </a:lnTo>
                  <a:lnTo>
                    <a:pt x="51" y="66"/>
                  </a:lnTo>
                  <a:lnTo>
                    <a:pt x="44" y="65"/>
                  </a:lnTo>
                  <a:lnTo>
                    <a:pt x="36" y="64"/>
                  </a:lnTo>
                  <a:lnTo>
                    <a:pt x="29" y="63"/>
                  </a:lnTo>
                  <a:lnTo>
                    <a:pt x="22" y="63"/>
                  </a:lnTo>
                  <a:lnTo>
                    <a:pt x="17" y="62"/>
                  </a:lnTo>
                  <a:lnTo>
                    <a:pt x="12" y="61"/>
                  </a:lnTo>
                  <a:lnTo>
                    <a:pt x="8" y="60"/>
                  </a:lnTo>
                  <a:lnTo>
                    <a:pt x="4" y="59"/>
                  </a:lnTo>
                  <a:lnTo>
                    <a:pt x="2" y="58"/>
                  </a:lnTo>
                  <a:lnTo>
                    <a:pt x="0" y="56"/>
                  </a:lnTo>
                  <a:lnTo>
                    <a:pt x="0" y="55"/>
                  </a:lnTo>
                  <a:lnTo>
                    <a:pt x="1" y="13"/>
                  </a:lnTo>
                </a:path>
              </a:pathLst>
            </a:custGeom>
            <a:solidFill>
              <a:srgbClr val="CCCCCC"/>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Freeform 1084">
              <a:extLst>
                <a:ext uri="{FF2B5EF4-FFF2-40B4-BE49-F238E27FC236}">
                  <a16:creationId xmlns:a16="http://schemas.microsoft.com/office/drawing/2014/main" id="{B23DBEF2-06BD-4420-99ED-82EBACD1523E}"/>
                </a:ext>
              </a:extLst>
            </p:cNvPr>
            <p:cNvSpPr>
              <a:spLocks/>
            </p:cNvSpPr>
            <p:nvPr/>
          </p:nvSpPr>
          <p:spPr bwMode="auto">
            <a:xfrm>
              <a:off x="4241" y="2512"/>
              <a:ext cx="101" cy="17"/>
            </a:xfrm>
            <a:custGeom>
              <a:avLst/>
              <a:gdLst>
                <a:gd name="T0" fmla="*/ 100 w 101"/>
                <a:gd name="T1" fmla="*/ 0 h 17"/>
                <a:gd name="T2" fmla="*/ 91 w 101"/>
                <a:gd name="T3" fmla="*/ 0 h 17"/>
                <a:gd name="T4" fmla="*/ 81 w 101"/>
                <a:gd name="T5" fmla="*/ 0 h 17"/>
                <a:gd name="T6" fmla="*/ 72 w 101"/>
                <a:gd name="T7" fmla="*/ 1 h 17"/>
                <a:gd name="T8" fmla="*/ 62 w 101"/>
                <a:gd name="T9" fmla="*/ 1 h 17"/>
                <a:gd name="T10" fmla="*/ 54 w 101"/>
                <a:gd name="T11" fmla="*/ 1 h 17"/>
                <a:gd name="T12" fmla="*/ 45 w 101"/>
                <a:gd name="T13" fmla="*/ 2 h 17"/>
                <a:gd name="T14" fmla="*/ 38 w 101"/>
                <a:gd name="T15" fmla="*/ 3 h 17"/>
                <a:gd name="T16" fmla="*/ 31 w 101"/>
                <a:gd name="T17" fmla="*/ 4 h 17"/>
                <a:gd name="T18" fmla="*/ 25 w 101"/>
                <a:gd name="T19" fmla="*/ 4 h 17"/>
                <a:gd name="T20" fmla="*/ 19 w 101"/>
                <a:gd name="T21" fmla="*/ 6 h 17"/>
                <a:gd name="T22" fmla="*/ 13 w 101"/>
                <a:gd name="T23" fmla="*/ 6 h 17"/>
                <a:gd name="T24" fmla="*/ 9 w 101"/>
                <a:gd name="T25" fmla="*/ 9 h 17"/>
                <a:gd name="T26" fmla="*/ 6 w 101"/>
                <a:gd name="T27" fmla="*/ 10 h 17"/>
                <a:gd name="T28" fmla="*/ 3 w 101"/>
                <a:gd name="T29" fmla="*/ 11 h 17"/>
                <a:gd name="T30" fmla="*/ 1 w 101"/>
                <a:gd name="T31" fmla="*/ 13 h 17"/>
                <a:gd name="T32" fmla="*/ 0 w 101"/>
                <a:gd name="T33" fmla="*/ 16 h 17"/>
                <a:gd name="T34" fmla="*/ 6 w 101"/>
                <a:gd name="T35" fmla="*/ 16 h 17"/>
                <a:gd name="T36" fmla="*/ 6 w 101"/>
                <a:gd name="T37" fmla="*/ 14 h 17"/>
                <a:gd name="T38" fmla="*/ 7 w 101"/>
                <a:gd name="T39" fmla="*/ 14 h 17"/>
                <a:gd name="T40" fmla="*/ 8 w 101"/>
                <a:gd name="T41" fmla="*/ 13 h 17"/>
                <a:gd name="T42" fmla="*/ 11 w 101"/>
                <a:gd name="T43" fmla="*/ 12 h 17"/>
                <a:gd name="T44" fmla="*/ 15 w 101"/>
                <a:gd name="T45" fmla="*/ 11 h 17"/>
                <a:gd name="T46" fmla="*/ 21 w 101"/>
                <a:gd name="T47" fmla="*/ 10 h 17"/>
                <a:gd name="T48" fmla="*/ 25 w 101"/>
                <a:gd name="T49" fmla="*/ 9 h 17"/>
                <a:gd name="T50" fmla="*/ 32 w 101"/>
                <a:gd name="T51" fmla="*/ 8 h 17"/>
                <a:gd name="T52" fmla="*/ 39 w 101"/>
                <a:gd name="T53" fmla="*/ 6 h 17"/>
                <a:gd name="T54" fmla="*/ 46 w 101"/>
                <a:gd name="T55" fmla="*/ 6 h 17"/>
                <a:gd name="T56" fmla="*/ 55 w 101"/>
                <a:gd name="T57" fmla="*/ 5 h 17"/>
                <a:gd name="T58" fmla="*/ 62 w 101"/>
                <a:gd name="T59" fmla="*/ 4 h 17"/>
                <a:gd name="T60" fmla="*/ 72 w 101"/>
                <a:gd name="T61" fmla="*/ 4 h 17"/>
                <a:gd name="T62" fmla="*/ 81 w 101"/>
                <a:gd name="T63" fmla="*/ 4 h 17"/>
                <a:gd name="T64" fmla="*/ 91 w 101"/>
                <a:gd name="T65" fmla="*/ 4 h 17"/>
                <a:gd name="T66" fmla="*/ 100 w 101"/>
                <a:gd name="T67" fmla="*/ 4 h 17"/>
                <a:gd name="T68" fmla="*/ 100 w 101"/>
                <a:gd name="T6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 h="17">
                  <a:moveTo>
                    <a:pt x="100" y="0"/>
                  </a:moveTo>
                  <a:lnTo>
                    <a:pt x="91" y="0"/>
                  </a:lnTo>
                  <a:lnTo>
                    <a:pt x="81" y="0"/>
                  </a:lnTo>
                  <a:lnTo>
                    <a:pt x="72" y="1"/>
                  </a:lnTo>
                  <a:lnTo>
                    <a:pt x="62" y="1"/>
                  </a:lnTo>
                  <a:lnTo>
                    <a:pt x="54" y="1"/>
                  </a:lnTo>
                  <a:lnTo>
                    <a:pt x="45" y="2"/>
                  </a:lnTo>
                  <a:lnTo>
                    <a:pt x="38" y="3"/>
                  </a:lnTo>
                  <a:lnTo>
                    <a:pt x="31" y="4"/>
                  </a:lnTo>
                  <a:lnTo>
                    <a:pt x="25" y="4"/>
                  </a:lnTo>
                  <a:lnTo>
                    <a:pt x="19" y="6"/>
                  </a:lnTo>
                  <a:lnTo>
                    <a:pt x="13" y="6"/>
                  </a:lnTo>
                  <a:lnTo>
                    <a:pt x="9" y="9"/>
                  </a:lnTo>
                  <a:lnTo>
                    <a:pt x="6" y="10"/>
                  </a:lnTo>
                  <a:lnTo>
                    <a:pt x="3" y="11"/>
                  </a:lnTo>
                  <a:lnTo>
                    <a:pt x="1" y="13"/>
                  </a:lnTo>
                  <a:lnTo>
                    <a:pt x="0" y="16"/>
                  </a:lnTo>
                  <a:lnTo>
                    <a:pt x="6" y="16"/>
                  </a:lnTo>
                  <a:lnTo>
                    <a:pt x="6" y="14"/>
                  </a:lnTo>
                  <a:lnTo>
                    <a:pt x="7" y="14"/>
                  </a:lnTo>
                  <a:lnTo>
                    <a:pt x="8" y="13"/>
                  </a:lnTo>
                  <a:lnTo>
                    <a:pt x="11" y="12"/>
                  </a:lnTo>
                  <a:lnTo>
                    <a:pt x="15" y="11"/>
                  </a:lnTo>
                  <a:lnTo>
                    <a:pt x="21" y="10"/>
                  </a:lnTo>
                  <a:lnTo>
                    <a:pt x="25" y="9"/>
                  </a:lnTo>
                  <a:lnTo>
                    <a:pt x="32" y="8"/>
                  </a:lnTo>
                  <a:lnTo>
                    <a:pt x="39" y="6"/>
                  </a:lnTo>
                  <a:lnTo>
                    <a:pt x="46" y="6"/>
                  </a:lnTo>
                  <a:lnTo>
                    <a:pt x="55" y="5"/>
                  </a:lnTo>
                  <a:lnTo>
                    <a:pt x="62" y="4"/>
                  </a:lnTo>
                  <a:lnTo>
                    <a:pt x="72" y="4"/>
                  </a:lnTo>
                  <a:lnTo>
                    <a:pt x="81" y="4"/>
                  </a:lnTo>
                  <a:lnTo>
                    <a:pt x="91" y="4"/>
                  </a:lnTo>
                  <a:lnTo>
                    <a:pt x="100" y="4"/>
                  </a:lnTo>
                  <a:lnTo>
                    <a:pt x="100" y="0"/>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Freeform 1085">
              <a:extLst>
                <a:ext uri="{FF2B5EF4-FFF2-40B4-BE49-F238E27FC236}">
                  <a16:creationId xmlns:a16="http://schemas.microsoft.com/office/drawing/2014/main" id="{D1ECDB7E-4878-4640-8F88-ABB8F106775A}"/>
                </a:ext>
              </a:extLst>
            </p:cNvPr>
            <p:cNvSpPr>
              <a:spLocks/>
            </p:cNvSpPr>
            <p:nvPr/>
          </p:nvSpPr>
          <p:spPr bwMode="auto">
            <a:xfrm>
              <a:off x="4344" y="2512"/>
              <a:ext cx="101" cy="17"/>
            </a:xfrm>
            <a:custGeom>
              <a:avLst/>
              <a:gdLst>
                <a:gd name="T0" fmla="*/ 100 w 101"/>
                <a:gd name="T1" fmla="*/ 16 h 17"/>
                <a:gd name="T2" fmla="*/ 99 w 101"/>
                <a:gd name="T3" fmla="*/ 13 h 17"/>
                <a:gd name="T4" fmla="*/ 97 w 101"/>
                <a:gd name="T5" fmla="*/ 11 h 17"/>
                <a:gd name="T6" fmla="*/ 94 w 101"/>
                <a:gd name="T7" fmla="*/ 10 h 17"/>
                <a:gd name="T8" fmla="*/ 92 w 101"/>
                <a:gd name="T9" fmla="*/ 9 h 17"/>
                <a:gd name="T10" fmla="*/ 87 w 101"/>
                <a:gd name="T11" fmla="*/ 6 h 17"/>
                <a:gd name="T12" fmla="*/ 81 w 101"/>
                <a:gd name="T13" fmla="*/ 6 h 17"/>
                <a:gd name="T14" fmla="*/ 76 w 101"/>
                <a:gd name="T15" fmla="*/ 4 h 17"/>
                <a:gd name="T16" fmla="*/ 69 w 101"/>
                <a:gd name="T17" fmla="*/ 4 h 17"/>
                <a:gd name="T18" fmla="*/ 62 w 101"/>
                <a:gd name="T19" fmla="*/ 3 h 17"/>
                <a:gd name="T20" fmla="*/ 55 w 101"/>
                <a:gd name="T21" fmla="*/ 2 h 17"/>
                <a:gd name="T22" fmla="*/ 47 w 101"/>
                <a:gd name="T23" fmla="*/ 1 h 17"/>
                <a:gd name="T24" fmla="*/ 38 w 101"/>
                <a:gd name="T25" fmla="*/ 1 h 17"/>
                <a:gd name="T26" fmla="*/ 29 w 101"/>
                <a:gd name="T27" fmla="*/ 1 h 17"/>
                <a:gd name="T28" fmla="*/ 20 w 101"/>
                <a:gd name="T29" fmla="*/ 0 h 17"/>
                <a:gd name="T30" fmla="*/ 10 w 101"/>
                <a:gd name="T31" fmla="*/ 0 h 17"/>
                <a:gd name="T32" fmla="*/ 0 w 101"/>
                <a:gd name="T33" fmla="*/ 0 h 17"/>
                <a:gd name="T34" fmla="*/ 0 w 101"/>
                <a:gd name="T35" fmla="*/ 4 h 17"/>
                <a:gd name="T36" fmla="*/ 10 w 101"/>
                <a:gd name="T37" fmla="*/ 4 h 17"/>
                <a:gd name="T38" fmla="*/ 20 w 101"/>
                <a:gd name="T39" fmla="*/ 4 h 17"/>
                <a:gd name="T40" fmla="*/ 29 w 101"/>
                <a:gd name="T41" fmla="*/ 4 h 17"/>
                <a:gd name="T42" fmla="*/ 37 w 101"/>
                <a:gd name="T43" fmla="*/ 4 h 17"/>
                <a:gd name="T44" fmla="*/ 45 w 101"/>
                <a:gd name="T45" fmla="*/ 5 h 17"/>
                <a:gd name="T46" fmla="*/ 55 w 101"/>
                <a:gd name="T47" fmla="*/ 6 h 17"/>
                <a:gd name="T48" fmla="*/ 61 w 101"/>
                <a:gd name="T49" fmla="*/ 6 h 17"/>
                <a:gd name="T50" fmla="*/ 69 w 101"/>
                <a:gd name="T51" fmla="*/ 8 h 17"/>
                <a:gd name="T52" fmla="*/ 75 w 101"/>
                <a:gd name="T53" fmla="*/ 9 h 17"/>
                <a:gd name="T54" fmla="*/ 80 w 101"/>
                <a:gd name="T55" fmla="*/ 10 h 17"/>
                <a:gd name="T56" fmla="*/ 85 w 101"/>
                <a:gd name="T57" fmla="*/ 11 h 17"/>
                <a:gd name="T58" fmla="*/ 89 w 101"/>
                <a:gd name="T59" fmla="*/ 12 h 17"/>
                <a:gd name="T60" fmla="*/ 92 w 101"/>
                <a:gd name="T61" fmla="*/ 13 h 17"/>
                <a:gd name="T62" fmla="*/ 93 w 101"/>
                <a:gd name="T63" fmla="*/ 14 h 17"/>
                <a:gd name="T64" fmla="*/ 94 w 101"/>
                <a:gd name="T65" fmla="*/ 14 h 17"/>
                <a:gd name="T66" fmla="*/ 94 w 101"/>
                <a:gd name="T67" fmla="*/ 16 h 17"/>
                <a:gd name="T68" fmla="*/ 100 w 101"/>
                <a:gd name="T69"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 h="17">
                  <a:moveTo>
                    <a:pt x="100" y="16"/>
                  </a:moveTo>
                  <a:lnTo>
                    <a:pt x="99" y="13"/>
                  </a:lnTo>
                  <a:lnTo>
                    <a:pt x="97" y="11"/>
                  </a:lnTo>
                  <a:lnTo>
                    <a:pt x="94" y="10"/>
                  </a:lnTo>
                  <a:lnTo>
                    <a:pt x="92" y="9"/>
                  </a:lnTo>
                  <a:lnTo>
                    <a:pt x="87" y="6"/>
                  </a:lnTo>
                  <a:lnTo>
                    <a:pt x="81" y="6"/>
                  </a:lnTo>
                  <a:lnTo>
                    <a:pt x="76" y="4"/>
                  </a:lnTo>
                  <a:lnTo>
                    <a:pt x="69" y="4"/>
                  </a:lnTo>
                  <a:lnTo>
                    <a:pt x="62" y="3"/>
                  </a:lnTo>
                  <a:lnTo>
                    <a:pt x="55" y="2"/>
                  </a:lnTo>
                  <a:lnTo>
                    <a:pt x="47" y="1"/>
                  </a:lnTo>
                  <a:lnTo>
                    <a:pt x="38" y="1"/>
                  </a:lnTo>
                  <a:lnTo>
                    <a:pt x="29" y="1"/>
                  </a:lnTo>
                  <a:lnTo>
                    <a:pt x="20" y="0"/>
                  </a:lnTo>
                  <a:lnTo>
                    <a:pt x="10" y="0"/>
                  </a:lnTo>
                  <a:lnTo>
                    <a:pt x="0" y="0"/>
                  </a:lnTo>
                  <a:lnTo>
                    <a:pt x="0" y="4"/>
                  </a:lnTo>
                  <a:lnTo>
                    <a:pt x="10" y="4"/>
                  </a:lnTo>
                  <a:lnTo>
                    <a:pt x="20" y="4"/>
                  </a:lnTo>
                  <a:lnTo>
                    <a:pt x="29" y="4"/>
                  </a:lnTo>
                  <a:lnTo>
                    <a:pt x="37" y="4"/>
                  </a:lnTo>
                  <a:lnTo>
                    <a:pt x="45" y="5"/>
                  </a:lnTo>
                  <a:lnTo>
                    <a:pt x="55" y="6"/>
                  </a:lnTo>
                  <a:lnTo>
                    <a:pt x="61" y="6"/>
                  </a:lnTo>
                  <a:lnTo>
                    <a:pt x="69" y="8"/>
                  </a:lnTo>
                  <a:lnTo>
                    <a:pt x="75" y="9"/>
                  </a:lnTo>
                  <a:lnTo>
                    <a:pt x="80" y="10"/>
                  </a:lnTo>
                  <a:lnTo>
                    <a:pt x="85" y="11"/>
                  </a:lnTo>
                  <a:lnTo>
                    <a:pt x="89" y="12"/>
                  </a:lnTo>
                  <a:lnTo>
                    <a:pt x="92" y="13"/>
                  </a:lnTo>
                  <a:lnTo>
                    <a:pt x="93" y="14"/>
                  </a:lnTo>
                  <a:lnTo>
                    <a:pt x="94" y="14"/>
                  </a:lnTo>
                  <a:lnTo>
                    <a:pt x="94" y="16"/>
                  </a:lnTo>
                  <a:lnTo>
                    <a:pt x="100" y="16"/>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Freeform 1086">
              <a:extLst>
                <a:ext uri="{FF2B5EF4-FFF2-40B4-BE49-F238E27FC236}">
                  <a16:creationId xmlns:a16="http://schemas.microsoft.com/office/drawing/2014/main" id="{60C30388-224D-41BE-BB14-5ED1D024F5C3}"/>
                </a:ext>
              </a:extLst>
            </p:cNvPr>
            <p:cNvSpPr>
              <a:spLocks/>
            </p:cNvSpPr>
            <p:nvPr/>
          </p:nvSpPr>
          <p:spPr bwMode="auto">
            <a:xfrm>
              <a:off x="4439" y="2528"/>
              <a:ext cx="17" cy="41"/>
            </a:xfrm>
            <a:custGeom>
              <a:avLst/>
              <a:gdLst>
                <a:gd name="T0" fmla="*/ 16 w 17"/>
                <a:gd name="T1" fmla="*/ 40 h 41"/>
                <a:gd name="T2" fmla="*/ 16 w 17"/>
                <a:gd name="T3" fmla="*/ 0 h 41"/>
                <a:gd name="T4" fmla="*/ 0 w 17"/>
                <a:gd name="T5" fmla="*/ 0 h 41"/>
                <a:gd name="T6" fmla="*/ 0 w 17"/>
                <a:gd name="T7" fmla="*/ 40 h 41"/>
                <a:gd name="T8" fmla="*/ 16 w 17"/>
                <a:gd name="T9" fmla="*/ 40 h 41"/>
              </a:gdLst>
              <a:ahLst/>
              <a:cxnLst>
                <a:cxn ang="0">
                  <a:pos x="T0" y="T1"/>
                </a:cxn>
                <a:cxn ang="0">
                  <a:pos x="T2" y="T3"/>
                </a:cxn>
                <a:cxn ang="0">
                  <a:pos x="T4" y="T5"/>
                </a:cxn>
                <a:cxn ang="0">
                  <a:pos x="T6" y="T7"/>
                </a:cxn>
                <a:cxn ang="0">
                  <a:pos x="T8" y="T9"/>
                </a:cxn>
              </a:cxnLst>
              <a:rect l="0" t="0" r="r" b="b"/>
              <a:pathLst>
                <a:path w="17" h="41">
                  <a:moveTo>
                    <a:pt x="16" y="40"/>
                  </a:moveTo>
                  <a:lnTo>
                    <a:pt x="16" y="0"/>
                  </a:lnTo>
                  <a:lnTo>
                    <a:pt x="0" y="0"/>
                  </a:lnTo>
                  <a:lnTo>
                    <a:pt x="0" y="40"/>
                  </a:lnTo>
                  <a:lnTo>
                    <a:pt x="16" y="40"/>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 name="Freeform 1087">
              <a:extLst>
                <a:ext uri="{FF2B5EF4-FFF2-40B4-BE49-F238E27FC236}">
                  <a16:creationId xmlns:a16="http://schemas.microsoft.com/office/drawing/2014/main" id="{C49E527A-4B6C-4CD7-85E1-303EE9076A82}"/>
                </a:ext>
              </a:extLst>
            </p:cNvPr>
            <p:cNvSpPr>
              <a:spLocks/>
            </p:cNvSpPr>
            <p:nvPr/>
          </p:nvSpPr>
          <p:spPr bwMode="auto">
            <a:xfrm>
              <a:off x="4344" y="2570"/>
              <a:ext cx="100" cy="17"/>
            </a:xfrm>
            <a:custGeom>
              <a:avLst/>
              <a:gdLst>
                <a:gd name="T0" fmla="*/ 0 w 100"/>
                <a:gd name="T1" fmla="*/ 16 h 17"/>
                <a:gd name="T2" fmla="*/ 10 w 100"/>
                <a:gd name="T3" fmla="*/ 16 h 17"/>
                <a:gd name="T4" fmla="*/ 20 w 100"/>
                <a:gd name="T5" fmla="*/ 14 h 17"/>
                <a:gd name="T6" fmla="*/ 29 w 100"/>
                <a:gd name="T7" fmla="*/ 14 h 17"/>
                <a:gd name="T8" fmla="*/ 38 w 100"/>
                <a:gd name="T9" fmla="*/ 14 h 17"/>
                <a:gd name="T10" fmla="*/ 45 w 100"/>
                <a:gd name="T11" fmla="*/ 14 h 17"/>
                <a:gd name="T12" fmla="*/ 54 w 100"/>
                <a:gd name="T13" fmla="*/ 13 h 17"/>
                <a:gd name="T14" fmla="*/ 61 w 100"/>
                <a:gd name="T15" fmla="*/ 12 h 17"/>
                <a:gd name="T16" fmla="*/ 68 w 100"/>
                <a:gd name="T17" fmla="*/ 11 h 17"/>
                <a:gd name="T18" fmla="*/ 74 w 100"/>
                <a:gd name="T19" fmla="*/ 11 h 17"/>
                <a:gd name="T20" fmla="*/ 81 w 100"/>
                <a:gd name="T21" fmla="*/ 9 h 17"/>
                <a:gd name="T22" fmla="*/ 86 w 100"/>
                <a:gd name="T23" fmla="*/ 9 h 17"/>
                <a:gd name="T24" fmla="*/ 90 w 100"/>
                <a:gd name="T25" fmla="*/ 6 h 17"/>
                <a:gd name="T26" fmla="*/ 93 w 100"/>
                <a:gd name="T27" fmla="*/ 5 h 17"/>
                <a:gd name="T28" fmla="*/ 96 w 100"/>
                <a:gd name="T29" fmla="*/ 4 h 17"/>
                <a:gd name="T30" fmla="*/ 98 w 100"/>
                <a:gd name="T31" fmla="*/ 2 h 17"/>
                <a:gd name="T32" fmla="*/ 99 w 100"/>
                <a:gd name="T33" fmla="*/ 0 h 17"/>
                <a:gd name="T34" fmla="*/ 93 w 100"/>
                <a:gd name="T35" fmla="*/ 0 h 17"/>
                <a:gd name="T36" fmla="*/ 93 w 100"/>
                <a:gd name="T37" fmla="*/ 1 h 17"/>
                <a:gd name="T38" fmla="*/ 92 w 100"/>
                <a:gd name="T39" fmla="*/ 1 h 17"/>
                <a:gd name="T40" fmla="*/ 91 w 100"/>
                <a:gd name="T41" fmla="*/ 2 h 17"/>
                <a:gd name="T42" fmla="*/ 88 w 100"/>
                <a:gd name="T43" fmla="*/ 3 h 17"/>
                <a:gd name="T44" fmla="*/ 84 w 100"/>
                <a:gd name="T45" fmla="*/ 4 h 17"/>
                <a:gd name="T46" fmla="*/ 79 w 100"/>
                <a:gd name="T47" fmla="*/ 5 h 17"/>
                <a:gd name="T48" fmla="*/ 74 w 100"/>
                <a:gd name="T49" fmla="*/ 6 h 17"/>
                <a:gd name="T50" fmla="*/ 67 w 100"/>
                <a:gd name="T51" fmla="*/ 6 h 17"/>
                <a:gd name="T52" fmla="*/ 60 w 100"/>
                <a:gd name="T53" fmla="*/ 9 h 17"/>
                <a:gd name="T54" fmla="*/ 53 w 100"/>
                <a:gd name="T55" fmla="*/ 9 h 17"/>
                <a:gd name="T56" fmla="*/ 45 w 100"/>
                <a:gd name="T57" fmla="*/ 10 h 17"/>
                <a:gd name="T58" fmla="*/ 37 w 100"/>
                <a:gd name="T59" fmla="*/ 10 h 17"/>
                <a:gd name="T60" fmla="*/ 29 w 100"/>
                <a:gd name="T61" fmla="*/ 11 h 17"/>
                <a:gd name="T62" fmla="*/ 20 w 100"/>
                <a:gd name="T63" fmla="*/ 11 h 17"/>
                <a:gd name="T64" fmla="*/ 10 w 100"/>
                <a:gd name="T65" fmla="*/ 11 h 17"/>
                <a:gd name="T66" fmla="*/ 0 w 100"/>
                <a:gd name="T67" fmla="*/ 11 h 17"/>
                <a:gd name="T68" fmla="*/ 0 w 100"/>
                <a:gd name="T69"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 h="17">
                  <a:moveTo>
                    <a:pt x="0" y="16"/>
                  </a:moveTo>
                  <a:lnTo>
                    <a:pt x="10" y="16"/>
                  </a:lnTo>
                  <a:lnTo>
                    <a:pt x="20" y="14"/>
                  </a:lnTo>
                  <a:lnTo>
                    <a:pt x="29" y="14"/>
                  </a:lnTo>
                  <a:lnTo>
                    <a:pt x="38" y="14"/>
                  </a:lnTo>
                  <a:lnTo>
                    <a:pt x="45" y="14"/>
                  </a:lnTo>
                  <a:lnTo>
                    <a:pt x="54" y="13"/>
                  </a:lnTo>
                  <a:lnTo>
                    <a:pt x="61" y="12"/>
                  </a:lnTo>
                  <a:lnTo>
                    <a:pt x="68" y="11"/>
                  </a:lnTo>
                  <a:lnTo>
                    <a:pt x="74" y="11"/>
                  </a:lnTo>
                  <a:lnTo>
                    <a:pt x="81" y="9"/>
                  </a:lnTo>
                  <a:lnTo>
                    <a:pt x="86" y="9"/>
                  </a:lnTo>
                  <a:lnTo>
                    <a:pt x="90" y="6"/>
                  </a:lnTo>
                  <a:lnTo>
                    <a:pt x="93" y="5"/>
                  </a:lnTo>
                  <a:lnTo>
                    <a:pt x="96" y="4"/>
                  </a:lnTo>
                  <a:lnTo>
                    <a:pt x="98" y="2"/>
                  </a:lnTo>
                  <a:lnTo>
                    <a:pt x="99" y="0"/>
                  </a:lnTo>
                  <a:lnTo>
                    <a:pt x="93" y="0"/>
                  </a:lnTo>
                  <a:lnTo>
                    <a:pt x="93" y="1"/>
                  </a:lnTo>
                  <a:lnTo>
                    <a:pt x="92" y="1"/>
                  </a:lnTo>
                  <a:lnTo>
                    <a:pt x="91" y="2"/>
                  </a:lnTo>
                  <a:lnTo>
                    <a:pt x="88" y="3"/>
                  </a:lnTo>
                  <a:lnTo>
                    <a:pt x="84" y="4"/>
                  </a:lnTo>
                  <a:lnTo>
                    <a:pt x="79" y="5"/>
                  </a:lnTo>
                  <a:lnTo>
                    <a:pt x="74" y="6"/>
                  </a:lnTo>
                  <a:lnTo>
                    <a:pt x="67" y="6"/>
                  </a:lnTo>
                  <a:lnTo>
                    <a:pt x="60" y="9"/>
                  </a:lnTo>
                  <a:lnTo>
                    <a:pt x="53" y="9"/>
                  </a:lnTo>
                  <a:lnTo>
                    <a:pt x="45" y="10"/>
                  </a:lnTo>
                  <a:lnTo>
                    <a:pt x="37" y="10"/>
                  </a:lnTo>
                  <a:lnTo>
                    <a:pt x="29" y="11"/>
                  </a:lnTo>
                  <a:lnTo>
                    <a:pt x="20" y="11"/>
                  </a:lnTo>
                  <a:lnTo>
                    <a:pt x="10" y="11"/>
                  </a:lnTo>
                  <a:lnTo>
                    <a:pt x="0" y="11"/>
                  </a:lnTo>
                  <a:lnTo>
                    <a:pt x="0" y="16"/>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 name="Freeform 1088">
              <a:extLst>
                <a:ext uri="{FF2B5EF4-FFF2-40B4-BE49-F238E27FC236}">
                  <a16:creationId xmlns:a16="http://schemas.microsoft.com/office/drawing/2014/main" id="{B5868E13-719D-4BE5-82A8-1949CC7CFC9F}"/>
                </a:ext>
              </a:extLst>
            </p:cNvPr>
            <p:cNvSpPr>
              <a:spLocks/>
            </p:cNvSpPr>
            <p:nvPr/>
          </p:nvSpPr>
          <p:spPr bwMode="auto">
            <a:xfrm>
              <a:off x="4240" y="2570"/>
              <a:ext cx="102" cy="17"/>
            </a:xfrm>
            <a:custGeom>
              <a:avLst/>
              <a:gdLst>
                <a:gd name="T0" fmla="*/ 0 w 102"/>
                <a:gd name="T1" fmla="*/ 0 h 17"/>
                <a:gd name="T2" fmla="*/ 1 w 102"/>
                <a:gd name="T3" fmla="*/ 2 h 17"/>
                <a:gd name="T4" fmla="*/ 3 w 102"/>
                <a:gd name="T5" fmla="*/ 4 h 17"/>
                <a:gd name="T6" fmla="*/ 6 w 102"/>
                <a:gd name="T7" fmla="*/ 5 h 17"/>
                <a:gd name="T8" fmla="*/ 9 w 102"/>
                <a:gd name="T9" fmla="*/ 6 h 17"/>
                <a:gd name="T10" fmla="*/ 14 w 102"/>
                <a:gd name="T11" fmla="*/ 9 h 17"/>
                <a:gd name="T12" fmla="*/ 19 w 102"/>
                <a:gd name="T13" fmla="*/ 9 h 17"/>
                <a:gd name="T14" fmla="*/ 25 w 102"/>
                <a:gd name="T15" fmla="*/ 11 h 17"/>
                <a:gd name="T16" fmla="*/ 31 w 102"/>
                <a:gd name="T17" fmla="*/ 11 h 17"/>
                <a:gd name="T18" fmla="*/ 39 w 102"/>
                <a:gd name="T19" fmla="*/ 12 h 17"/>
                <a:gd name="T20" fmla="*/ 46 w 102"/>
                <a:gd name="T21" fmla="*/ 13 h 17"/>
                <a:gd name="T22" fmla="*/ 55 w 102"/>
                <a:gd name="T23" fmla="*/ 14 h 17"/>
                <a:gd name="T24" fmla="*/ 62 w 102"/>
                <a:gd name="T25" fmla="*/ 14 h 17"/>
                <a:gd name="T26" fmla="*/ 72 w 102"/>
                <a:gd name="T27" fmla="*/ 14 h 17"/>
                <a:gd name="T28" fmla="*/ 82 w 102"/>
                <a:gd name="T29" fmla="*/ 14 h 17"/>
                <a:gd name="T30" fmla="*/ 92 w 102"/>
                <a:gd name="T31" fmla="*/ 16 h 17"/>
                <a:gd name="T32" fmla="*/ 101 w 102"/>
                <a:gd name="T33" fmla="*/ 16 h 17"/>
                <a:gd name="T34" fmla="*/ 101 w 102"/>
                <a:gd name="T35" fmla="*/ 11 h 17"/>
                <a:gd name="T36" fmla="*/ 92 w 102"/>
                <a:gd name="T37" fmla="*/ 11 h 17"/>
                <a:gd name="T38" fmla="*/ 82 w 102"/>
                <a:gd name="T39" fmla="*/ 11 h 17"/>
                <a:gd name="T40" fmla="*/ 72 w 102"/>
                <a:gd name="T41" fmla="*/ 11 h 17"/>
                <a:gd name="T42" fmla="*/ 63 w 102"/>
                <a:gd name="T43" fmla="*/ 10 h 17"/>
                <a:gd name="T44" fmla="*/ 55 w 102"/>
                <a:gd name="T45" fmla="*/ 10 h 17"/>
                <a:gd name="T46" fmla="*/ 46 w 102"/>
                <a:gd name="T47" fmla="*/ 9 h 17"/>
                <a:gd name="T48" fmla="*/ 39 w 102"/>
                <a:gd name="T49" fmla="*/ 9 h 17"/>
                <a:gd name="T50" fmla="*/ 32 w 102"/>
                <a:gd name="T51" fmla="*/ 6 h 17"/>
                <a:gd name="T52" fmla="*/ 26 w 102"/>
                <a:gd name="T53" fmla="*/ 6 h 17"/>
                <a:gd name="T54" fmla="*/ 21 w 102"/>
                <a:gd name="T55" fmla="*/ 5 h 17"/>
                <a:gd name="T56" fmla="*/ 15 w 102"/>
                <a:gd name="T57" fmla="*/ 4 h 17"/>
                <a:gd name="T58" fmla="*/ 11 w 102"/>
                <a:gd name="T59" fmla="*/ 3 h 17"/>
                <a:gd name="T60" fmla="*/ 8 w 102"/>
                <a:gd name="T61" fmla="*/ 2 h 17"/>
                <a:gd name="T62" fmla="*/ 7 w 102"/>
                <a:gd name="T63" fmla="*/ 1 h 17"/>
                <a:gd name="T64" fmla="*/ 6 w 102"/>
                <a:gd name="T65" fmla="*/ 1 h 17"/>
                <a:gd name="T66" fmla="*/ 6 w 102"/>
                <a:gd name="T67" fmla="*/ 0 h 17"/>
                <a:gd name="T68" fmla="*/ 0 w 102"/>
                <a:gd name="T6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2" h="17">
                  <a:moveTo>
                    <a:pt x="0" y="0"/>
                  </a:moveTo>
                  <a:lnTo>
                    <a:pt x="1" y="2"/>
                  </a:lnTo>
                  <a:lnTo>
                    <a:pt x="3" y="4"/>
                  </a:lnTo>
                  <a:lnTo>
                    <a:pt x="6" y="5"/>
                  </a:lnTo>
                  <a:lnTo>
                    <a:pt x="9" y="6"/>
                  </a:lnTo>
                  <a:lnTo>
                    <a:pt x="14" y="9"/>
                  </a:lnTo>
                  <a:lnTo>
                    <a:pt x="19" y="9"/>
                  </a:lnTo>
                  <a:lnTo>
                    <a:pt x="25" y="11"/>
                  </a:lnTo>
                  <a:lnTo>
                    <a:pt x="31" y="11"/>
                  </a:lnTo>
                  <a:lnTo>
                    <a:pt x="39" y="12"/>
                  </a:lnTo>
                  <a:lnTo>
                    <a:pt x="46" y="13"/>
                  </a:lnTo>
                  <a:lnTo>
                    <a:pt x="55" y="14"/>
                  </a:lnTo>
                  <a:lnTo>
                    <a:pt x="62" y="14"/>
                  </a:lnTo>
                  <a:lnTo>
                    <a:pt x="72" y="14"/>
                  </a:lnTo>
                  <a:lnTo>
                    <a:pt x="82" y="14"/>
                  </a:lnTo>
                  <a:lnTo>
                    <a:pt x="92" y="16"/>
                  </a:lnTo>
                  <a:lnTo>
                    <a:pt x="101" y="16"/>
                  </a:lnTo>
                  <a:lnTo>
                    <a:pt x="101" y="11"/>
                  </a:lnTo>
                  <a:lnTo>
                    <a:pt x="92" y="11"/>
                  </a:lnTo>
                  <a:lnTo>
                    <a:pt x="82" y="11"/>
                  </a:lnTo>
                  <a:lnTo>
                    <a:pt x="72" y="11"/>
                  </a:lnTo>
                  <a:lnTo>
                    <a:pt x="63" y="10"/>
                  </a:lnTo>
                  <a:lnTo>
                    <a:pt x="55" y="10"/>
                  </a:lnTo>
                  <a:lnTo>
                    <a:pt x="46" y="9"/>
                  </a:lnTo>
                  <a:lnTo>
                    <a:pt x="39" y="9"/>
                  </a:lnTo>
                  <a:lnTo>
                    <a:pt x="32" y="6"/>
                  </a:lnTo>
                  <a:lnTo>
                    <a:pt x="26" y="6"/>
                  </a:lnTo>
                  <a:lnTo>
                    <a:pt x="21" y="5"/>
                  </a:lnTo>
                  <a:lnTo>
                    <a:pt x="15" y="4"/>
                  </a:lnTo>
                  <a:lnTo>
                    <a:pt x="11" y="3"/>
                  </a:lnTo>
                  <a:lnTo>
                    <a:pt x="8" y="2"/>
                  </a:lnTo>
                  <a:lnTo>
                    <a:pt x="7" y="1"/>
                  </a:lnTo>
                  <a:lnTo>
                    <a:pt x="6" y="1"/>
                  </a:lnTo>
                  <a:lnTo>
                    <a:pt x="6" y="0"/>
                  </a:lnTo>
                  <a:lnTo>
                    <a:pt x="0" y="0"/>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 name="Freeform 1089">
              <a:extLst>
                <a:ext uri="{FF2B5EF4-FFF2-40B4-BE49-F238E27FC236}">
                  <a16:creationId xmlns:a16="http://schemas.microsoft.com/office/drawing/2014/main" id="{EEE13EA6-C92E-4F35-A5C2-3EEB842A08CD}"/>
                </a:ext>
              </a:extLst>
            </p:cNvPr>
            <p:cNvSpPr>
              <a:spLocks/>
            </p:cNvSpPr>
            <p:nvPr/>
          </p:nvSpPr>
          <p:spPr bwMode="auto">
            <a:xfrm>
              <a:off x="4240" y="2528"/>
              <a:ext cx="17" cy="41"/>
            </a:xfrm>
            <a:custGeom>
              <a:avLst/>
              <a:gdLst>
                <a:gd name="T0" fmla="*/ 0 w 17"/>
                <a:gd name="T1" fmla="*/ 0 h 41"/>
                <a:gd name="T2" fmla="*/ 0 w 17"/>
                <a:gd name="T3" fmla="*/ 40 h 41"/>
                <a:gd name="T4" fmla="*/ 16 w 17"/>
                <a:gd name="T5" fmla="*/ 40 h 41"/>
                <a:gd name="T6" fmla="*/ 16 w 17"/>
                <a:gd name="T7" fmla="*/ 0 h 41"/>
                <a:gd name="T8" fmla="*/ 0 w 17"/>
                <a:gd name="T9" fmla="*/ 0 h 41"/>
              </a:gdLst>
              <a:ahLst/>
              <a:cxnLst>
                <a:cxn ang="0">
                  <a:pos x="T0" y="T1"/>
                </a:cxn>
                <a:cxn ang="0">
                  <a:pos x="T2" y="T3"/>
                </a:cxn>
                <a:cxn ang="0">
                  <a:pos x="T4" y="T5"/>
                </a:cxn>
                <a:cxn ang="0">
                  <a:pos x="T6" y="T7"/>
                </a:cxn>
                <a:cxn ang="0">
                  <a:pos x="T8" y="T9"/>
                </a:cxn>
              </a:cxnLst>
              <a:rect l="0" t="0" r="r" b="b"/>
              <a:pathLst>
                <a:path w="17" h="41">
                  <a:moveTo>
                    <a:pt x="0" y="0"/>
                  </a:moveTo>
                  <a:lnTo>
                    <a:pt x="0" y="40"/>
                  </a:lnTo>
                  <a:lnTo>
                    <a:pt x="16" y="40"/>
                  </a:lnTo>
                  <a:lnTo>
                    <a:pt x="16" y="0"/>
                  </a:lnTo>
                  <a:lnTo>
                    <a:pt x="0" y="0"/>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 name="Freeform 1090">
              <a:extLst>
                <a:ext uri="{FF2B5EF4-FFF2-40B4-BE49-F238E27FC236}">
                  <a16:creationId xmlns:a16="http://schemas.microsoft.com/office/drawing/2014/main" id="{8C417C60-CFA2-462B-A45F-004553702584}"/>
                </a:ext>
              </a:extLst>
            </p:cNvPr>
            <p:cNvSpPr>
              <a:spLocks/>
            </p:cNvSpPr>
            <p:nvPr/>
          </p:nvSpPr>
          <p:spPr bwMode="auto">
            <a:xfrm>
              <a:off x="4241" y="2528"/>
              <a:ext cx="101" cy="17"/>
            </a:xfrm>
            <a:custGeom>
              <a:avLst/>
              <a:gdLst>
                <a:gd name="T0" fmla="*/ 100 w 101"/>
                <a:gd name="T1" fmla="*/ 12 h 17"/>
                <a:gd name="T2" fmla="*/ 91 w 101"/>
                <a:gd name="T3" fmla="*/ 12 h 17"/>
                <a:gd name="T4" fmla="*/ 81 w 101"/>
                <a:gd name="T5" fmla="*/ 12 h 17"/>
                <a:gd name="T6" fmla="*/ 72 w 101"/>
                <a:gd name="T7" fmla="*/ 11 h 17"/>
                <a:gd name="T8" fmla="*/ 62 w 101"/>
                <a:gd name="T9" fmla="*/ 11 h 17"/>
                <a:gd name="T10" fmla="*/ 55 w 101"/>
                <a:gd name="T11" fmla="*/ 10 h 17"/>
                <a:gd name="T12" fmla="*/ 46 w 101"/>
                <a:gd name="T13" fmla="*/ 9 h 17"/>
                <a:gd name="T14" fmla="*/ 39 w 101"/>
                <a:gd name="T15" fmla="*/ 9 h 17"/>
                <a:gd name="T16" fmla="*/ 32 w 101"/>
                <a:gd name="T17" fmla="*/ 8 h 17"/>
                <a:gd name="T18" fmla="*/ 25 w 101"/>
                <a:gd name="T19" fmla="*/ 6 h 17"/>
                <a:gd name="T20" fmla="*/ 21 w 101"/>
                <a:gd name="T21" fmla="*/ 5 h 17"/>
                <a:gd name="T22" fmla="*/ 16 w 101"/>
                <a:gd name="T23" fmla="*/ 4 h 17"/>
                <a:gd name="T24" fmla="*/ 11 w 101"/>
                <a:gd name="T25" fmla="*/ 4 h 17"/>
                <a:gd name="T26" fmla="*/ 8 w 101"/>
                <a:gd name="T27" fmla="*/ 2 h 17"/>
                <a:gd name="T28" fmla="*/ 7 w 101"/>
                <a:gd name="T29" fmla="*/ 1 h 17"/>
                <a:gd name="T30" fmla="*/ 6 w 101"/>
                <a:gd name="T31" fmla="*/ 1 h 17"/>
                <a:gd name="T32" fmla="*/ 6 w 101"/>
                <a:gd name="T33" fmla="*/ 0 h 17"/>
                <a:gd name="T34" fmla="*/ 0 w 101"/>
                <a:gd name="T35" fmla="*/ 0 h 17"/>
                <a:gd name="T36" fmla="*/ 1 w 101"/>
                <a:gd name="T37" fmla="*/ 2 h 17"/>
                <a:gd name="T38" fmla="*/ 3 w 101"/>
                <a:gd name="T39" fmla="*/ 4 h 17"/>
                <a:gd name="T40" fmla="*/ 6 w 101"/>
                <a:gd name="T41" fmla="*/ 5 h 17"/>
                <a:gd name="T42" fmla="*/ 9 w 101"/>
                <a:gd name="T43" fmla="*/ 6 h 17"/>
                <a:gd name="T44" fmla="*/ 13 w 101"/>
                <a:gd name="T45" fmla="*/ 9 h 17"/>
                <a:gd name="T46" fmla="*/ 19 w 101"/>
                <a:gd name="T47" fmla="*/ 9 h 17"/>
                <a:gd name="T48" fmla="*/ 25 w 101"/>
                <a:gd name="T49" fmla="*/ 11 h 17"/>
                <a:gd name="T50" fmla="*/ 31 w 101"/>
                <a:gd name="T51" fmla="*/ 12 h 17"/>
                <a:gd name="T52" fmla="*/ 38 w 101"/>
                <a:gd name="T53" fmla="*/ 12 h 17"/>
                <a:gd name="T54" fmla="*/ 45 w 101"/>
                <a:gd name="T55" fmla="*/ 13 h 17"/>
                <a:gd name="T56" fmla="*/ 54 w 101"/>
                <a:gd name="T57" fmla="*/ 14 h 17"/>
                <a:gd name="T58" fmla="*/ 62 w 101"/>
                <a:gd name="T59" fmla="*/ 14 h 17"/>
                <a:gd name="T60" fmla="*/ 72 w 101"/>
                <a:gd name="T61" fmla="*/ 14 h 17"/>
                <a:gd name="T62" fmla="*/ 81 w 101"/>
                <a:gd name="T63" fmla="*/ 16 h 17"/>
                <a:gd name="T64" fmla="*/ 91 w 101"/>
                <a:gd name="T65" fmla="*/ 16 h 17"/>
                <a:gd name="T66" fmla="*/ 100 w 101"/>
                <a:gd name="T67" fmla="*/ 16 h 17"/>
                <a:gd name="T68" fmla="*/ 100 w 101"/>
                <a:gd name="T69"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 h="17">
                  <a:moveTo>
                    <a:pt x="100" y="12"/>
                  </a:moveTo>
                  <a:lnTo>
                    <a:pt x="91" y="12"/>
                  </a:lnTo>
                  <a:lnTo>
                    <a:pt x="81" y="12"/>
                  </a:lnTo>
                  <a:lnTo>
                    <a:pt x="72" y="11"/>
                  </a:lnTo>
                  <a:lnTo>
                    <a:pt x="62" y="11"/>
                  </a:lnTo>
                  <a:lnTo>
                    <a:pt x="55" y="10"/>
                  </a:lnTo>
                  <a:lnTo>
                    <a:pt x="46" y="9"/>
                  </a:lnTo>
                  <a:lnTo>
                    <a:pt x="39" y="9"/>
                  </a:lnTo>
                  <a:lnTo>
                    <a:pt x="32" y="8"/>
                  </a:lnTo>
                  <a:lnTo>
                    <a:pt x="25" y="6"/>
                  </a:lnTo>
                  <a:lnTo>
                    <a:pt x="21" y="5"/>
                  </a:lnTo>
                  <a:lnTo>
                    <a:pt x="16" y="4"/>
                  </a:lnTo>
                  <a:lnTo>
                    <a:pt x="11" y="4"/>
                  </a:lnTo>
                  <a:lnTo>
                    <a:pt x="8" y="2"/>
                  </a:lnTo>
                  <a:lnTo>
                    <a:pt x="7" y="1"/>
                  </a:lnTo>
                  <a:lnTo>
                    <a:pt x="6" y="1"/>
                  </a:lnTo>
                  <a:lnTo>
                    <a:pt x="6" y="0"/>
                  </a:lnTo>
                  <a:lnTo>
                    <a:pt x="0" y="0"/>
                  </a:lnTo>
                  <a:lnTo>
                    <a:pt x="1" y="2"/>
                  </a:lnTo>
                  <a:lnTo>
                    <a:pt x="3" y="4"/>
                  </a:lnTo>
                  <a:lnTo>
                    <a:pt x="6" y="5"/>
                  </a:lnTo>
                  <a:lnTo>
                    <a:pt x="9" y="6"/>
                  </a:lnTo>
                  <a:lnTo>
                    <a:pt x="13" y="9"/>
                  </a:lnTo>
                  <a:lnTo>
                    <a:pt x="19" y="9"/>
                  </a:lnTo>
                  <a:lnTo>
                    <a:pt x="25" y="11"/>
                  </a:lnTo>
                  <a:lnTo>
                    <a:pt x="31" y="12"/>
                  </a:lnTo>
                  <a:lnTo>
                    <a:pt x="38" y="12"/>
                  </a:lnTo>
                  <a:lnTo>
                    <a:pt x="45" y="13"/>
                  </a:lnTo>
                  <a:lnTo>
                    <a:pt x="54" y="14"/>
                  </a:lnTo>
                  <a:lnTo>
                    <a:pt x="62" y="14"/>
                  </a:lnTo>
                  <a:lnTo>
                    <a:pt x="72" y="14"/>
                  </a:lnTo>
                  <a:lnTo>
                    <a:pt x="81" y="16"/>
                  </a:lnTo>
                  <a:lnTo>
                    <a:pt x="91" y="16"/>
                  </a:lnTo>
                  <a:lnTo>
                    <a:pt x="100" y="16"/>
                  </a:lnTo>
                  <a:lnTo>
                    <a:pt x="100" y="12"/>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 name="Freeform 1091">
              <a:extLst>
                <a:ext uri="{FF2B5EF4-FFF2-40B4-BE49-F238E27FC236}">
                  <a16:creationId xmlns:a16="http://schemas.microsoft.com/office/drawing/2014/main" id="{8F75AD5A-5223-4F36-8468-1C8B2D7CB3BC}"/>
                </a:ext>
              </a:extLst>
            </p:cNvPr>
            <p:cNvSpPr>
              <a:spLocks/>
            </p:cNvSpPr>
            <p:nvPr/>
          </p:nvSpPr>
          <p:spPr bwMode="auto">
            <a:xfrm>
              <a:off x="4344" y="2528"/>
              <a:ext cx="101" cy="17"/>
            </a:xfrm>
            <a:custGeom>
              <a:avLst/>
              <a:gdLst>
                <a:gd name="T0" fmla="*/ 94 w 101"/>
                <a:gd name="T1" fmla="*/ 0 h 17"/>
                <a:gd name="T2" fmla="*/ 94 w 101"/>
                <a:gd name="T3" fmla="*/ 1 h 17"/>
                <a:gd name="T4" fmla="*/ 93 w 101"/>
                <a:gd name="T5" fmla="*/ 1 h 17"/>
                <a:gd name="T6" fmla="*/ 92 w 101"/>
                <a:gd name="T7" fmla="*/ 2 h 17"/>
                <a:gd name="T8" fmla="*/ 89 w 101"/>
                <a:gd name="T9" fmla="*/ 4 h 17"/>
                <a:gd name="T10" fmla="*/ 84 w 101"/>
                <a:gd name="T11" fmla="*/ 4 h 17"/>
                <a:gd name="T12" fmla="*/ 80 w 101"/>
                <a:gd name="T13" fmla="*/ 5 h 17"/>
                <a:gd name="T14" fmla="*/ 75 w 101"/>
                <a:gd name="T15" fmla="*/ 6 h 17"/>
                <a:gd name="T16" fmla="*/ 69 w 101"/>
                <a:gd name="T17" fmla="*/ 8 h 17"/>
                <a:gd name="T18" fmla="*/ 61 w 101"/>
                <a:gd name="T19" fmla="*/ 9 h 17"/>
                <a:gd name="T20" fmla="*/ 55 w 101"/>
                <a:gd name="T21" fmla="*/ 9 h 17"/>
                <a:gd name="T22" fmla="*/ 45 w 101"/>
                <a:gd name="T23" fmla="*/ 10 h 17"/>
                <a:gd name="T24" fmla="*/ 37 w 101"/>
                <a:gd name="T25" fmla="*/ 11 h 17"/>
                <a:gd name="T26" fmla="*/ 29 w 101"/>
                <a:gd name="T27" fmla="*/ 11 h 17"/>
                <a:gd name="T28" fmla="*/ 20 w 101"/>
                <a:gd name="T29" fmla="*/ 12 h 17"/>
                <a:gd name="T30" fmla="*/ 10 w 101"/>
                <a:gd name="T31" fmla="*/ 12 h 17"/>
                <a:gd name="T32" fmla="*/ 0 w 101"/>
                <a:gd name="T33" fmla="*/ 12 h 17"/>
                <a:gd name="T34" fmla="*/ 0 w 101"/>
                <a:gd name="T35" fmla="*/ 16 h 17"/>
                <a:gd name="T36" fmla="*/ 10 w 101"/>
                <a:gd name="T37" fmla="*/ 16 h 17"/>
                <a:gd name="T38" fmla="*/ 20 w 101"/>
                <a:gd name="T39" fmla="*/ 16 h 17"/>
                <a:gd name="T40" fmla="*/ 29 w 101"/>
                <a:gd name="T41" fmla="*/ 14 h 17"/>
                <a:gd name="T42" fmla="*/ 38 w 101"/>
                <a:gd name="T43" fmla="*/ 14 h 17"/>
                <a:gd name="T44" fmla="*/ 47 w 101"/>
                <a:gd name="T45" fmla="*/ 14 h 17"/>
                <a:gd name="T46" fmla="*/ 55 w 101"/>
                <a:gd name="T47" fmla="*/ 13 h 17"/>
                <a:gd name="T48" fmla="*/ 62 w 101"/>
                <a:gd name="T49" fmla="*/ 12 h 17"/>
                <a:gd name="T50" fmla="*/ 69 w 101"/>
                <a:gd name="T51" fmla="*/ 12 h 17"/>
                <a:gd name="T52" fmla="*/ 76 w 101"/>
                <a:gd name="T53" fmla="*/ 11 h 17"/>
                <a:gd name="T54" fmla="*/ 81 w 101"/>
                <a:gd name="T55" fmla="*/ 9 h 17"/>
                <a:gd name="T56" fmla="*/ 87 w 101"/>
                <a:gd name="T57" fmla="*/ 9 h 17"/>
                <a:gd name="T58" fmla="*/ 92 w 101"/>
                <a:gd name="T59" fmla="*/ 6 h 17"/>
                <a:gd name="T60" fmla="*/ 94 w 101"/>
                <a:gd name="T61" fmla="*/ 5 h 17"/>
                <a:gd name="T62" fmla="*/ 97 w 101"/>
                <a:gd name="T63" fmla="*/ 4 h 17"/>
                <a:gd name="T64" fmla="*/ 99 w 101"/>
                <a:gd name="T65" fmla="*/ 2 h 17"/>
                <a:gd name="T66" fmla="*/ 100 w 101"/>
                <a:gd name="T67" fmla="*/ 0 h 17"/>
                <a:gd name="T68" fmla="*/ 94 w 101"/>
                <a:gd name="T6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 h="17">
                  <a:moveTo>
                    <a:pt x="94" y="0"/>
                  </a:moveTo>
                  <a:lnTo>
                    <a:pt x="94" y="1"/>
                  </a:lnTo>
                  <a:lnTo>
                    <a:pt x="93" y="1"/>
                  </a:lnTo>
                  <a:lnTo>
                    <a:pt x="92" y="2"/>
                  </a:lnTo>
                  <a:lnTo>
                    <a:pt x="89" y="4"/>
                  </a:lnTo>
                  <a:lnTo>
                    <a:pt x="84" y="4"/>
                  </a:lnTo>
                  <a:lnTo>
                    <a:pt x="80" y="5"/>
                  </a:lnTo>
                  <a:lnTo>
                    <a:pt x="75" y="6"/>
                  </a:lnTo>
                  <a:lnTo>
                    <a:pt x="69" y="8"/>
                  </a:lnTo>
                  <a:lnTo>
                    <a:pt x="61" y="9"/>
                  </a:lnTo>
                  <a:lnTo>
                    <a:pt x="55" y="9"/>
                  </a:lnTo>
                  <a:lnTo>
                    <a:pt x="45" y="10"/>
                  </a:lnTo>
                  <a:lnTo>
                    <a:pt x="37" y="11"/>
                  </a:lnTo>
                  <a:lnTo>
                    <a:pt x="29" y="11"/>
                  </a:lnTo>
                  <a:lnTo>
                    <a:pt x="20" y="12"/>
                  </a:lnTo>
                  <a:lnTo>
                    <a:pt x="10" y="12"/>
                  </a:lnTo>
                  <a:lnTo>
                    <a:pt x="0" y="12"/>
                  </a:lnTo>
                  <a:lnTo>
                    <a:pt x="0" y="16"/>
                  </a:lnTo>
                  <a:lnTo>
                    <a:pt x="10" y="16"/>
                  </a:lnTo>
                  <a:lnTo>
                    <a:pt x="20" y="16"/>
                  </a:lnTo>
                  <a:lnTo>
                    <a:pt x="29" y="14"/>
                  </a:lnTo>
                  <a:lnTo>
                    <a:pt x="38" y="14"/>
                  </a:lnTo>
                  <a:lnTo>
                    <a:pt x="47" y="14"/>
                  </a:lnTo>
                  <a:lnTo>
                    <a:pt x="55" y="13"/>
                  </a:lnTo>
                  <a:lnTo>
                    <a:pt x="62" y="12"/>
                  </a:lnTo>
                  <a:lnTo>
                    <a:pt x="69" y="12"/>
                  </a:lnTo>
                  <a:lnTo>
                    <a:pt x="76" y="11"/>
                  </a:lnTo>
                  <a:lnTo>
                    <a:pt x="81" y="9"/>
                  </a:lnTo>
                  <a:lnTo>
                    <a:pt x="87" y="9"/>
                  </a:lnTo>
                  <a:lnTo>
                    <a:pt x="92" y="6"/>
                  </a:lnTo>
                  <a:lnTo>
                    <a:pt x="94" y="5"/>
                  </a:lnTo>
                  <a:lnTo>
                    <a:pt x="97" y="4"/>
                  </a:lnTo>
                  <a:lnTo>
                    <a:pt x="99" y="2"/>
                  </a:lnTo>
                  <a:lnTo>
                    <a:pt x="100" y="0"/>
                  </a:lnTo>
                  <a:lnTo>
                    <a:pt x="94" y="0"/>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 name="Freeform 1092">
              <a:extLst>
                <a:ext uri="{FF2B5EF4-FFF2-40B4-BE49-F238E27FC236}">
                  <a16:creationId xmlns:a16="http://schemas.microsoft.com/office/drawing/2014/main" id="{ED1C8EB1-CF53-4E0A-AF1E-074BEF90AAE9}"/>
                </a:ext>
              </a:extLst>
            </p:cNvPr>
            <p:cNvSpPr>
              <a:spLocks/>
            </p:cNvSpPr>
            <p:nvPr/>
          </p:nvSpPr>
          <p:spPr bwMode="auto">
            <a:xfrm>
              <a:off x="4010" y="2249"/>
              <a:ext cx="361" cy="284"/>
            </a:xfrm>
            <a:custGeom>
              <a:avLst/>
              <a:gdLst>
                <a:gd name="T0" fmla="*/ 360 w 361"/>
                <a:gd name="T1" fmla="*/ 264 h 284"/>
                <a:gd name="T2" fmla="*/ 359 w 361"/>
                <a:gd name="T3" fmla="*/ 244 h 284"/>
                <a:gd name="T4" fmla="*/ 358 w 361"/>
                <a:gd name="T5" fmla="*/ 226 h 284"/>
                <a:gd name="T6" fmla="*/ 355 w 361"/>
                <a:gd name="T7" fmla="*/ 210 h 284"/>
                <a:gd name="T8" fmla="*/ 352 w 361"/>
                <a:gd name="T9" fmla="*/ 194 h 284"/>
                <a:gd name="T10" fmla="*/ 348 w 361"/>
                <a:gd name="T11" fmla="*/ 178 h 284"/>
                <a:gd name="T12" fmla="*/ 344 w 361"/>
                <a:gd name="T13" fmla="*/ 165 h 284"/>
                <a:gd name="T14" fmla="*/ 339 w 361"/>
                <a:gd name="T15" fmla="*/ 154 h 284"/>
                <a:gd name="T16" fmla="*/ 333 w 361"/>
                <a:gd name="T17" fmla="*/ 142 h 284"/>
                <a:gd name="T18" fmla="*/ 327 w 361"/>
                <a:gd name="T19" fmla="*/ 132 h 284"/>
                <a:gd name="T20" fmla="*/ 321 w 361"/>
                <a:gd name="T21" fmla="*/ 123 h 284"/>
                <a:gd name="T22" fmla="*/ 313 w 361"/>
                <a:gd name="T23" fmla="*/ 115 h 284"/>
                <a:gd name="T24" fmla="*/ 305 w 361"/>
                <a:gd name="T25" fmla="*/ 107 h 284"/>
                <a:gd name="T26" fmla="*/ 298 w 361"/>
                <a:gd name="T27" fmla="*/ 100 h 284"/>
                <a:gd name="T28" fmla="*/ 289 w 361"/>
                <a:gd name="T29" fmla="*/ 93 h 284"/>
                <a:gd name="T30" fmla="*/ 281 w 361"/>
                <a:gd name="T31" fmla="*/ 86 h 284"/>
                <a:gd name="T32" fmla="*/ 267 w 361"/>
                <a:gd name="T33" fmla="*/ 77 h 284"/>
                <a:gd name="T34" fmla="*/ 244 w 361"/>
                <a:gd name="T35" fmla="*/ 65 h 284"/>
                <a:gd name="T36" fmla="*/ 216 w 361"/>
                <a:gd name="T37" fmla="*/ 50 h 284"/>
                <a:gd name="T38" fmla="*/ 187 w 361"/>
                <a:gd name="T39" fmla="*/ 35 h 284"/>
                <a:gd name="T40" fmla="*/ 153 w 361"/>
                <a:gd name="T41" fmla="*/ 24 h 284"/>
                <a:gd name="T42" fmla="*/ 119 w 361"/>
                <a:gd name="T43" fmla="*/ 13 h 284"/>
                <a:gd name="T44" fmla="*/ 83 w 361"/>
                <a:gd name="T45" fmla="*/ 5 h 284"/>
                <a:gd name="T46" fmla="*/ 48 w 361"/>
                <a:gd name="T47" fmla="*/ 0 h 284"/>
                <a:gd name="T48" fmla="*/ 30 w 361"/>
                <a:gd name="T49" fmla="*/ 0 h 284"/>
                <a:gd name="T50" fmla="*/ 22 w 361"/>
                <a:gd name="T51" fmla="*/ 1 h 284"/>
                <a:gd name="T52" fmla="*/ 11 w 361"/>
                <a:gd name="T53" fmla="*/ 5 h 284"/>
                <a:gd name="T54" fmla="*/ 1 w 361"/>
                <a:gd name="T55" fmla="*/ 14 h 284"/>
                <a:gd name="T56" fmla="*/ 1 w 361"/>
                <a:gd name="T57" fmla="*/ 28 h 284"/>
                <a:gd name="T58" fmla="*/ 10 w 361"/>
                <a:gd name="T59" fmla="*/ 38 h 284"/>
                <a:gd name="T60" fmla="*/ 21 w 361"/>
                <a:gd name="T61" fmla="*/ 43 h 284"/>
                <a:gd name="T62" fmla="*/ 30 w 361"/>
                <a:gd name="T63" fmla="*/ 44 h 284"/>
                <a:gd name="T64" fmla="*/ 41 w 361"/>
                <a:gd name="T65" fmla="*/ 45 h 284"/>
                <a:gd name="T66" fmla="*/ 65 w 361"/>
                <a:gd name="T67" fmla="*/ 49 h 284"/>
                <a:gd name="T68" fmla="*/ 91 w 361"/>
                <a:gd name="T69" fmla="*/ 56 h 284"/>
                <a:gd name="T70" fmla="*/ 121 w 361"/>
                <a:gd name="T71" fmla="*/ 65 h 284"/>
                <a:gd name="T72" fmla="*/ 150 w 361"/>
                <a:gd name="T73" fmla="*/ 75 h 284"/>
                <a:gd name="T74" fmla="*/ 179 w 361"/>
                <a:gd name="T75" fmla="*/ 86 h 284"/>
                <a:gd name="T76" fmla="*/ 204 w 361"/>
                <a:gd name="T77" fmla="*/ 97 h 284"/>
                <a:gd name="T78" fmla="*/ 222 w 361"/>
                <a:gd name="T79" fmla="*/ 108 h 284"/>
                <a:gd name="T80" fmla="*/ 236 w 361"/>
                <a:gd name="T81" fmla="*/ 120 h 284"/>
                <a:gd name="T82" fmla="*/ 251 w 361"/>
                <a:gd name="T83" fmla="*/ 134 h 284"/>
                <a:gd name="T84" fmla="*/ 263 w 361"/>
                <a:gd name="T85" fmla="*/ 149 h 284"/>
                <a:gd name="T86" fmla="*/ 274 w 361"/>
                <a:gd name="T87" fmla="*/ 166 h 284"/>
                <a:gd name="T88" fmla="*/ 283 w 361"/>
                <a:gd name="T89" fmla="*/ 186 h 284"/>
                <a:gd name="T90" fmla="*/ 290 w 361"/>
                <a:gd name="T91" fmla="*/ 209 h 284"/>
                <a:gd name="T92" fmla="*/ 295 w 361"/>
                <a:gd name="T93" fmla="*/ 232 h 284"/>
                <a:gd name="T94" fmla="*/ 297 w 361"/>
                <a:gd name="T95" fmla="*/ 260 h 284"/>
                <a:gd name="T96" fmla="*/ 297 w 361"/>
                <a:gd name="T97" fmla="*/ 276 h 284"/>
                <a:gd name="T98" fmla="*/ 300 w 361"/>
                <a:gd name="T99" fmla="*/ 278 h 284"/>
                <a:gd name="T100" fmla="*/ 308 w 361"/>
                <a:gd name="T101" fmla="*/ 281 h 284"/>
                <a:gd name="T102" fmla="*/ 322 w 361"/>
                <a:gd name="T103" fmla="*/ 283 h 284"/>
                <a:gd name="T104" fmla="*/ 340 w 361"/>
                <a:gd name="T105" fmla="*/ 283 h 284"/>
                <a:gd name="T106" fmla="*/ 352 w 361"/>
                <a:gd name="T107" fmla="*/ 281 h 284"/>
                <a:gd name="T108" fmla="*/ 358 w 361"/>
                <a:gd name="T109" fmla="*/ 278 h 284"/>
                <a:gd name="T110" fmla="*/ 360 w 361"/>
                <a:gd name="T111" fmla="*/ 27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1" h="284">
                  <a:moveTo>
                    <a:pt x="360" y="275"/>
                  </a:moveTo>
                  <a:lnTo>
                    <a:pt x="360" y="264"/>
                  </a:lnTo>
                  <a:lnTo>
                    <a:pt x="360" y="255"/>
                  </a:lnTo>
                  <a:lnTo>
                    <a:pt x="359" y="244"/>
                  </a:lnTo>
                  <a:lnTo>
                    <a:pt x="359" y="235"/>
                  </a:lnTo>
                  <a:lnTo>
                    <a:pt x="358" y="226"/>
                  </a:lnTo>
                  <a:lnTo>
                    <a:pt x="356" y="217"/>
                  </a:lnTo>
                  <a:lnTo>
                    <a:pt x="355" y="210"/>
                  </a:lnTo>
                  <a:lnTo>
                    <a:pt x="354" y="201"/>
                  </a:lnTo>
                  <a:lnTo>
                    <a:pt x="352" y="194"/>
                  </a:lnTo>
                  <a:lnTo>
                    <a:pt x="350" y="186"/>
                  </a:lnTo>
                  <a:lnTo>
                    <a:pt x="348" y="178"/>
                  </a:lnTo>
                  <a:lnTo>
                    <a:pt x="346" y="172"/>
                  </a:lnTo>
                  <a:lnTo>
                    <a:pt x="344" y="165"/>
                  </a:lnTo>
                  <a:lnTo>
                    <a:pt x="341" y="160"/>
                  </a:lnTo>
                  <a:lnTo>
                    <a:pt x="339" y="154"/>
                  </a:lnTo>
                  <a:lnTo>
                    <a:pt x="336" y="148"/>
                  </a:lnTo>
                  <a:lnTo>
                    <a:pt x="333" y="142"/>
                  </a:lnTo>
                  <a:lnTo>
                    <a:pt x="330" y="137"/>
                  </a:lnTo>
                  <a:lnTo>
                    <a:pt x="327" y="132"/>
                  </a:lnTo>
                  <a:lnTo>
                    <a:pt x="324" y="127"/>
                  </a:lnTo>
                  <a:lnTo>
                    <a:pt x="321" y="123"/>
                  </a:lnTo>
                  <a:lnTo>
                    <a:pt x="317" y="118"/>
                  </a:lnTo>
                  <a:lnTo>
                    <a:pt x="313" y="115"/>
                  </a:lnTo>
                  <a:lnTo>
                    <a:pt x="310" y="111"/>
                  </a:lnTo>
                  <a:lnTo>
                    <a:pt x="305" y="107"/>
                  </a:lnTo>
                  <a:lnTo>
                    <a:pt x="302" y="103"/>
                  </a:lnTo>
                  <a:lnTo>
                    <a:pt x="298" y="100"/>
                  </a:lnTo>
                  <a:lnTo>
                    <a:pt x="293" y="96"/>
                  </a:lnTo>
                  <a:lnTo>
                    <a:pt x="289" y="93"/>
                  </a:lnTo>
                  <a:lnTo>
                    <a:pt x="285" y="89"/>
                  </a:lnTo>
                  <a:lnTo>
                    <a:pt x="281" y="86"/>
                  </a:lnTo>
                  <a:lnTo>
                    <a:pt x="276" y="83"/>
                  </a:lnTo>
                  <a:lnTo>
                    <a:pt x="267" y="77"/>
                  </a:lnTo>
                  <a:lnTo>
                    <a:pt x="256" y="71"/>
                  </a:lnTo>
                  <a:lnTo>
                    <a:pt x="244" y="65"/>
                  </a:lnTo>
                  <a:lnTo>
                    <a:pt x="230" y="57"/>
                  </a:lnTo>
                  <a:lnTo>
                    <a:pt x="216" y="50"/>
                  </a:lnTo>
                  <a:lnTo>
                    <a:pt x="203" y="43"/>
                  </a:lnTo>
                  <a:lnTo>
                    <a:pt x="187" y="35"/>
                  </a:lnTo>
                  <a:lnTo>
                    <a:pt x="170" y="29"/>
                  </a:lnTo>
                  <a:lnTo>
                    <a:pt x="153" y="24"/>
                  </a:lnTo>
                  <a:lnTo>
                    <a:pt x="137" y="18"/>
                  </a:lnTo>
                  <a:lnTo>
                    <a:pt x="119" y="13"/>
                  </a:lnTo>
                  <a:lnTo>
                    <a:pt x="101" y="8"/>
                  </a:lnTo>
                  <a:lnTo>
                    <a:pt x="83" y="5"/>
                  </a:lnTo>
                  <a:lnTo>
                    <a:pt x="66" y="2"/>
                  </a:lnTo>
                  <a:lnTo>
                    <a:pt x="48" y="0"/>
                  </a:lnTo>
                  <a:lnTo>
                    <a:pt x="31" y="0"/>
                  </a:lnTo>
                  <a:lnTo>
                    <a:pt x="30" y="0"/>
                  </a:lnTo>
                  <a:lnTo>
                    <a:pt x="27" y="0"/>
                  </a:lnTo>
                  <a:lnTo>
                    <a:pt x="22" y="1"/>
                  </a:lnTo>
                  <a:lnTo>
                    <a:pt x="16" y="2"/>
                  </a:lnTo>
                  <a:lnTo>
                    <a:pt x="11" y="5"/>
                  </a:lnTo>
                  <a:lnTo>
                    <a:pt x="5" y="9"/>
                  </a:lnTo>
                  <a:lnTo>
                    <a:pt x="1" y="14"/>
                  </a:lnTo>
                  <a:lnTo>
                    <a:pt x="0" y="22"/>
                  </a:lnTo>
                  <a:lnTo>
                    <a:pt x="1" y="28"/>
                  </a:lnTo>
                  <a:lnTo>
                    <a:pt x="5" y="34"/>
                  </a:lnTo>
                  <a:lnTo>
                    <a:pt x="10" y="38"/>
                  </a:lnTo>
                  <a:lnTo>
                    <a:pt x="16" y="41"/>
                  </a:lnTo>
                  <a:lnTo>
                    <a:pt x="21" y="43"/>
                  </a:lnTo>
                  <a:lnTo>
                    <a:pt x="26" y="43"/>
                  </a:lnTo>
                  <a:lnTo>
                    <a:pt x="30" y="44"/>
                  </a:lnTo>
                  <a:lnTo>
                    <a:pt x="31" y="44"/>
                  </a:lnTo>
                  <a:lnTo>
                    <a:pt x="41" y="45"/>
                  </a:lnTo>
                  <a:lnTo>
                    <a:pt x="52" y="47"/>
                  </a:lnTo>
                  <a:lnTo>
                    <a:pt x="65" y="49"/>
                  </a:lnTo>
                  <a:lnTo>
                    <a:pt x="78" y="53"/>
                  </a:lnTo>
                  <a:lnTo>
                    <a:pt x="91" y="56"/>
                  </a:lnTo>
                  <a:lnTo>
                    <a:pt x="106" y="60"/>
                  </a:lnTo>
                  <a:lnTo>
                    <a:pt x="121" y="65"/>
                  </a:lnTo>
                  <a:lnTo>
                    <a:pt x="137" y="71"/>
                  </a:lnTo>
                  <a:lnTo>
                    <a:pt x="150" y="75"/>
                  </a:lnTo>
                  <a:lnTo>
                    <a:pt x="165" y="80"/>
                  </a:lnTo>
                  <a:lnTo>
                    <a:pt x="179" y="86"/>
                  </a:lnTo>
                  <a:lnTo>
                    <a:pt x="192" y="91"/>
                  </a:lnTo>
                  <a:lnTo>
                    <a:pt x="204" y="97"/>
                  </a:lnTo>
                  <a:lnTo>
                    <a:pt x="214" y="103"/>
                  </a:lnTo>
                  <a:lnTo>
                    <a:pt x="222" y="108"/>
                  </a:lnTo>
                  <a:lnTo>
                    <a:pt x="229" y="114"/>
                  </a:lnTo>
                  <a:lnTo>
                    <a:pt x="236" y="120"/>
                  </a:lnTo>
                  <a:lnTo>
                    <a:pt x="243" y="126"/>
                  </a:lnTo>
                  <a:lnTo>
                    <a:pt x="251" y="134"/>
                  </a:lnTo>
                  <a:lnTo>
                    <a:pt x="257" y="141"/>
                  </a:lnTo>
                  <a:lnTo>
                    <a:pt x="263" y="149"/>
                  </a:lnTo>
                  <a:lnTo>
                    <a:pt x="269" y="158"/>
                  </a:lnTo>
                  <a:lnTo>
                    <a:pt x="274" y="166"/>
                  </a:lnTo>
                  <a:lnTo>
                    <a:pt x="279" y="176"/>
                  </a:lnTo>
                  <a:lnTo>
                    <a:pt x="283" y="186"/>
                  </a:lnTo>
                  <a:lnTo>
                    <a:pt x="287" y="196"/>
                  </a:lnTo>
                  <a:lnTo>
                    <a:pt x="290" y="209"/>
                  </a:lnTo>
                  <a:lnTo>
                    <a:pt x="293" y="220"/>
                  </a:lnTo>
                  <a:lnTo>
                    <a:pt x="295" y="232"/>
                  </a:lnTo>
                  <a:lnTo>
                    <a:pt x="296" y="246"/>
                  </a:lnTo>
                  <a:lnTo>
                    <a:pt x="297" y="260"/>
                  </a:lnTo>
                  <a:lnTo>
                    <a:pt x="296" y="275"/>
                  </a:lnTo>
                  <a:lnTo>
                    <a:pt x="297" y="276"/>
                  </a:lnTo>
                  <a:lnTo>
                    <a:pt x="298" y="276"/>
                  </a:lnTo>
                  <a:lnTo>
                    <a:pt x="300" y="278"/>
                  </a:lnTo>
                  <a:lnTo>
                    <a:pt x="303" y="279"/>
                  </a:lnTo>
                  <a:lnTo>
                    <a:pt x="308" y="281"/>
                  </a:lnTo>
                  <a:lnTo>
                    <a:pt x="314" y="282"/>
                  </a:lnTo>
                  <a:lnTo>
                    <a:pt x="322" y="283"/>
                  </a:lnTo>
                  <a:lnTo>
                    <a:pt x="330" y="283"/>
                  </a:lnTo>
                  <a:lnTo>
                    <a:pt x="340" y="283"/>
                  </a:lnTo>
                  <a:lnTo>
                    <a:pt x="347" y="282"/>
                  </a:lnTo>
                  <a:lnTo>
                    <a:pt x="352" y="281"/>
                  </a:lnTo>
                  <a:lnTo>
                    <a:pt x="356" y="279"/>
                  </a:lnTo>
                  <a:lnTo>
                    <a:pt x="358" y="278"/>
                  </a:lnTo>
                  <a:lnTo>
                    <a:pt x="359" y="276"/>
                  </a:lnTo>
                  <a:lnTo>
                    <a:pt x="360" y="276"/>
                  </a:lnTo>
                  <a:lnTo>
                    <a:pt x="360" y="275"/>
                  </a:lnTo>
                </a:path>
              </a:pathLst>
            </a:custGeom>
            <a:solidFill>
              <a:srgbClr val="DBDBDB"/>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 name="Freeform 1093">
              <a:extLst>
                <a:ext uri="{FF2B5EF4-FFF2-40B4-BE49-F238E27FC236}">
                  <a16:creationId xmlns:a16="http://schemas.microsoft.com/office/drawing/2014/main" id="{DE77AD0B-1299-435F-B447-1323EBE1CC89}"/>
                </a:ext>
              </a:extLst>
            </p:cNvPr>
            <p:cNvSpPr>
              <a:spLocks/>
            </p:cNvSpPr>
            <p:nvPr/>
          </p:nvSpPr>
          <p:spPr bwMode="auto">
            <a:xfrm>
              <a:off x="4285" y="2330"/>
              <a:ext cx="87" cy="194"/>
            </a:xfrm>
            <a:custGeom>
              <a:avLst/>
              <a:gdLst>
                <a:gd name="T0" fmla="*/ 5 w 87"/>
                <a:gd name="T1" fmla="*/ 6 h 194"/>
                <a:gd name="T2" fmla="*/ 13 w 87"/>
                <a:gd name="T3" fmla="*/ 13 h 194"/>
                <a:gd name="T4" fmla="*/ 22 w 87"/>
                <a:gd name="T5" fmla="*/ 18 h 194"/>
                <a:gd name="T6" fmla="*/ 29 w 87"/>
                <a:gd name="T7" fmla="*/ 25 h 194"/>
                <a:gd name="T8" fmla="*/ 36 w 87"/>
                <a:gd name="T9" fmla="*/ 34 h 194"/>
                <a:gd name="T10" fmla="*/ 43 w 87"/>
                <a:gd name="T11" fmla="*/ 42 h 194"/>
                <a:gd name="T12" fmla="*/ 50 w 87"/>
                <a:gd name="T13" fmla="*/ 50 h 194"/>
                <a:gd name="T14" fmla="*/ 56 w 87"/>
                <a:gd name="T15" fmla="*/ 61 h 194"/>
                <a:gd name="T16" fmla="*/ 61 w 87"/>
                <a:gd name="T17" fmla="*/ 72 h 194"/>
                <a:gd name="T18" fmla="*/ 65 w 87"/>
                <a:gd name="T19" fmla="*/ 84 h 194"/>
                <a:gd name="T20" fmla="*/ 70 w 87"/>
                <a:gd name="T21" fmla="*/ 97 h 194"/>
                <a:gd name="T22" fmla="*/ 74 w 87"/>
                <a:gd name="T23" fmla="*/ 112 h 194"/>
                <a:gd name="T24" fmla="*/ 77 w 87"/>
                <a:gd name="T25" fmla="*/ 127 h 194"/>
                <a:gd name="T26" fmla="*/ 79 w 87"/>
                <a:gd name="T27" fmla="*/ 145 h 194"/>
                <a:gd name="T28" fmla="*/ 80 w 87"/>
                <a:gd name="T29" fmla="*/ 162 h 194"/>
                <a:gd name="T30" fmla="*/ 81 w 87"/>
                <a:gd name="T31" fmla="*/ 182 h 194"/>
                <a:gd name="T32" fmla="*/ 86 w 87"/>
                <a:gd name="T33" fmla="*/ 193 h 194"/>
                <a:gd name="T34" fmla="*/ 86 w 87"/>
                <a:gd name="T35" fmla="*/ 172 h 194"/>
                <a:gd name="T36" fmla="*/ 85 w 87"/>
                <a:gd name="T37" fmla="*/ 153 h 194"/>
                <a:gd name="T38" fmla="*/ 83 w 87"/>
                <a:gd name="T39" fmla="*/ 135 h 194"/>
                <a:gd name="T40" fmla="*/ 80 w 87"/>
                <a:gd name="T41" fmla="*/ 118 h 194"/>
                <a:gd name="T42" fmla="*/ 78 w 87"/>
                <a:gd name="T43" fmla="*/ 103 h 194"/>
                <a:gd name="T44" fmla="*/ 73 w 87"/>
                <a:gd name="T45" fmla="*/ 89 h 194"/>
                <a:gd name="T46" fmla="*/ 68 w 87"/>
                <a:gd name="T47" fmla="*/ 77 h 194"/>
                <a:gd name="T48" fmla="*/ 64 w 87"/>
                <a:gd name="T49" fmla="*/ 65 h 194"/>
                <a:gd name="T50" fmla="*/ 57 w 87"/>
                <a:gd name="T51" fmla="*/ 54 h 194"/>
                <a:gd name="T52" fmla="*/ 50 w 87"/>
                <a:gd name="T53" fmla="*/ 45 h 194"/>
                <a:gd name="T54" fmla="*/ 44 w 87"/>
                <a:gd name="T55" fmla="*/ 36 h 194"/>
                <a:gd name="T56" fmla="*/ 37 w 87"/>
                <a:gd name="T57" fmla="*/ 27 h 194"/>
                <a:gd name="T58" fmla="*/ 30 w 87"/>
                <a:gd name="T59" fmla="*/ 20 h 194"/>
                <a:gd name="T60" fmla="*/ 22 w 87"/>
                <a:gd name="T61" fmla="*/ 13 h 194"/>
                <a:gd name="T62" fmla="*/ 13 w 87"/>
                <a:gd name="T63" fmla="*/ 6 h 194"/>
                <a:gd name="T64" fmla="*/ 4 w 87"/>
                <a:gd name="T6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7" h="194">
                  <a:moveTo>
                    <a:pt x="0" y="2"/>
                  </a:moveTo>
                  <a:lnTo>
                    <a:pt x="5" y="6"/>
                  </a:lnTo>
                  <a:lnTo>
                    <a:pt x="8" y="9"/>
                  </a:lnTo>
                  <a:lnTo>
                    <a:pt x="13" y="13"/>
                  </a:lnTo>
                  <a:lnTo>
                    <a:pt x="17" y="16"/>
                  </a:lnTo>
                  <a:lnTo>
                    <a:pt x="22" y="18"/>
                  </a:lnTo>
                  <a:lnTo>
                    <a:pt x="25" y="22"/>
                  </a:lnTo>
                  <a:lnTo>
                    <a:pt x="29" y="25"/>
                  </a:lnTo>
                  <a:lnTo>
                    <a:pt x="33" y="29"/>
                  </a:lnTo>
                  <a:lnTo>
                    <a:pt x="36" y="34"/>
                  </a:lnTo>
                  <a:lnTo>
                    <a:pt x="39" y="38"/>
                  </a:lnTo>
                  <a:lnTo>
                    <a:pt x="43" y="42"/>
                  </a:lnTo>
                  <a:lnTo>
                    <a:pt x="46" y="47"/>
                  </a:lnTo>
                  <a:lnTo>
                    <a:pt x="50" y="50"/>
                  </a:lnTo>
                  <a:lnTo>
                    <a:pt x="53" y="56"/>
                  </a:lnTo>
                  <a:lnTo>
                    <a:pt x="56" y="61"/>
                  </a:lnTo>
                  <a:lnTo>
                    <a:pt x="58" y="66"/>
                  </a:lnTo>
                  <a:lnTo>
                    <a:pt x="61" y="72"/>
                  </a:lnTo>
                  <a:lnTo>
                    <a:pt x="64" y="78"/>
                  </a:lnTo>
                  <a:lnTo>
                    <a:pt x="65" y="84"/>
                  </a:lnTo>
                  <a:lnTo>
                    <a:pt x="68" y="90"/>
                  </a:lnTo>
                  <a:lnTo>
                    <a:pt x="70" y="97"/>
                  </a:lnTo>
                  <a:lnTo>
                    <a:pt x="72" y="104"/>
                  </a:lnTo>
                  <a:lnTo>
                    <a:pt x="74" y="112"/>
                  </a:lnTo>
                  <a:lnTo>
                    <a:pt x="76" y="119"/>
                  </a:lnTo>
                  <a:lnTo>
                    <a:pt x="77" y="127"/>
                  </a:lnTo>
                  <a:lnTo>
                    <a:pt x="79" y="136"/>
                  </a:lnTo>
                  <a:lnTo>
                    <a:pt x="79" y="145"/>
                  </a:lnTo>
                  <a:lnTo>
                    <a:pt x="80" y="153"/>
                  </a:lnTo>
                  <a:lnTo>
                    <a:pt x="80" y="162"/>
                  </a:lnTo>
                  <a:lnTo>
                    <a:pt x="81" y="172"/>
                  </a:lnTo>
                  <a:lnTo>
                    <a:pt x="81" y="182"/>
                  </a:lnTo>
                  <a:lnTo>
                    <a:pt x="81" y="193"/>
                  </a:lnTo>
                  <a:lnTo>
                    <a:pt x="86" y="193"/>
                  </a:lnTo>
                  <a:lnTo>
                    <a:pt x="86" y="182"/>
                  </a:lnTo>
                  <a:lnTo>
                    <a:pt x="86" y="172"/>
                  </a:lnTo>
                  <a:lnTo>
                    <a:pt x="85" y="162"/>
                  </a:lnTo>
                  <a:lnTo>
                    <a:pt x="85" y="153"/>
                  </a:lnTo>
                  <a:lnTo>
                    <a:pt x="85" y="145"/>
                  </a:lnTo>
                  <a:lnTo>
                    <a:pt x="83" y="135"/>
                  </a:lnTo>
                  <a:lnTo>
                    <a:pt x="82" y="126"/>
                  </a:lnTo>
                  <a:lnTo>
                    <a:pt x="80" y="118"/>
                  </a:lnTo>
                  <a:lnTo>
                    <a:pt x="79" y="111"/>
                  </a:lnTo>
                  <a:lnTo>
                    <a:pt x="78" y="103"/>
                  </a:lnTo>
                  <a:lnTo>
                    <a:pt x="76" y="96"/>
                  </a:lnTo>
                  <a:lnTo>
                    <a:pt x="73" y="89"/>
                  </a:lnTo>
                  <a:lnTo>
                    <a:pt x="71" y="82"/>
                  </a:lnTo>
                  <a:lnTo>
                    <a:pt x="68" y="77"/>
                  </a:lnTo>
                  <a:lnTo>
                    <a:pt x="66" y="71"/>
                  </a:lnTo>
                  <a:lnTo>
                    <a:pt x="64" y="65"/>
                  </a:lnTo>
                  <a:lnTo>
                    <a:pt x="60" y="59"/>
                  </a:lnTo>
                  <a:lnTo>
                    <a:pt x="57" y="54"/>
                  </a:lnTo>
                  <a:lnTo>
                    <a:pt x="54" y="49"/>
                  </a:lnTo>
                  <a:lnTo>
                    <a:pt x="50" y="45"/>
                  </a:lnTo>
                  <a:lnTo>
                    <a:pt x="48" y="40"/>
                  </a:lnTo>
                  <a:lnTo>
                    <a:pt x="44" y="36"/>
                  </a:lnTo>
                  <a:lnTo>
                    <a:pt x="41" y="31"/>
                  </a:lnTo>
                  <a:lnTo>
                    <a:pt x="37" y="27"/>
                  </a:lnTo>
                  <a:lnTo>
                    <a:pt x="34" y="24"/>
                  </a:lnTo>
                  <a:lnTo>
                    <a:pt x="30" y="20"/>
                  </a:lnTo>
                  <a:lnTo>
                    <a:pt x="25" y="16"/>
                  </a:lnTo>
                  <a:lnTo>
                    <a:pt x="22" y="13"/>
                  </a:lnTo>
                  <a:lnTo>
                    <a:pt x="17" y="10"/>
                  </a:lnTo>
                  <a:lnTo>
                    <a:pt x="13" y="6"/>
                  </a:lnTo>
                  <a:lnTo>
                    <a:pt x="8" y="3"/>
                  </a:lnTo>
                  <a:lnTo>
                    <a:pt x="4" y="0"/>
                  </a:lnTo>
                  <a:lnTo>
                    <a:pt x="0" y="2"/>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 name="Freeform 1094">
              <a:extLst>
                <a:ext uri="{FF2B5EF4-FFF2-40B4-BE49-F238E27FC236}">
                  <a16:creationId xmlns:a16="http://schemas.microsoft.com/office/drawing/2014/main" id="{5CC1FFCB-024B-422C-9BB2-0B3935AA8126}"/>
                </a:ext>
              </a:extLst>
            </p:cNvPr>
            <p:cNvSpPr>
              <a:spLocks/>
            </p:cNvSpPr>
            <p:nvPr/>
          </p:nvSpPr>
          <p:spPr bwMode="auto">
            <a:xfrm>
              <a:off x="4042" y="2247"/>
              <a:ext cx="246" cy="86"/>
            </a:xfrm>
            <a:custGeom>
              <a:avLst/>
              <a:gdLst>
                <a:gd name="T0" fmla="*/ 0 w 246"/>
                <a:gd name="T1" fmla="*/ 4 h 86"/>
                <a:gd name="T2" fmla="*/ 17 w 246"/>
                <a:gd name="T3" fmla="*/ 4 h 86"/>
                <a:gd name="T4" fmla="*/ 34 w 246"/>
                <a:gd name="T5" fmla="*/ 6 h 86"/>
                <a:gd name="T6" fmla="*/ 51 w 246"/>
                <a:gd name="T7" fmla="*/ 8 h 86"/>
                <a:gd name="T8" fmla="*/ 68 w 246"/>
                <a:gd name="T9" fmla="*/ 12 h 86"/>
                <a:gd name="T10" fmla="*/ 86 w 246"/>
                <a:gd name="T11" fmla="*/ 16 h 86"/>
                <a:gd name="T12" fmla="*/ 102 w 246"/>
                <a:gd name="T13" fmla="*/ 21 h 86"/>
                <a:gd name="T14" fmla="*/ 120 w 246"/>
                <a:gd name="T15" fmla="*/ 26 h 86"/>
                <a:gd name="T16" fmla="*/ 137 w 246"/>
                <a:gd name="T17" fmla="*/ 33 h 86"/>
                <a:gd name="T18" fmla="*/ 152 w 246"/>
                <a:gd name="T19" fmla="*/ 39 h 86"/>
                <a:gd name="T20" fmla="*/ 168 w 246"/>
                <a:gd name="T21" fmla="*/ 46 h 86"/>
                <a:gd name="T22" fmla="*/ 183 w 246"/>
                <a:gd name="T23" fmla="*/ 52 h 86"/>
                <a:gd name="T24" fmla="*/ 196 w 246"/>
                <a:gd name="T25" fmla="*/ 60 h 86"/>
                <a:gd name="T26" fmla="*/ 209 w 246"/>
                <a:gd name="T27" fmla="*/ 66 h 86"/>
                <a:gd name="T28" fmla="*/ 221 w 246"/>
                <a:gd name="T29" fmla="*/ 73 h 86"/>
                <a:gd name="T30" fmla="*/ 232 w 246"/>
                <a:gd name="T31" fmla="*/ 78 h 86"/>
                <a:gd name="T32" fmla="*/ 241 w 246"/>
                <a:gd name="T33" fmla="*/ 85 h 86"/>
                <a:gd name="T34" fmla="*/ 245 w 246"/>
                <a:gd name="T35" fmla="*/ 82 h 86"/>
                <a:gd name="T36" fmla="*/ 235 w 246"/>
                <a:gd name="T37" fmla="*/ 76 h 86"/>
                <a:gd name="T38" fmla="*/ 225 w 246"/>
                <a:gd name="T39" fmla="*/ 70 h 86"/>
                <a:gd name="T40" fmla="*/ 212 w 246"/>
                <a:gd name="T41" fmla="*/ 64 h 86"/>
                <a:gd name="T42" fmla="*/ 199 w 246"/>
                <a:gd name="T43" fmla="*/ 56 h 86"/>
                <a:gd name="T44" fmla="*/ 185 w 246"/>
                <a:gd name="T45" fmla="*/ 50 h 86"/>
                <a:gd name="T46" fmla="*/ 172 w 246"/>
                <a:gd name="T47" fmla="*/ 43 h 86"/>
                <a:gd name="T48" fmla="*/ 156 w 246"/>
                <a:gd name="T49" fmla="*/ 35 h 86"/>
                <a:gd name="T50" fmla="*/ 140 w 246"/>
                <a:gd name="T51" fmla="*/ 29 h 86"/>
                <a:gd name="T52" fmla="*/ 122 w 246"/>
                <a:gd name="T53" fmla="*/ 23 h 86"/>
                <a:gd name="T54" fmla="*/ 105 w 246"/>
                <a:gd name="T55" fmla="*/ 18 h 86"/>
                <a:gd name="T56" fmla="*/ 88 w 246"/>
                <a:gd name="T57" fmla="*/ 12 h 86"/>
                <a:gd name="T58" fmla="*/ 70 w 246"/>
                <a:gd name="T59" fmla="*/ 8 h 86"/>
                <a:gd name="T60" fmla="*/ 52 w 246"/>
                <a:gd name="T61" fmla="*/ 5 h 86"/>
                <a:gd name="T62" fmla="*/ 35 w 246"/>
                <a:gd name="T63" fmla="*/ 2 h 86"/>
                <a:gd name="T64" fmla="*/ 18 w 246"/>
                <a:gd name="T65" fmla="*/ 0 h 86"/>
                <a:gd name="T66" fmla="*/ 0 w 246"/>
                <a:gd name="T67" fmla="*/ 0 h 86"/>
                <a:gd name="T68" fmla="*/ 0 w 246"/>
                <a:gd name="T69" fmla="*/ 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6" h="86">
                  <a:moveTo>
                    <a:pt x="0" y="4"/>
                  </a:moveTo>
                  <a:lnTo>
                    <a:pt x="17" y="4"/>
                  </a:lnTo>
                  <a:lnTo>
                    <a:pt x="34" y="6"/>
                  </a:lnTo>
                  <a:lnTo>
                    <a:pt x="51" y="8"/>
                  </a:lnTo>
                  <a:lnTo>
                    <a:pt x="68" y="12"/>
                  </a:lnTo>
                  <a:lnTo>
                    <a:pt x="86" y="16"/>
                  </a:lnTo>
                  <a:lnTo>
                    <a:pt x="102" y="21"/>
                  </a:lnTo>
                  <a:lnTo>
                    <a:pt x="120" y="26"/>
                  </a:lnTo>
                  <a:lnTo>
                    <a:pt x="137" y="33"/>
                  </a:lnTo>
                  <a:lnTo>
                    <a:pt x="152" y="39"/>
                  </a:lnTo>
                  <a:lnTo>
                    <a:pt x="168" y="46"/>
                  </a:lnTo>
                  <a:lnTo>
                    <a:pt x="183" y="52"/>
                  </a:lnTo>
                  <a:lnTo>
                    <a:pt x="196" y="60"/>
                  </a:lnTo>
                  <a:lnTo>
                    <a:pt x="209" y="66"/>
                  </a:lnTo>
                  <a:lnTo>
                    <a:pt x="221" y="73"/>
                  </a:lnTo>
                  <a:lnTo>
                    <a:pt x="232" y="78"/>
                  </a:lnTo>
                  <a:lnTo>
                    <a:pt x="241" y="85"/>
                  </a:lnTo>
                  <a:lnTo>
                    <a:pt x="245" y="82"/>
                  </a:lnTo>
                  <a:lnTo>
                    <a:pt x="235" y="76"/>
                  </a:lnTo>
                  <a:lnTo>
                    <a:pt x="225" y="70"/>
                  </a:lnTo>
                  <a:lnTo>
                    <a:pt x="212" y="64"/>
                  </a:lnTo>
                  <a:lnTo>
                    <a:pt x="199" y="56"/>
                  </a:lnTo>
                  <a:lnTo>
                    <a:pt x="185" y="50"/>
                  </a:lnTo>
                  <a:lnTo>
                    <a:pt x="172" y="43"/>
                  </a:lnTo>
                  <a:lnTo>
                    <a:pt x="156" y="35"/>
                  </a:lnTo>
                  <a:lnTo>
                    <a:pt x="140" y="29"/>
                  </a:lnTo>
                  <a:lnTo>
                    <a:pt x="122" y="23"/>
                  </a:lnTo>
                  <a:lnTo>
                    <a:pt x="105" y="18"/>
                  </a:lnTo>
                  <a:lnTo>
                    <a:pt x="88" y="12"/>
                  </a:lnTo>
                  <a:lnTo>
                    <a:pt x="70" y="8"/>
                  </a:lnTo>
                  <a:lnTo>
                    <a:pt x="52" y="5"/>
                  </a:lnTo>
                  <a:lnTo>
                    <a:pt x="35" y="2"/>
                  </a:lnTo>
                  <a:lnTo>
                    <a:pt x="18" y="0"/>
                  </a:lnTo>
                  <a:lnTo>
                    <a:pt x="0" y="0"/>
                  </a:lnTo>
                  <a:lnTo>
                    <a:pt x="0" y="4"/>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 name="Freeform 1095">
              <a:extLst>
                <a:ext uri="{FF2B5EF4-FFF2-40B4-BE49-F238E27FC236}">
                  <a16:creationId xmlns:a16="http://schemas.microsoft.com/office/drawing/2014/main" id="{94D51008-9129-4E8E-B82A-D03B44E8623E}"/>
                </a:ext>
              </a:extLst>
            </p:cNvPr>
            <p:cNvSpPr>
              <a:spLocks/>
            </p:cNvSpPr>
            <p:nvPr/>
          </p:nvSpPr>
          <p:spPr bwMode="auto">
            <a:xfrm>
              <a:off x="4007" y="2247"/>
              <a:ext cx="33" cy="23"/>
            </a:xfrm>
            <a:custGeom>
              <a:avLst/>
              <a:gdLst>
                <a:gd name="T0" fmla="*/ 5 w 33"/>
                <a:gd name="T1" fmla="*/ 22 h 23"/>
                <a:gd name="T2" fmla="*/ 7 w 33"/>
                <a:gd name="T3" fmla="*/ 15 h 23"/>
                <a:gd name="T4" fmla="*/ 10 w 33"/>
                <a:gd name="T5" fmla="*/ 11 h 23"/>
                <a:gd name="T6" fmla="*/ 14 w 33"/>
                <a:gd name="T7" fmla="*/ 7 h 23"/>
                <a:gd name="T8" fmla="*/ 19 w 33"/>
                <a:gd name="T9" fmla="*/ 6 h 23"/>
                <a:gd name="T10" fmla="*/ 24 w 33"/>
                <a:gd name="T11" fmla="*/ 5 h 23"/>
                <a:gd name="T12" fmla="*/ 28 w 33"/>
                <a:gd name="T13" fmla="*/ 4 h 23"/>
                <a:gd name="T14" fmla="*/ 31 w 33"/>
                <a:gd name="T15" fmla="*/ 4 h 23"/>
                <a:gd name="T16" fmla="*/ 32 w 33"/>
                <a:gd name="T17" fmla="*/ 4 h 23"/>
                <a:gd name="T18" fmla="*/ 32 w 33"/>
                <a:gd name="T19" fmla="*/ 0 h 23"/>
                <a:gd name="T20" fmla="*/ 30 w 33"/>
                <a:gd name="T21" fmla="*/ 0 h 23"/>
                <a:gd name="T22" fmla="*/ 28 w 33"/>
                <a:gd name="T23" fmla="*/ 0 h 23"/>
                <a:gd name="T24" fmla="*/ 22 w 33"/>
                <a:gd name="T25" fmla="*/ 1 h 23"/>
                <a:gd name="T26" fmla="*/ 16 w 33"/>
                <a:gd name="T27" fmla="*/ 2 h 23"/>
                <a:gd name="T28" fmla="*/ 10 w 33"/>
                <a:gd name="T29" fmla="*/ 5 h 23"/>
                <a:gd name="T30" fmla="*/ 5 w 33"/>
                <a:gd name="T31" fmla="*/ 9 h 23"/>
                <a:gd name="T32" fmla="*/ 2 w 33"/>
                <a:gd name="T33" fmla="*/ 14 h 23"/>
                <a:gd name="T34" fmla="*/ 0 w 33"/>
                <a:gd name="T35" fmla="*/ 22 h 23"/>
                <a:gd name="T36" fmla="*/ 5 w 33"/>
                <a:gd name="T3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23">
                  <a:moveTo>
                    <a:pt x="5" y="22"/>
                  </a:moveTo>
                  <a:lnTo>
                    <a:pt x="7" y="15"/>
                  </a:lnTo>
                  <a:lnTo>
                    <a:pt x="10" y="11"/>
                  </a:lnTo>
                  <a:lnTo>
                    <a:pt x="14" y="7"/>
                  </a:lnTo>
                  <a:lnTo>
                    <a:pt x="19" y="6"/>
                  </a:lnTo>
                  <a:lnTo>
                    <a:pt x="24" y="5"/>
                  </a:lnTo>
                  <a:lnTo>
                    <a:pt x="28" y="4"/>
                  </a:lnTo>
                  <a:lnTo>
                    <a:pt x="31" y="4"/>
                  </a:lnTo>
                  <a:lnTo>
                    <a:pt x="32" y="4"/>
                  </a:lnTo>
                  <a:lnTo>
                    <a:pt x="32" y="0"/>
                  </a:lnTo>
                  <a:lnTo>
                    <a:pt x="30" y="0"/>
                  </a:lnTo>
                  <a:lnTo>
                    <a:pt x="28" y="0"/>
                  </a:lnTo>
                  <a:lnTo>
                    <a:pt x="22" y="1"/>
                  </a:lnTo>
                  <a:lnTo>
                    <a:pt x="16" y="2"/>
                  </a:lnTo>
                  <a:lnTo>
                    <a:pt x="10" y="5"/>
                  </a:lnTo>
                  <a:lnTo>
                    <a:pt x="5" y="9"/>
                  </a:lnTo>
                  <a:lnTo>
                    <a:pt x="2" y="14"/>
                  </a:lnTo>
                  <a:lnTo>
                    <a:pt x="0" y="22"/>
                  </a:lnTo>
                  <a:lnTo>
                    <a:pt x="5" y="22"/>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 name="Freeform 1096">
              <a:extLst>
                <a:ext uri="{FF2B5EF4-FFF2-40B4-BE49-F238E27FC236}">
                  <a16:creationId xmlns:a16="http://schemas.microsoft.com/office/drawing/2014/main" id="{0CD0A783-9D6B-4C1E-B58C-35FE060FD1B7}"/>
                </a:ext>
              </a:extLst>
            </p:cNvPr>
            <p:cNvSpPr>
              <a:spLocks/>
            </p:cNvSpPr>
            <p:nvPr/>
          </p:nvSpPr>
          <p:spPr bwMode="auto">
            <a:xfrm>
              <a:off x="4007" y="2270"/>
              <a:ext cx="33" cy="25"/>
            </a:xfrm>
            <a:custGeom>
              <a:avLst/>
              <a:gdLst>
                <a:gd name="T0" fmla="*/ 32 w 33"/>
                <a:gd name="T1" fmla="*/ 20 h 25"/>
                <a:gd name="T2" fmla="*/ 31 w 33"/>
                <a:gd name="T3" fmla="*/ 20 h 25"/>
                <a:gd name="T4" fmla="*/ 29 w 33"/>
                <a:gd name="T5" fmla="*/ 20 h 25"/>
                <a:gd name="T6" fmla="*/ 27 w 33"/>
                <a:gd name="T7" fmla="*/ 20 h 25"/>
                <a:gd name="T8" fmla="*/ 23 w 33"/>
                <a:gd name="T9" fmla="*/ 19 h 25"/>
                <a:gd name="T10" fmla="*/ 18 w 33"/>
                <a:gd name="T11" fmla="*/ 18 h 25"/>
                <a:gd name="T12" fmla="*/ 13 w 33"/>
                <a:gd name="T13" fmla="*/ 15 h 25"/>
                <a:gd name="T14" fmla="*/ 9 w 33"/>
                <a:gd name="T15" fmla="*/ 12 h 25"/>
                <a:gd name="T16" fmla="*/ 7 w 33"/>
                <a:gd name="T17" fmla="*/ 6 h 25"/>
                <a:gd name="T18" fmla="*/ 5 w 33"/>
                <a:gd name="T19" fmla="*/ 0 h 25"/>
                <a:gd name="T20" fmla="*/ 0 w 33"/>
                <a:gd name="T21" fmla="*/ 0 h 25"/>
                <a:gd name="T22" fmla="*/ 2 w 33"/>
                <a:gd name="T23" fmla="*/ 7 h 25"/>
                <a:gd name="T24" fmla="*/ 4 w 33"/>
                <a:gd name="T25" fmla="*/ 14 h 25"/>
                <a:gd name="T26" fmla="*/ 9 w 33"/>
                <a:gd name="T27" fmla="*/ 18 h 25"/>
                <a:gd name="T28" fmla="*/ 15 w 33"/>
                <a:gd name="T29" fmla="*/ 21 h 25"/>
                <a:gd name="T30" fmla="*/ 21 w 33"/>
                <a:gd name="T31" fmla="*/ 23 h 25"/>
                <a:gd name="T32" fmla="*/ 26 w 33"/>
                <a:gd name="T33" fmla="*/ 23 h 25"/>
                <a:gd name="T34" fmla="*/ 29 w 33"/>
                <a:gd name="T35" fmla="*/ 24 h 25"/>
                <a:gd name="T36" fmla="*/ 31 w 33"/>
                <a:gd name="T37" fmla="*/ 24 h 25"/>
                <a:gd name="T38" fmla="*/ 32 w 33"/>
                <a:gd name="T39"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25">
                  <a:moveTo>
                    <a:pt x="32" y="20"/>
                  </a:moveTo>
                  <a:lnTo>
                    <a:pt x="31" y="20"/>
                  </a:lnTo>
                  <a:lnTo>
                    <a:pt x="29" y="20"/>
                  </a:lnTo>
                  <a:lnTo>
                    <a:pt x="27" y="20"/>
                  </a:lnTo>
                  <a:lnTo>
                    <a:pt x="23" y="19"/>
                  </a:lnTo>
                  <a:lnTo>
                    <a:pt x="18" y="18"/>
                  </a:lnTo>
                  <a:lnTo>
                    <a:pt x="13" y="15"/>
                  </a:lnTo>
                  <a:lnTo>
                    <a:pt x="9" y="12"/>
                  </a:lnTo>
                  <a:lnTo>
                    <a:pt x="7" y="6"/>
                  </a:lnTo>
                  <a:lnTo>
                    <a:pt x="5" y="0"/>
                  </a:lnTo>
                  <a:lnTo>
                    <a:pt x="0" y="0"/>
                  </a:lnTo>
                  <a:lnTo>
                    <a:pt x="2" y="7"/>
                  </a:lnTo>
                  <a:lnTo>
                    <a:pt x="4" y="14"/>
                  </a:lnTo>
                  <a:lnTo>
                    <a:pt x="9" y="18"/>
                  </a:lnTo>
                  <a:lnTo>
                    <a:pt x="15" y="21"/>
                  </a:lnTo>
                  <a:lnTo>
                    <a:pt x="21" y="23"/>
                  </a:lnTo>
                  <a:lnTo>
                    <a:pt x="26" y="23"/>
                  </a:lnTo>
                  <a:lnTo>
                    <a:pt x="29" y="24"/>
                  </a:lnTo>
                  <a:lnTo>
                    <a:pt x="31" y="24"/>
                  </a:lnTo>
                  <a:lnTo>
                    <a:pt x="32" y="20"/>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 name="Freeform 1097">
              <a:extLst>
                <a:ext uri="{FF2B5EF4-FFF2-40B4-BE49-F238E27FC236}">
                  <a16:creationId xmlns:a16="http://schemas.microsoft.com/office/drawing/2014/main" id="{9022CE78-0E98-4FE4-83FF-D71D79674229}"/>
                </a:ext>
              </a:extLst>
            </p:cNvPr>
            <p:cNvSpPr>
              <a:spLocks/>
            </p:cNvSpPr>
            <p:nvPr/>
          </p:nvSpPr>
          <p:spPr bwMode="auto">
            <a:xfrm>
              <a:off x="4042" y="2291"/>
              <a:ext cx="198" cy="71"/>
            </a:xfrm>
            <a:custGeom>
              <a:avLst/>
              <a:gdLst>
                <a:gd name="T0" fmla="*/ 197 w 198"/>
                <a:gd name="T1" fmla="*/ 68 h 71"/>
                <a:gd name="T2" fmla="*/ 190 w 198"/>
                <a:gd name="T3" fmla="*/ 63 h 71"/>
                <a:gd name="T4" fmla="*/ 181 w 198"/>
                <a:gd name="T5" fmla="*/ 58 h 71"/>
                <a:gd name="T6" fmla="*/ 172 w 198"/>
                <a:gd name="T7" fmla="*/ 53 h 71"/>
                <a:gd name="T8" fmla="*/ 160 w 198"/>
                <a:gd name="T9" fmla="*/ 46 h 71"/>
                <a:gd name="T10" fmla="*/ 148 w 198"/>
                <a:gd name="T11" fmla="*/ 41 h 71"/>
                <a:gd name="T12" fmla="*/ 134 w 198"/>
                <a:gd name="T13" fmla="*/ 36 h 71"/>
                <a:gd name="T14" fmla="*/ 119 w 198"/>
                <a:gd name="T15" fmla="*/ 31 h 71"/>
                <a:gd name="T16" fmla="*/ 105 w 198"/>
                <a:gd name="T17" fmla="*/ 26 h 71"/>
                <a:gd name="T18" fmla="*/ 90 w 198"/>
                <a:gd name="T19" fmla="*/ 21 h 71"/>
                <a:gd name="T20" fmla="*/ 75 w 198"/>
                <a:gd name="T21" fmla="*/ 17 h 71"/>
                <a:gd name="T22" fmla="*/ 60 w 198"/>
                <a:gd name="T23" fmla="*/ 12 h 71"/>
                <a:gd name="T24" fmla="*/ 47 w 198"/>
                <a:gd name="T25" fmla="*/ 8 h 71"/>
                <a:gd name="T26" fmla="*/ 34 w 198"/>
                <a:gd name="T27" fmla="*/ 6 h 71"/>
                <a:gd name="T28" fmla="*/ 21 w 198"/>
                <a:gd name="T29" fmla="*/ 3 h 71"/>
                <a:gd name="T30" fmla="*/ 11 w 198"/>
                <a:gd name="T31" fmla="*/ 1 h 71"/>
                <a:gd name="T32" fmla="*/ 1 w 198"/>
                <a:gd name="T33" fmla="*/ 0 h 71"/>
                <a:gd name="T34" fmla="*/ 0 w 198"/>
                <a:gd name="T35" fmla="*/ 4 h 71"/>
                <a:gd name="T36" fmla="*/ 10 w 198"/>
                <a:gd name="T37" fmla="*/ 5 h 71"/>
                <a:gd name="T38" fmla="*/ 19 w 198"/>
                <a:gd name="T39" fmla="*/ 6 h 71"/>
                <a:gd name="T40" fmla="*/ 32 w 198"/>
                <a:gd name="T41" fmla="*/ 9 h 71"/>
                <a:gd name="T42" fmla="*/ 45 w 198"/>
                <a:gd name="T43" fmla="*/ 12 h 71"/>
                <a:gd name="T44" fmla="*/ 58 w 198"/>
                <a:gd name="T45" fmla="*/ 16 h 71"/>
                <a:gd name="T46" fmla="*/ 72 w 198"/>
                <a:gd name="T47" fmla="*/ 19 h 71"/>
                <a:gd name="T48" fmla="*/ 87 w 198"/>
                <a:gd name="T49" fmla="*/ 24 h 71"/>
                <a:gd name="T50" fmla="*/ 102 w 198"/>
                <a:gd name="T51" fmla="*/ 29 h 71"/>
                <a:gd name="T52" fmla="*/ 117 w 198"/>
                <a:gd name="T53" fmla="*/ 34 h 71"/>
                <a:gd name="T54" fmla="*/ 131 w 198"/>
                <a:gd name="T55" fmla="*/ 39 h 71"/>
                <a:gd name="T56" fmla="*/ 144 w 198"/>
                <a:gd name="T57" fmla="*/ 44 h 71"/>
                <a:gd name="T58" fmla="*/ 157 w 198"/>
                <a:gd name="T59" fmla="*/ 50 h 71"/>
                <a:gd name="T60" fmla="*/ 169 w 198"/>
                <a:gd name="T61" fmla="*/ 55 h 71"/>
                <a:gd name="T62" fmla="*/ 179 w 198"/>
                <a:gd name="T63" fmla="*/ 61 h 71"/>
                <a:gd name="T64" fmla="*/ 186 w 198"/>
                <a:gd name="T65" fmla="*/ 65 h 71"/>
                <a:gd name="T66" fmla="*/ 193 w 198"/>
                <a:gd name="T67" fmla="*/ 70 h 71"/>
                <a:gd name="T68" fmla="*/ 197 w 198"/>
                <a:gd name="T69" fmla="*/ 6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8" h="71">
                  <a:moveTo>
                    <a:pt x="197" y="68"/>
                  </a:moveTo>
                  <a:lnTo>
                    <a:pt x="190" y="63"/>
                  </a:lnTo>
                  <a:lnTo>
                    <a:pt x="181" y="58"/>
                  </a:lnTo>
                  <a:lnTo>
                    <a:pt x="172" y="53"/>
                  </a:lnTo>
                  <a:lnTo>
                    <a:pt x="160" y="46"/>
                  </a:lnTo>
                  <a:lnTo>
                    <a:pt x="148" y="41"/>
                  </a:lnTo>
                  <a:lnTo>
                    <a:pt x="134" y="36"/>
                  </a:lnTo>
                  <a:lnTo>
                    <a:pt x="119" y="31"/>
                  </a:lnTo>
                  <a:lnTo>
                    <a:pt x="105" y="26"/>
                  </a:lnTo>
                  <a:lnTo>
                    <a:pt x="90" y="21"/>
                  </a:lnTo>
                  <a:lnTo>
                    <a:pt x="75" y="17"/>
                  </a:lnTo>
                  <a:lnTo>
                    <a:pt x="60" y="12"/>
                  </a:lnTo>
                  <a:lnTo>
                    <a:pt x="47" y="8"/>
                  </a:lnTo>
                  <a:lnTo>
                    <a:pt x="34" y="6"/>
                  </a:lnTo>
                  <a:lnTo>
                    <a:pt x="21" y="3"/>
                  </a:lnTo>
                  <a:lnTo>
                    <a:pt x="11" y="1"/>
                  </a:lnTo>
                  <a:lnTo>
                    <a:pt x="1" y="0"/>
                  </a:lnTo>
                  <a:lnTo>
                    <a:pt x="0" y="4"/>
                  </a:lnTo>
                  <a:lnTo>
                    <a:pt x="10" y="5"/>
                  </a:lnTo>
                  <a:lnTo>
                    <a:pt x="19" y="6"/>
                  </a:lnTo>
                  <a:lnTo>
                    <a:pt x="32" y="9"/>
                  </a:lnTo>
                  <a:lnTo>
                    <a:pt x="45" y="12"/>
                  </a:lnTo>
                  <a:lnTo>
                    <a:pt x="58" y="16"/>
                  </a:lnTo>
                  <a:lnTo>
                    <a:pt x="72" y="19"/>
                  </a:lnTo>
                  <a:lnTo>
                    <a:pt x="87" y="24"/>
                  </a:lnTo>
                  <a:lnTo>
                    <a:pt x="102" y="29"/>
                  </a:lnTo>
                  <a:lnTo>
                    <a:pt x="117" y="34"/>
                  </a:lnTo>
                  <a:lnTo>
                    <a:pt x="131" y="39"/>
                  </a:lnTo>
                  <a:lnTo>
                    <a:pt x="144" y="44"/>
                  </a:lnTo>
                  <a:lnTo>
                    <a:pt x="157" y="50"/>
                  </a:lnTo>
                  <a:lnTo>
                    <a:pt x="169" y="55"/>
                  </a:lnTo>
                  <a:lnTo>
                    <a:pt x="179" y="61"/>
                  </a:lnTo>
                  <a:lnTo>
                    <a:pt x="186" y="65"/>
                  </a:lnTo>
                  <a:lnTo>
                    <a:pt x="193" y="70"/>
                  </a:lnTo>
                  <a:lnTo>
                    <a:pt x="197" y="68"/>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 name="Freeform 1098">
              <a:extLst>
                <a:ext uri="{FF2B5EF4-FFF2-40B4-BE49-F238E27FC236}">
                  <a16:creationId xmlns:a16="http://schemas.microsoft.com/office/drawing/2014/main" id="{FB75B69C-8D74-4B61-90BB-2AD20EF1AB1D}"/>
                </a:ext>
              </a:extLst>
            </p:cNvPr>
            <p:cNvSpPr>
              <a:spLocks/>
            </p:cNvSpPr>
            <p:nvPr/>
          </p:nvSpPr>
          <p:spPr bwMode="auto">
            <a:xfrm>
              <a:off x="4237" y="2361"/>
              <a:ext cx="72" cy="165"/>
            </a:xfrm>
            <a:custGeom>
              <a:avLst/>
              <a:gdLst>
                <a:gd name="T0" fmla="*/ 70 w 72"/>
                <a:gd name="T1" fmla="*/ 162 h 165"/>
                <a:gd name="T2" fmla="*/ 70 w 72"/>
                <a:gd name="T3" fmla="*/ 163 h 165"/>
                <a:gd name="T4" fmla="*/ 71 w 72"/>
                <a:gd name="T5" fmla="*/ 148 h 165"/>
                <a:gd name="T6" fmla="*/ 70 w 72"/>
                <a:gd name="T7" fmla="*/ 133 h 165"/>
                <a:gd name="T8" fmla="*/ 69 w 72"/>
                <a:gd name="T9" fmla="*/ 121 h 165"/>
                <a:gd name="T10" fmla="*/ 67 w 72"/>
                <a:gd name="T11" fmla="*/ 107 h 165"/>
                <a:gd name="T12" fmla="*/ 65 w 72"/>
                <a:gd name="T13" fmla="*/ 96 h 165"/>
                <a:gd name="T14" fmla="*/ 62 w 72"/>
                <a:gd name="T15" fmla="*/ 84 h 165"/>
                <a:gd name="T16" fmla="*/ 58 w 72"/>
                <a:gd name="T17" fmla="*/ 73 h 165"/>
                <a:gd name="T18" fmla="*/ 53 w 72"/>
                <a:gd name="T19" fmla="*/ 63 h 165"/>
                <a:gd name="T20" fmla="*/ 49 w 72"/>
                <a:gd name="T21" fmla="*/ 53 h 165"/>
                <a:gd name="T22" fmla="*/ 43 w 72"/>
                <a:gd name="T23" fmla="*/ 44 h 165"/>
                <a:gd name="T24" fmla="*/ 38 w 72"/>
                <a:gd name="T25" fmla="*/ 36 h 165"/>
                <a:gd name="T26" fmla="*/ 31 w 72"/>
                <a:gd name="T27" fmla="*/ 28 h 165"/>
                <a:gd name="T28" fmla="*/ 25 w 72"/>
                <a:gd name="T29" fmla="*/ 20 h 165"/>
                <a:gd name="T30" fmla="*/ 18 w 72"/>
                <a:gd name="T31" fmla="*/ 13 h 165"/>
                <a:gd name="T32" fmla="*/ 11 w 72"/>
                <a:gd name="T33" fmla="*/ 6 h 165"/>
                <a:gd name="T34" fmla="*/ 4 w 72"/>
                <a:gd name="T35" fmla="*/ 0 h 165"/>
                <a:gd name="T36" fmla="*/ 0 w 72"/>
                <a:gd name="T37" fmla="*/ 2 h 165"/>
                <a:gd name="T38" fmla="*/ 6 w 72"/>
                <a:gd name="T39" fmla="*/ 9 h 165"/>
                <a:gd name="T40" fmla="*/ 14 w 72"/>
                <a:gd name="T41" fmla="*/ 15 h 165"/>
                <a:gd name="T42" fmla="*/ 20 w 72"/>
                <a:gd name="T43" fmla="*/ 22 h 165"/>
                <a:gd name="T44" fmla="*/ 27 w 72"/>
                <a:gd name="T45" fmla="*/ 30 h 165"/>
                <a:gd name="T46" fmla="*/ 33 w 72"/>
                <a:gd name="T47" fmla="*/ 38 h 165"/>
                <a:gd name="T48" fmla="*/ 39 w 72"/>
                <a:gd name="T49" fmla="*/ 45 h 165"/>
                <a:gd name="T50" fmla="*/ 43 w 72"/>
                <a:gd name="T51" fmla="*/ 55 h 165"/>
                <a:gd name="T52" fmla="*/ 48 w 72"/>
                <a:gd name="T53" fmla="*/ 64 h 165"/>
                <a:gd name="T54" fmla="*/ 53 w 72"/>
                <a:gd name="T55" fmla="*/ 74 h 165"/>
                <a:gd name="T56" fmla="*/ 56 w 72"/>
                <a:gd name="T57" fmla="*/ 84 h 165"/>
                <a:gd name="T58" fmla="*/ 59 w 72"/>
                <a:gd name="T59" fmla="*/ 96 h 165"/>
                <a:gd name="T60" fmla="*/ 62 w 72"/>
                <a:gd name="T61" fmla="*/ 108 h 165"/>
                <a:gd name="T62" fmla="*/ 64 w 72"/>
                <a:gd name="T63" fmla="*/ 121 h 165"/>
                <a:gd name="T64" fmla="*/ 65 w 72"/>
                <a:gd name="T65" fmla="*/ 133 h 165"/>
                <a:gd name="T66" fmla="*/ 65 w 72"/>
                <a:gd name="T67" fmla="*/ 148 h 165"/>
                <a:gd name="T68" fmla="*/ 65 w 72"/>
                <a:gd name="T69" fmla="*/ 163 h 165"/>
                <a:gd name="T70" fmla="*/ 65 w 72"/>
                <a:gd name="T71" fmla="*/ 164 h 165"/>
                <a:gd name="T72" fmla="*/ 70 w 72"/>
                <a:gd name="T73" fmla="*/ 16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2" h="165">
                  <a:moveTo>
                    <a:pt x="70" y="162"/>
                  </a:moveTo>
                  <a:lnTo>
                    <a:pt x="70" y="163"/>
                  </a:lnTo>
                  <a:lnTo>
                    <a:pt x="71" y="148"/>
                  </a:lnTo>
                  <a:lnTo>
                    <a:pt x="70" y="133"/>
                  </a:lnTo>
                  <a:lnTo>
                    <a:pt x="69" y="121"/>
                  </a:lnTo>
                  <a:lnTo>
                    <a:pt x="67" y="107"/>
                  </a:lnTo>
                  <a:lnTo>
                    <a:pt x="65" y="96"/>
                  </a:lnTo>
                  <a:lnTo>
                    <a:pt x="62" y="84"/>
                  </a:lnTo>
                  <a:lnTo>
                    <a:pt x="58" y="73"/>
                  </a:lnTo>
                  <a:lnTo>
                    <a:pt x="53" y="63"/>
                  </a:lnTo>
                  <a:lnTo>
                    <a:pt x="49" y="53"/>
                  </a:lnTo>
                  <a:lnTo>
                    <a:pt x="43" y="44"/>
                  </a:lnTo>
                  <a:lnTo>
                    <a:pt x="38" y="36"/>
                  </a:lnTo>
                  <a:lnTo>
                    <a:pt x="31" y="28"/>
                  </a:lnTo>
                  <a:lnTo>
                    <a:pt x="25" y="20"/>
                  </a:lnTo>
                  <a:lnTo>
                    <a:pt x="18" y="13"/>
                  </a:lnTo>
                  <a:lnTo>
                    <a:pt x="11" y="6"/>
                  </a:lnTo>
                  <a:lnTo>
                    <a:pt x="4" y="0"/>
                  </a:lnTo>
                  <a:lnTo>
                    <a:pt x="0" y="2"/>
                  </a:lnTo>
                  <a:lnTo>
                    <a:pt x="6" y="9"/>
                  </a:lnTo>
                  <a:lnTo>
                    <a:pt x="14" y="15"/>
                  </a:lnTo>
                  <a:lnTo>
                    <a:pt x="20" y="22"/>
                  </a:lnTo>
                  <a:lnTo>
                    <a:pt x="27" y="30"/>
                  </a:lnTo>
                  <a:lnTo>
                    <a:pt x="33" y="38"/>
                  </a:lnTo>
                  <a:lnTo>
                    <a:pt x="39" y="45"/>
                  </a:lnTo>
                  <a:lnTo>
                    <a:pt x="43" y="55"/>
                  </a:lnTo>
                  <a:lnTo>
                    <a:pt x="48" y="64"/>
                  </a:lnTo>
                  <a:lnTo>
                    <a:pt x="53" y="74"/>
                  </a:lnTo>
                  <a:lnTo>
                    <a:pt x="56" y="84"/>
                  </a:lnTo>
                  <a:lnTo>
                    <a:pt x="59" y="96"/>
                  </a:lnTo>
                  <a:lnTo>
                    <a:pt x="62" y="108"/>
                  </a:lnTo>
                  <a:lnTo>
                    <a:pt x="64" y="121"/>
                  </a:lnTo>
                  <a:lnTo>
                    <a:pt x="65" y="133"/>
                  </a:lnTo>
                  <a:lnTo>
                    <a:pt x="65" y="148"/>
                  </a:lnTo>
                  <a:lnTo>
                    <a:pt x="65" y="163"/>
                  </a:lnTo>
                  <a:lnTo>
                    <a:pt x="65" y="164"/>
                  </a:lnTo>
                  <a:lnTo>
                    <a:pt x="70" y="162"/>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 name="Freeform 1099">
              <a:extLst>
                <a:ext uri="{FF2B5EF4-FFF2-40B4-BE49-F238E27FC236}">
                  <a16:creationId xmlns:a16="http://schemas.microsoft.com/office/drawing/2014/main" id="{863C6B3A-FF78-472E-808A-6CF445B44128}"/>
                </a:ext>
              </a:extLst>
            </p:cNvPr>
            <p:cNvSpPr>
              <a:spLocks/>
            </p:cNvSpPr>
            <p:nvPr/>
          </p:nvSpPr>
          <p:spPr bwMode="auto">
            <a:xfrm>
              <a:off x="4305" y="2524"/>
              <a:ext cx="36" cy="17"/>
            </a:xfrm>
            <a:custGeom>
              <a:avLst/>
              <a:gdLst>
                <a:gd name="T0" fmla="*/ 35 w 36"/>
                <a:gd name="T1" fmla="*/ 10 h 17"/>
                <a:gd name="T2" fmla="*/ 26 w 36"/>
                <a:gd name="T3" fmla="*/ 10 h 17"/>
                <a:gd name="T4" fmla="*/ 20 w 36"/>
                <a:gd name="T5" fmla="*/ 8 h 17"/>
                <a:gd name="T6" fmla="*/ 14 w 36"/>
                <a:gd name="T7" fmla="*/ 7 h 17"/>
                <a:gd name="T8" fmla="*/ 10 w 36"/>
                <a:gd name="T9" fmla="*/ 5 h 17"/>
                <a:gd name="T10" fmla="*/ 8 w 36"/>
                <a:gd name="T11" fmla="*/ 3 h 17"/>
                <a:gd name="T12" fmla="*/ 5 w 36"/>
                <a:gd name="T13" fmla="*/ 1 h 17"/>
                <a:gd name="T14" fmla="*/ 4 w 36"/>
                <a:gd name="T15" fmla="*/ 0 h 17"/>
                <a:gd name="T16" fmla="*/ 0 w 36"/>
                <a:gd name="T17" fmla="*/ 3 h 17"/>
                <a:gd name="T18" fmla="*/ 1 w 36"/>
                <a:gd name="T19" fmla="*/ 3 h 17"/>
                <a:gd name="T20" fmla="*/ 2 w 36"/>
                <a:gd name="T21" fmla="*/ 5 h 17"/>
                <a:gd name="T22" fmla="*/ 4 w 36"/>
                <a:gd name="T23" fmla="*/ 8 h 17"/>
                <a:gd name="T24" fmla="*/ 8 w 36"/>
                <a:gd name="T25" fmla="*/ 10 h 17"/>
                <a:gd name="T26" fmla="*/ 13 w 36"/>
                <a:gd name="T27" fmla="*/ 12 h 17"/>
                <a:gd name="T28" fmla="*/ 18 w 36"/>
                <a:gd name="T29" fmla="*/ 14 h 17"/>
                <a:gd name="T30" fmla="*/ 26 w 36"/>
                <a:gd name="T31" fmla="*/ 16 h 17"/>
                <a:gd name="T32" fmla="*/ 35 w 36"/>
                <a:gd name="T33" fmla="*/ 16 h 17"/>
                <a:gd name="T34" fmla="*/ 35 w 36"/>
                <a:gd name="T35"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17">
                  <a:moveTo>
                    <a:pt x="35" y="10"/>
                  </a:moveTo>
                  <a:lnTo>
                    <a:pt x="26" y="10"/>
                  </a:lnTo>
                  <a:lnTo>
                    <a:pt x="20" y="8"/>
                  </a:lnTo>
                  <a:lnTo>
                    <a:pt x="14" y="7"/>
                  </a:lnTo>
                  <a:lnTo>
                    <a:pt x="10" y="5"/>
                  </a:lnTo>
                  <a:lnTo>
                    <a:pt x="8" y="3"/>
                  </a:lnTo>
                  <a:lnTo>
                    <a:pt x="5" y="1"/>
                  </a:lnTo>
                  <a:lnTo>
                    <a:pt x="4" y="0"/>
                  </a:lnTo>
                  <a:lnTo>
                    <a:pt x="0" y="3"/>
                  </a:lnTo>
                  <a:lnTo>
                    <a:pt x="1" y="3"/>
                  </a:lnTo>
                  <a:lnTo>
                    <a:pt x="2" y="5"/>
                  </a:lnTo>
                  <a:lnTo>
                    <a:pt x="4" y="8"/>
                  </a:lnTo>
                  <a:lnTo>
                    <a:pt x="8" y="10"/>
                  </a:lnTo>
                  <a:lnTo>
                    <a:pt x="13" y="12"/>
                  </a:lnTo>
                  <a:lnTo>
                    <a:pt x="18" y="14"/>
                  </a:lnTo>
                  <a:lnTo>
                    <a:pt x="26" y="16"/>
                  </a:lnTo>
                  <a:lnTo>
                    <a:pt x="35" y="16"/>
                  </a:lnTo>
                  <a:lnTo>
                    <a:pt x="35" y="10"/>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 name="Freeform 1100">
              <a:extLst>
                <a:ext uri="{FF2B5EF4-FFF2-40B4-BE49-F238E27FC236}">
                  <a16:creationId xmlns:a16="http://schemas.microsoft.com/office/drawing/2014/main" id="{0209D6A7-70ED-4731-8917-38FE2FC5B8F2}"/>
                </a:ext>
              </a:extLst>
            </p:cNvPr>
            <p:cNvSpPr>
              <a:spLocks/>
            </p:cNvSpPr>
            <p:nvPr/>
          </p:nvSpPr>
          <p:spPr bwMode="auto">
            <a:xfrm>
              <a:off x="4342" y="2524"/>
              <a:ext cx="30" cy="17"/>
            </a:xfrm>
            <a:custGeom>
              <a:avLst/>
              <a:gdLst>
                <a:gd name="T0" fmla="*/ 25 w 30"/>
                <a:gd name="T1" fmla="*/ 1 h 17"/>
                <a:gd name="T2" fmla="*/ 25 w 30"/>
                <a:gd name="T3" fmla="*/ 0 h 17"/>
                <a:gd name="T4" fmla="*/ 26 w 30"/>
                <a:gd name="T5" fmla="*/ 0 h 17"/>
                <a:gd name="T6" fmla="*/ 25 w 30"/>
                <a:gd name="T7" fmla="*/ 1 h 17"/>
                <a:gd name="T8" fmla="*/ 23 w 30"/>
                <a:gd name="T9" fmla="*/ 1 h 17"/>
                <a:gd name="T10" fmla="*/ 22 w 30"/>
                <a:gd name="T11" fmla="*/ 3 h 17"/>
                <a:gd name="T12" fmla="*/ 19 w 30"/>
                <a:gd name="T13" fmla="*/ 7 h 17"/>
                <a:gd name="T14" fmla="*/ 14 w 30"/>
                <a:gd name="T15" fmla="*/ 8 h 17"/>
                <a:gd name="T16" fmla="*/ 8 w 30"/>
                <a:gd name="T17" fmla="*/ 8 h 17"/>
                <a:gd name="T18" fmla="*/ 0 w 30"/>
                <a:gd name="T19" fmla="*/ 8 h 17"/>
                <a:gd name="T20" fmla="*/ 0 w 30"/>
                <a:gd name="T21" fmla="*/ 16 h 17"/>
                <a:gd name="T22" fmla="*/ 9 w 30"/>
                <a:gd name="T23" fmla="*/ 16 h 17"/>
                <a:gd name="T24" fmla="*/ 16 w 30"/>
                <a:gd name="T25" fmla="*/ 14 h 17"/>
                <a:gd name="T26" fmla="*/ 21 w 30"/>
                <a:gd name="T27" fmla="*/ 12 h 17"/>
                <a:gd name="T28" fmla="*/ 25 w 30"/>
                <a:gd name="T29" fmla="*/ 8 h 17"/>
                <a:gd name="T30" fmla="*/ 27 w 30"/>
                <a:gd name="T31" fmla="*/ 7 h 17"/>
                <a:gd name="T32" fmla="*/ 28 w 30"/>
                <a:gd name="T33" fmla="*/ 3 h 17"/>
                <a:gd name="T34" fmla="*/ 29 w 30"/>
                <a:gd name="T35" fmla="*/ 1 h 17"/>
                <a:gd name="T36" fmla="*/ 25 w 30"/>
                <a:gd name="T3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17">
                  <a:moveTo>
                    <a:pt x="25" y="1"/>
                  </a:moveTo>
                  <a:lnTo>
                    <a:pt x="25" y="0"/>
                  </a:lnTo>
                  <a:lnTo>
                    <a:pt x="26" y="0"/>
                  </a:lnTo>
                  <a:lnTo>
                    <a:pt x="25" y="1"/>
                  </a:lnTo>
                  <a:lnTo>
                    <a:pt x="23" y="1"/>
                  </a:lnTo>
                  <a:lnTo>
                    <a:pt x="22" y="3"/>
                  </a:lnTo>
                  <a:lnTo>
                    <a:pt x="19" y="7"/>
                  </a:lnTo>
                  <a:lnTo>
                    <a:pt x="14" y="8"/>
                  </a:lnTo>
                  <a:lnTo>
                    <a:pt x="8" y="8"/>
                  </a:lnTo>
                  <a:lnTo>
                    <a:pt x="0" y="8"/>
                  </a:lnTo>
                  <a:lnTo>
                    <a:pt x="0" y="16"/>
                  </a:lnTo>
                  <a:lnTo>
                    <a:pt x="9" y="16"/>
                  </a:lnTo>
                  <a:lnTo>
                    <a:pt x="16" y="14"/>
                  </a:lnTo>
                  <a:lnTo>
                    <a:pt x="21" y="12"/>
                  </a:lnTo>
                  <a:lnTo>
                    <a:pt x="25" y="8"/>
                  </a:lnTo>
                  <a:lnTo>
                    <a:pt x="27" y="7"/>
                  </a:lnTo>
                  <a:lnTo>
                    <a:pt x="28" y="3"/>
                  </a:lnTo>
                  <a:lnTo>
                    <a:pt x="29" y="1"/>
                  </a:lnTo>
                  <a:lnTo>
                    <a:pt x="25" y="1"/>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 name="Freeform 1101">
              <a:extLst>
                <a:ext uri="{FF2B5EF4-FFF2-40B4-BE49-F238E27FC236}">
                  <a16:creationId xmlns:a16="http://schemas.microsoft.com/office/drawing/2014/main" id="{62C243B4-54C6-4971-A615-547178F4701E}"/>
                </a:ext>
              </a:extLst>
            </p:cNvPr>
            <p:cNvSpPr>
              <a:spLocks/>
            </p:cNvSpPr>
            <p:nvPr/>
          </p:nvSpPr>
          <p:spPr bwMode="auto">
            <a:xfrm>
              <a:off x="4018" y="2252"/>
              <a:ext cx="47" cy="35"/>
            </a:xfrm>
            <a:custGeom>
              <a:avLst/>
              <a:gdLst>
                <a:gd name="T0" fmla="*/ 23 w 47"/>
                <a:gd name="T1" fmla="*/ 34 h 35"/>
                <a:gd name="T2" fmla="*/ 27 w 47"/>
                <a:gd name="T3" fmla="*/ 34 h 35"/>
                <a:gd name="T4" fmla="*/ 32 w 47"/>
                <a:gd name="T5" fmla="*/ 32 h 35"/>
                <a:gd name="T6" fmla="*/ 36 w 47"/>
                <a:gd name="T7" fmla="*/ 31 h 35"/>
                <a:gd name="T8" fmla="*/ 40 w 47"/>
                <a:gd name="T9" fmla="*/ 29 h 35"/>
                <a:gd name="T10" fmla="*/ 42 w 47"/>
                <a:gd name="T11" fmla="*/ 26 h 35"/>
                <a:gd name="T12" fmla="*/ 44 w 47"/>
                <a:gd name="T13" fmla="*/ 24 h 35"/>
                <a:gd name="T14" fmla="*/ 46 w 47"/>
                <a:gd name="T15" fmla="*/ 20 h 35"/>
                <a:gd name="T16" fmla="*/ 46 w 47"/>
                <a:gd name="T17" fmla="*/ 17 h 35"/>
                <a:gd name="T18" fmla="*/ 46 w 47"/>
                <a:gd name="T19" fmla="*/ 14 h 35"/>
                <a:gd name="T20" fmla="*/ 44 w 47"/>
                <a:gd name="T21" fmla="*/ 10 h 35"/>
                <a:gd name="T22" fmla="*/ 42 w 47"/>
                <a:gd name="T23" fmla="*/ 8 h 35"/>
                <a:gd name="T24" fmla="*/ 40 w 47"/>
                <a:gd name="T25" fmla="*/ 5 h 35"/>
                <a:gd name="T26" fmla="*/ 36 w 47"/>
                <a:gd name="T27" fmla="*/ 3 h 35"/>
                <a:gd name="T28" fmla="*/ 32 w 47"/>
                <a:gd name="T29" fmla="*/ 2 h 35"/>
                <a:gd name="T30" fmla="*/ 27 w 47"/>
                <a:gd name="T31" fmla="*/ 1 h 35"/>
                <a:gd name="T32" fmla="*/ 23 w 47"/>
                <a:gd name="T33" fmla="*/ 0 h 35"/>
                <a:gd name="T34" fmla="*/ 19 w 47"/>
                <a:gd name="T35" fmla="*/ 1 h 35"/>
                <a:gd name="T36" fmla="*/ 14 w 47"/>
                <a:gd name="T37" fmla="*/ 2 h 35"/>
                <a:gd name="T38" fmla="*/ 11 w 47"/>
                <a:gd name="T39" fmla="*/ 3 h 35"/>
                <a:gd name="T40" fmla="*/ 7 w 47"/>
                <a:gd name="T41" fmla="*/ 5 h 35"/>
                <a:gd name="T42" fmla="*/ 4 w 47"/>
                <a:gd name="T43" fmla="*/ 8 h 35"/>
                <a:gd name="T44" fmla="*/ 2 w 47"/>
                <a:gd name="T45" fmla="*/ 10 h 35"/>
                <a:gd name="T46" fmla="*/ 1 w 47"/>
                <a:gd name="T47" fmla="*/ 14 h 35"/>
                <a:gd name="T48" fmla="*/ 0 w 47"/>
                <a:gd name="T49" fmla="*/ 17 h 35"/>
                <a:gd name="T50" fmla="*/ 1 w 47"/>
                <a:gd name="T51" fmla="*/ 20 h 35"/>
                <a:gd name="T52" fmla="*/ 2 w 47"/>
                <a:gd name="T53" fmla="*/ 24 h 35"/>
                <a:gd name="T54" fmla="*/ 4 w 47"/>
                <a:gd name="T55" fmla="*/ 26 h 35"/>
                <a:gd name="T56" fmla="*/ 7 w 47"/>
                <a:gd name="T57" fmla="*/ 29 h 35"/>
                <a:gd name="T58" fmla="*/ 11 w 47"/>
                <a:gd name="T59" fmla="*/ 31 h 35"/>
                <a:gd name="T60" fmla="*/ 14 w 47"/>
                <a:gd name="T61" fmla="*/ 32 h 35"/>
                <a:gd name="T62" fmla="*/ 19 w 47"/>
                <a:gd name="T63" fmla="*/ 34 h 35"/>
                <a:gd name="T64" fmla="*/ 23 w 47"/>
                <a:gd name="T65"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35">
                  <a:moveTo>
                    <a:pt x="23" y="34"/>
                  </a:moveTo>
                  <a:lnTo>
                    <a:pt x="27" y="34"/>
                  </a:lnTo>
                  <a:lnTo>
                    <a:pt x="32" y="32"/>
                  </a:lnTo>
                  <a:lnTo>
                    <a:pt x="36" y="31"/>
                  </a:lnTo>
                  <a:lnTo>
                    <a:pt x="40" y="29"/>
                  </a:lnTo>
                  <a:lnTo>
                    <a:pt x="42" y="26"/>
                  </a:lnTo>
                  <a:lnTo>
                    <a:pt x="44" y="24"/>
                  </a:lnTo>
                  <a:lnTo>
                    <a:pt x="46" y="20"/>
                  </a:lnTo>
                  <a:lnTo>
                    <a:pt x="46" y="17"/>
                  </a:lnTo>
                  <a:lnTo>
                    <a:pt x="46" y="14"/>
                  </a:lnTo>
                  <a:lnTo>
                    <a:pt x="44" y="10"/>
                  </a:lnTo>
                  <a:lnTo>
                    <a:pt x="42" y="8"/>
                  </a:lnTo>
                  <a:lnTo>
                    <a:pt x="40" y="5"/>
                  </a:lnTo>
                  <a:lnTo>
                    <a:pt x="36" y="3"/>
                  </a:lnTo>
                  <a:lnTo>
                    <a:pt x="32" y="2"/>
                  </a:lnTo>
                  <a:lnTo>
                    <a:pt x="27" y="1"/>
                  </a:lnTo>
                  <a:lnTo>
                    <a:pt x="23" y="0"/>
                  </a:lnTo>
                  <a:lnTo>
                    <a:pt x="19" y="1"/>
                  </a:lnTo>
                  <a:lnTo>
                    <a:pt x="14" y="2"/>
                  </a:lnTo>
                  <a:lnTo>
                    <a:pt x="11" y="3"/>
                  </a:lnTo>
                  <a:lnTo>
                    <a:pt x="7" y="5"/>
                  </a:lnTo>
                  <a:lnTo>
                    <a:pt x="4" y="8"/>
                  </a:lnTo>
                  <a:lnTo>
                    <a:pt x="2" y="10"/>
                  </a:lnTo>
                  <a:lnTo>
                    <a:pt x="1" y="14"/>
                  </a:lnTo>
                  <a:lnTo>
                    <a:pt x="0" y="17"/>
                  </a:lnTo>
                  <a:lnTo>
                    <a:pt x="1" y="20"/>
                  </a:lnTo>
                  <a:lnTo>
                    <a:pt x="2" y="24"/>
                  </a:lnTo>
                  <a:lnTo>
                    <a:pt x="4" y="26"/>
                  </a:lnTo>
                  <a:lnTo>
                    <a:pt x="7" y="29"/>
                  </a:lnTo>
                  <a:lnTo>
                    <a:pt x="11" y="31"/>
                  </a:lnTo>
                  <a:lnTo>
                    <a:pt x="14" y="32"/>
                  </a:lnTo>
                  <a:lnTo>
                    <a:pt x="19" y="34"/>
                  </a:lnTo>
                  <a:lnTo>
                    <a:pt x="23" y="34"/>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 name="Freeform 1102">
              <a:extLst>
                <a:ext uri="{FF2B5EF4-FFF2-40B4-BE49-F238E27FC236}">
                  <a16:creationId xmlns:a16="http://schemas.microsoft.com/office/drawing/2014/main" id="{95C7BF0E-CEE1-4E11-B943-834C09C56590}"/>
                </a:ext>
              </a:extLst>
            </p:cNvPr>
            <p:cNvSpPr>
              <a:spLocks/>
            </p:cNvSpPr>
            <p:nvPr/>
          </p:nvSpPr>
          <p:spPr bwMode="auto">
            <a:xfrm>
              <a:off x="4081" y="2251"/>
              <a:ext cx="24" cy="28"/>
            </a:xfrm>
            <a:custGeom>
              <a:avLst/>
              <a:gdLst>
                <a:gd name="T0" fmla="*/ 22 w 24"/>
                <a:gd name="T1" fmla="*/ 27 h 28"/>
                <a:gd name="T2" fmla="*/ 23 w 24"/>
                <a:gd name="T3" fmla="*/ 23 h 28"/>
                <a:gd name="T4" fmla="*/ 23 w 24"/>
                <a:gd name="T5" fmla="*/ 19 h 28"/>
                <a:gd name="T6" fmla="*/ 22 w 24"/>
                <a:gd name="T7" fmla="*/ 14 h 28"/>
                <a:gd name="T8" fmla="*/ 21 w 24"/>
                <a:gd name="T9" fmla="*/ 10 h 28"/>
                <a:gd name="T10" fmla="*/ 18 w 24"/>
                <a:gd name="T11" fmla="*/ 7 h 28"/>
                <a:gd name="T12" fmla="*/ 13 w 24"/>
                <a:gd name="T13" fmla="*/ 2 h 28"/>
                <a:gd name="T14" fmla="*/ 6 w 24"/>
                <a:gd name="T15" fmla="*/ 1 h 28"/>
                <a:gd name="T16" fmla="*/ 0 w 24"/>
                <a:gd name="T17" fmla="*/ 0 h 28"/>
                <a:gd name="T18" fmla="*/ 0 w 24"/>
                <a:gd name="T19" fmla="*/ 2 h 28"/>
                <a:gd name="T20" fmla="*/ 6 w 24"/>
                <a:gd name="T21" fmla="*/ 2 h 28"/>
                <a:gd name="T22" fmla="*/ 12 w 24"/>
                <a:gd name="T23" fmla="*/ 5 h 28"/>
                <a:gd name="T24" fmla="*/ 16 w 24"/>
                <a:gd name="T25" fmla="*/ 7 h 28"/>
                <a:gd name="T26" fmla="*/ 18 w 24"/>
                <a:gd name="T27" fmla="*/ 11 h 28"/>
                <a:gd name="T28" fmla="*/ 20 w 24"/>
                <a:gd name="T29" fmla="*/ 15 h 28"/>
                <a:gd name="T30" fmla="*/ 21 w 24"/>
                <a:gd name="T31" fmla="*/ 19 h 28"/>
                <a:gd name="T32" fmla="*/ 20 w 24"/>
                <a:gd name="T33" fmla="*/ 23 h 28"/>
                <a:gd name="T34" fmla="*/ 19 w 24"/>
                <a:gd name="T35" fmla="*/ 26 h 28"/>
                <a:gd name="T36" fmla="*/ 22 w 24"/>
                <a:gd name="T37"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28">
                  <a:moveTo>
                    <a:pt x="22" y="27"/>
                  </a:moveTo>
                  <a:lnTo>
                    <a:pt x="23" y="23"/>
                  </a:lnTo>
                  <a:lnTo>
                    <a:pt x="23" y="19"/>
                  </a:lnTo>
                  <a:lnTo>
                    <a:pt x="22" y="14"/>
                  </a:lnTo>
                  <a:lnTo>
                    <a:pt x="21" y="10"/>
                  </a:lnTo>
                  <a:lnTo>
                    <a:pt x="18" y="7"/>
                  </a:lnTo>
                  <a:lnTo>
                    <a:pt x="13" y="2"/>
                  </a:lnTo>
                  <a:lnTo>
                    <a:pt x="6" y="1"/>
                  </a:lnTo>
                  <a:lnTo>
                    <a:pt x="0" y="0"/>
                  </a:lnTo>
                  <a:lnTo>
                    <a:pt x="0" y="2"/>
                  </a:lnTo>
                  <a:lnTo>
                    <a:pt x="6" y="2"/>
                  </a:lnTo>
                  <a:lnTo>
                    <a:pt x="12" y="5"/>
                  </a:lnTo>
                  <a:lnTo>
                    <a:pt x="16" y="7"/>
                  </a:lnTo>
                  <a:lnTo>
                    <a:pt x="18" y="11"/>
                  </a:lnTo>
                  <a:lnTo>
                    <a:pt x="20" y="15"/>
                  </a:lnTo>
                  <a:lnTo>
                    <a:pt x="21" y="19"/>
                  </a:lnTo>
                  <a:lnTo>
                    <a:pt x="20" y="23"/>
                  </a:lnTo>
                  <a:lnTo>
                    <a:pt x="19" y="26"/>
                  </a:lnTo>
                  <a:lnTo>
                    <a:pt x="22" y="27"/>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 name="Freeform 1103">
              <a:extLst>
                <a:ext uri="{FF2B5EF4-FFF2-40B4-BE49-F238E27FC236}">
                  <a16:creationId xmlns:a16="http://schemas.microsoft.com/office/drawing/2014/main" id="{1E798EF9-9689-4446-83B0-8469A641179C}"/>
                </a:ext>
              </a:extLst>
            </p:cNvPr>
            <p:cNvSpPr>
              <a:spLocks/>
            </p:cNvSpPr>
            <p:nvPr/>
          </p:nvSpPr>
          <p:spPr bwMode="auto">
            <a:xfrm>
              <a:off x="4064" y="2278"/>
              <a:ext cx="41" cy="17"/>
            </a:xfrm>
            <a:custGeom>
              <a:avLst/>
              <a:gdLst>
                <a:gd name="T0" fmla="*/ 0 w 41"/>
                <a:gd name="T1" fmla="*/ 16 h 17"/>
                <a:gd name="T2" fmla="*/ 8 w 41"/>
                <a:gd name="T3" fmla="*/ 16 h 17"/>
                <a:gd name="T4" fmla="*/ 15 w 41"/>
                <a:gd name="T5" fmla="*/ 15 h 17"/>
                <a:gd name="T6" fmla="*/ 20 w 41"/>
                <a:gd name="T7" fmla="*/ 15 h 17"/>
                <a:gd name="T8" fmla="*/ 25 w 41"/>
                <a:gd name="T9" fmla="*/ 13 h 17"/>
                <a:gd name="T10" fmla="*/ 30 w 41"/>
                <a:gd name="T11" fmla="*/ 11 h 17"/>
                <a:gd name="T12" fmla="*/ 35 w 41"/>
                <a:gd name="T13" fmla="*/ 9 h 17"/>
                <a:gd name="T14" fmla="*/ 37 w 41"/>
                <a:gd name="T15" fmla="*/ 5 h 17"/>
                <a:gd name="T16" fmla="*/ 40 w 41"/>
                <a:gd name="T17" fmla="*/ 1 h 17"/>
                <a:gd name="T18" fmla="*/ 37 w 41"/>
                <a:gd name="T19" fmla="*/ 0 h 17"/>
                <a:gd name="T20" fmla="*/ 35 w 41"/>
                <a:gd name="T21" fmla="*/ 4 h 17"/>
                <a:gd name="T22" fmla="*/ 32 w 41"/>
                <a:gd name="T23" fmla="*/ 7 h 17"/>
                <a:gd name="T24" fmla="*/ 29 w 41"/>
                <a:gd name="T25" fmla="*/ 9 h 17"/>
                <a:gd name="T26" fmla="*/ 24 w 41"/>
                <a:gd name="T27" fmla="*/ 11 h 17"/>
                <a:gd name="T28" fmla="*/ 20 w 41"/>
                <a:gd name="T29" fmla="*/ 13 h 17"/>
                <a:gd name="T30" fmla="*/ 14 w 41"/>
                <a:gd name="T31" fmla="*/ 13 h 17"/>
                <a:gd name="T32" fmla="*/ 8 w 41"/>
                <a:gd name="T33" fmla="*/ 15 h 17"/>
                <a:gd name="T34" fmla="*/ 0 w 41"/>
                <a:gd name="T35" fmla="*/ 15 h 17"/>
                <a:gd name="T36" fmla="*/ 0 w 41"/>
                <a:gd name="T3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 h="17">
                  <a:moveTo>
                    <a:pt x="0" y="16"/>
                  </a:moveTo>
                  <a:lnTo>
                    <a:pt x="8" y="16"/>
                  </a:lnTo>
                  <a:lnTo>
                    <a:pt x="15" y="15"/>
                  </a:lnTo>
                  <a:lnTo>
                    <a:pt x="20" y="15"/>
                  </a:lnTo>
                  <a:lnTo>
                    <a:pt x="25" y="13"/>
                  </a:lnTo>
                  <a:lnTo>
                    <a:pt x="30" y="11"/>
                  </a:lnTo>
                  <a:lnTo>
                    <a:pt x="35" y="9"/>
                  </a:lnTo>
                  <a:lnTo>
                    <a:pt x="37" y="5"/>
                  </a:lnTo>
                  <a:lnTo>
                    <a:pt x="40" y="1"/>
                  </a:lnTo>
                  <a:lnTo>
                    <a:pt x="37" y="0"/>
                  </a:lnTo>
                  <a:lnTo>
                    <a:pt x="35" y="4"/>
                  </a:lnTo>
                  <a:lnTo>
                    <a:pt x="32" y="7"/>
                  </a:lnTo>
                  <a:lnTo>
                    <a:pt x="29" y="9"/>
                  </a:lnTo>
                  <a:lnTo>
                    <a:pt x="24" y="11"/>
                  </a:lnTo>
                  <a:lnTo>
                    <a:pt x="20" y="13"/>
                  </a:lnTo>
                  <a:lnTo>
                    <a:pt x="14" y="13"/>
                  </a:lnTo>
                  <a:lnTo>
                    <a:pt x="8" y="15"/>
                  </a:lnTo>
                  <a:lnTo>
                    <a:pt x="0" y="15"/>
                  </a:lnTo>
                  <a:lnTo>
                    <a:pt x="0" y="16"/>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 name="Freeform 1104">
              <a:extLst>
                <a:ext uri="{FF2B5EF4-FFF2-40B4-BE49-F238E27FC236}">
                  <a16:creationId xmlns:a16="http://schemas.microsoft.com/office/drawing/2014/main" id="{5EAC04DD-F353-450B-AEBE-33558D62B495}"/>
                </a:ext>
              </a:extLst>
            </p:cNvPr>
            <p:cNvSpPr>
              <a:spLocks/>
            </p:cNvSpPr>
            <p:nvPr/>
          </p:nvSpPr>
          <p:spPr bwMode="auto">
            <a:xfrm>
              <a:off x="4164" y="2272"/>
              <a:ext cx="17" cy="26"/>
            </a:xfrm>
            <a:custGeom>
              <a:avLst/>
              <a:gdLst>
                <a:gd name="T0" fmla="*/ 14 w 17"/>
                <a:gd name="T1" fmla="*/ 25 h 26"/>
                <a:gd name="T2" fmla="*/ 14 w 17"/>
                <a:gd name="T3" fmla="*/ 22 h 26"/>
                <a:gd name="T4" fmla="*/ 16 w 17"/>
                <a:gd name="T5" fmla="*/ 19 h 26"/>
                <a:gd name="T6" fmla="*/ 14 w 17"/>
                <a:gd name="T7" fmla="*/ 15 h 26"/>
                <a:gd name="T8" fmla="*/ 14 w 17"/>
                <a:gd name="T9" fmla="*/ 11 h 26"/>
                <a:gd name="T10" fmla="*/ 12 w 17"/>
                <a:gd name="T11" fmla="*/ 8 h 26"/>
                <a:gd name="T12" fmla="*/ 10 w 17"/>
                <a:gd name="T13" fmla="*/ 5 h 26"/>
                <a:gd name="T14" fmla="*/ 6 w 17"/>
                <a:gd name="T15" fmla="*/ 2 h 26"/>
                <a:gd name="T16" fmla="*/ 1 w 17"/>
                <a:gd name="T17" fmla="*/ 0 h 26"/>
                <a:gd name="T18" fmla="*/ 0 w 17"/>
                <a:gd name="T19" fmla="*/ 2 h 26"/>
                <a:gd name="T20" fmla="*/ 4 w 17"/>
                <a:gd name="T21" fmla="*/ 4 h 26"/>
                <a:gd name="T22" fmla="*/ 6 w 17"/>
                <a:gd name="T23" fmla="*/ 6 h 26"/>
                <a:gd name="T24" fmla="*/ 9 w 17"/>
                <a:gd name="T25" fmla="*/ 9 h 26"/>
                <a:gd name="T26" fmla="*/ 12 w 17"/>
                <a:gd name="T27" fmla="*/ 12 h 26"/>
                <a:gd name="T28" fmla="*/ 12 w 17"/>
                <a:gd name="T29" fmla="*/ 15 h 26"/>
                <a:gd name="T30" fmla="*/ 12 w 17"/>
                <a:gd name="T31" fmla="*/ 19 h 26"/>
                <a:gd name="T32" fmla="*/ 12 w 17"/>
                <a:gd name="T33" fmla="*/ 21 h 26"/>
                <a:gd name="T34" fmla="*/ 12 w 17"/>
                <a:gd name="T35" fmla="*/ 24 h 26"/>
                <a:gd name="T36" fmla="*/ 14 w 17"/>
                <a:gd name="T37"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6">
                  <a:moveTo>
                    <a:pt x="14" y="25"/>
                  </a:moveTo>
                  <a:lnTo>
                    <a:pt x="14" y="22"/>
                  </a:lnTo>
                  <a:lnTo>
                    <a:pt x="16" y="19"/>
                  </a:lnTo>
                  <a:lnTo>
                    <a:pt x="14" y="15"/>
                  </a:lnTo>
                  <a:lnTo>
                    <a:pt x="14" y="11"/>
                  </a:lnTo>
                  <a:lnTo>
                    <a:pt x="12" y="8"/>
                  </a:lnTo>
                  <a:lnTo>
                    <a:pt x="10" y="5"/>
                  </a:lnTo>
                  <a:lnTo>
                    <a:pt x="6" y="2"/>
                  </a:lnTo>
                  <a:lnTo>
                    <a:pt x="1" y="0"/>
                  </a:lnTo>
                  <a:lnTo>
                    <a:pt x="0" y="2"/>
                  </a:lnTo>
                  <a:lnTo>
                    <a:pt x="4" y="4"/>
                  </a:lnTo>
                  <a:lnTo>
                    <a:pt x="6" y="6"/>
                  </a:lnTo>
                  <a:lnTo>
                    <a:pt x="9" y="9"/>
                  </a:lnTo>
                  <a:lnTo>
                    <a:pt x="12" y="12"/>
                  </a:lnTo>
                  <a:lnTo>
                    <a:pt x="12" y="15"/>
                  </a:lnTo>
                  <a:lnTo>
                    <a:pt x="12" y="19"/>
                  </a:lnTo>
                  <a:lnTo>
                    <a:pt x="12" y="21"/>
                  </a:lnTo>
                  <a:lnTo>
                    <a:pt x="12" y="24"/>
                  </a:lnTo>
                  <a:lnTo>
                    <a:pt x="14" y="25"/>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 name="Freeform 1105">
              <a:extLst>
                <a:ext uri="{FF2B5EF4-FFF2-40B4-BE49-F238E27FC236}">
                  <a16:creationId xmlns:a16="http://schemas.microsoft.com/office/drawing/2014/main" id="{FADEB1CA-367E-4CF8-8692-0687506C2F1D}"/>
                </a:ext>
              </a:extLst>
            </p:cNvPr>
            <p:cNvSpPr>
              <a:spLocks/>
            </p:cNvSpPr>
            <p:nvPr/>
          </p:nvSpPr>
          <p:spPr bwMode="auto">
            <a:xfrm>
              <a:off x="4134" y="2297"/>
              <a:ext cx="42" cy="19"/>
            </a:xfrm>
            <a:custGeom>
              <a:avLst/>
              <a:gdLst>
                <a:gd name="T0" fmla="*/ 0 w 42"/>
                <a:gd name="T1" fmla="*/ 18 h 19"/>
                <a:gd name="T2" fmla="*/ 7 w 42"/>
                <a:gd name="T3" fmla="*/ 17 h 19"/>
                <a:gd name="T4" fmla="*/ 15 w 42"/>
                <a:gd name="T5" fmla="*/ 17 h 19"/>
                <a:gd name="T6" fmla="*/ 21 w 42"/>
                <a:gd name="T7" fmla="*/ 16 h 19"/>
                <a:gd name="T8" fmla="*/ 27 w 42"/>
                <a:gd name="T9" fmla="*/ 14 h 19"/>
                <a:gd name="T10" fmla="*/ 31 w 42"/>
                <a:gd name="T11" fmla="*/ 12 h 19"/>
                <a:gd name="T12" fmla="*/ 36 w 42"/>
                <a:gd name="T13" fmla="*/ 9 h 19"/>
                <a:gd name="T14" fmla="*/ 39 w 42"/>
                <a:gd name="T15" fmla="*/ 5 h 19"/>
                <a:gd name="T16" fmla="*/ 41 w 42"/>
                <a:gd name="T17" fmla="*/ 1 h 19"/>
                <a:gd name="T18" fmla="*/ 38 w 42"/>
                <a:gd name="T19" fmla="*/ 0 h 19"/>
                <a:gd name="T20" fmla="*/ 36 w 42"/>
                <a:gd name="T21" fmla="*/ 5 h 19"/>
                <a:gd name="T22" fmla="*/ 34 w 42"/>
                <a:gd name="T23" fmla="*/ 8 h 19"/>
                <a:gd name="T24" fmla="*/ 30 w 42"/>
                <a:gd name="T25" fmla="*/ 11 h 19"/>
                <a:gd name="T26" fmla="*/ 25 w 42"/>
                <a:gd name="T27" fmla="*/ 13 h 19"/>
                <a:gd name="T28" fmla="*/ 20 w 42"/>
                <a:gd name="T29" fmla="*/ 14 h 19"/>
                <a:gd name="T30" fmla="*/ 14 w 42"/>
                <a:gd name="T31" fmla="*/ 15 h 19"/>
                <a:gd name="T32" fmla="*/ 7 w 42"/>
                <a:gd name="T33" fmla="*/ 15 h 19"/>
                <a:gd name="T34" fmla="*/ 0 w 42"/>
                <a:gd name="T35" fmla="*/ 16 h 19"/>
                <a:gd name="T36" fmla="*/ 0 w 42"/>
                <a:gd name="T3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19">
                  <a:moveTo>
                    <a:pt x="0" y="18"/>
                  </a:moveTo>
                  <a:lnTo>
                    <a:pt x="7" y="17"/>
                  </a:lnTo>
                  <a:lnTo>
                    <a:pt x="15" y="17"/>
                  </a:lnTo>
                  <a:lnTo>
                    <a:pt x="21" y="16"/>
                  </a:lnTo>
                  <a:lnTo>
                    <a:pt x="27" y="14"/>
                  </a:lnTo>
                  <a:lnTo>
                    <a:pt x="31" y="12"/>
                  </a:lnTo>
                  <a:lnTo>
                    <a:pt x="36" y="9"/>
                  </a:lnTo>
                  <a:lnTo>
                    <a:pt x="39" y="5"/>
                  </a:lnTo>
                  <a:lnTo>
                    <a:pt x="41" y="1"/>
                  </a:lnTo>
                  <a:lnTo>
                    <a:pt x="38" y="0"/>
                  </a:lnTo>
                  <a:lnTo>
                    <a:pt x="36" y="5"/>
                  </a:lnTo>
                  <a:lnTo>
                    <a:pt x="34" y="8"/>
                  </a:lnTo>
                  <a:lnTo>
                    <a:pt x="30" y="11"/>
                  </a:lnTo>
                  <a:lnTo>
                    <a:pt x="25" y="13"/>
                  </a:lnTo>
                  <a:lnTo>
                    <a:pt x="20" y="14"/>
                  </a:lnTo>
                  <a:lnTo>
                    <a:pt x="14" y="15"/>
                  </a:lnTo>
                  <a:lnTo>
                    <a:pt x="7" y="15"/>
                  </a:lnTo>
                  <a:lnTo>
                    <a:pt x="0" y="16"/>
                  </a:lnTo>
                  <a:lnTo>
                    <a:pt x="0" y="18"/>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 name="Freeform 1106">
              <a:extLst>
                <a:ext uri="{FF2B5EF4-FFF2-40B4-BE49-F238E27FC236}">
                  <a16:creationId xmlns:a16="http://schemas.microsoft.com/office/drawing/2014/main" id="{8DD2DF21-A701-430D-96B5-4B5530564707}"/>
                </a:ext>
              </a:extLst>
            </p:cNvPr>
            <p:cNvSpPr>
              <a:spLocks/>
            </p:cNvSpPr>
            <p:nvPr/>
          </p:nvSpPr>
          <p:spPr bwMode="auto">
            <a:xfrm>
              <a:off x="4229" y="2299"/>
              <a:ext cx="17" cy="26"/>
            </a:xfrm>
            <a:custGeom>
              <a:avLst/>
              <a:gdLst>
                <a:gd name="T0" fmla="*/ 14 w 17"/>
                <a:gd name="T1" fmla="*/ 25 h 26"/>
                <a:gd name="T2" fmla="*/ 16 w 17"/>
                <a:gd name="T3" fmla="*/ 22 h 26"/>
                <a:gd name="T4" fmla="*/ 16 w 17"/>
                <a:gd name="T5" fmla="*/ 19 h 26"/>
                <a:gd name="T6" fmla="*/ 16 w 17"/>
                <a:gd name="T7" fmla="*/ 15 h 26"/>
                <a:gd name="T8" fmla="*/ 14 w 17"/>
                <a:gd name="T9" fmla="*/ 11 h 26"/>
                <a:gd name="T10" fmla="*/ 13 w 17"/>
                <a:gd name="T11" fmla="*/ 8 h 26"/>
                <a:gd name="T12" fmla="*/ 9 w 17"/>
                <a:gd name="T13" fmla="*/ 5 h 26"/>
                <a:gd name="T14" fmla="*/ 4 w 17"/>
                <a:gd name="T15" fmla="*/ 2 h 26"/>
                <a:gd name="T16" fmla="*/ 0 w 17"/>
                <a:gd name="T17" fmla="*/ 0 h 26"/>
                <a:gd name="T18" fmla="*/ 0 w 17"/>
                <a:gd name="T19" fmla="*/ 2 h 26"/>
                <a:gd name="T20" fmla="*/ 3 w 17"/>
                <a:gd name="T21" fmla="*/ 4 h 26"/>
                <a:gd name="T22" fmla="*/ 7 w 17"/>
                <a:gd name="T23" fmla="*/ 6 h 26"/>
                <a:gd name="T24" fmla="*/ 9 w 17"/>
                <a:gd name="T25" fmla="*/ 9 h 26"/>
                <a:gd name="T26" fmla="*/ 12 w 17"/>
                <a:gd name="T27" fmla="*/ 12 h 26"/>
                <a:gd name="T28" fmla="*/ 12 w 17"/>
                <a:gd name="T29" fmla="*/ 15 h 26"/>
                <a:gd name="T30" fmla="*/ 13 w 17"/>
                <a:gd name="T31" fmla="*/ 19 h 26"/>
                <a:gd name="T32" fmla="*/ 12 w 17"/>
                <a:gd name="T33" fmla="*/ 22 h 26"/>
                <a:gd name="T34" fmla="*/ 12 w 17"/>
                <a:gd name="T35" fmla="*/ 24 h 26"/>
                <a:gd name="T36" fmla="*/ 14 w 17"/>
                <a:gd name="T37"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6">
                  <a:moveTo>
                    <a:pt x="14" y="25"/>
                  </a:moveTo>
                  <a:lnTo>
                    <a:pt x="16" y="22"/>
                  </a:lnTo>
                  <a:lnTo>
                    <a:pt x="16" y="19"/>
                  </a:lnTo>
                  <a:lnTo>
                    <a:pt x="16" y="15"/>
                  </a:lnTo>
                  <a:lnTo>
                    <a:pt x="14" y="11"/>
                  </a:lnTo>
                  <a:lnTo>
                    <a:pt x="13" y="8"/>
                  </a:lnTo>
                  <a:lnTo>
                    <a:pt x="9" y="5"/>
                  </a:lnTo>
                  <a:lnTo>
                    <a:pt x="4" y="2"/>
                  </a:lnTo>
                  <a:lnTo>
                    <a:pt x="0" y="0"/>
                  </a:lnTo>
                  <a:lnTo>
                    <a:pt x="0" y="2"/>
                  </a:lnTo>
                  <a:lnTo>
                    <a:pt x="3" y="4"/>
                  </a:lnTo>
                  <a:lnTo>
                    <a:pt x="7" y="6"/>
                  </a:lnTo>
                  <a:lnTo>
                    <a:pt x="9" y="9"/>
                  </a:lnTo>
                  <a:lnTo>
                    <a:pt x="12" y="12"/>
                  </a:lnTo>
                  <a:lnTo>
                    <a:pt x="12" y="15"/>
                  </a:lnTo>
                  <a:lnTo>
                    <a:pt x="13" y="19"/>
                  </a:lnTo>
                  <a:lnTo>
                    <a:pt x="12" y="22"/>
                  </a:lnTo>
                  <a:lnTo>
                    <a:pt x="12" y="24"/>
                  </a:lnTo>
                  <a:lnTo>
                    <a:pt x="14" y="25"/>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 name="Freeform 1107">
              <a:extLst>
                <a:ext uri="{FF2B5EF4-FFF2-40B4-BE49-F238E27FC236}">
                  <a16:creationId xmlns:a16="http://schemas.microsoft.com/office/drawing/2014/main" id="{BFB04698-9C50-43C9-BD50-BE02232DBA51}"/>
                </a:ext>
              </a:extLst>
            </p:cNvPr>
            <p:cNvSpPr>
              <a:spLocks/>
            </p:cNvSpPr>
            <p:nvPr/>
          </p:nvSpPr>
          <p:spPr bwMode="auto">
            <a:xfrm>
              <a:off x="4201" y="2325"/>
              <a:ext cx="42" cy="17"/>
            </a:xfrm>
            <a:custGeom>
              <a:avLst/>
              <a:gdLst>
                <a:gd name="T0" fmla="*/ 0 w 42"/>
                <a:gd name="T1" fmla="*/ 16 h 17"/>
                <a:gd name="T2" fmla="*/ 8 w 42"/>
                <a:gd name="T3" fmla="*/ 16 h 17"/>
                <a:gd name="T4" fmla="*/ 15 w 42"/>
                <a:gd name="T5" fmla="*/ 14 h 17"/>
                <a:gd name="T6" fmla="*/ 22 w 42"/>
                <a:gd name="T7" fmla="*/ 14 h 17"/>
                <a:gd name="T8" fmla="*/ 26 w 42"/>
                <a:gd name="T9" fmla="*/ 12 h 17"/>
                <a:gd name="T10" fmla="*/ 31 w 42"/>
                <a:gd name="T11" fmla="*/ 10 h 17"/>
                <a:gd name="T12" fmla="*/ 36 w 42"/>
                <a:gd name="T13" fmla="*/ 8 h 17"/>
                <a:gd name="T14" fmla="*/ 39 w 42"/>
                <a:gd name="T15" fmla="*/ 4 h 17"/>
                <a:gd name="T16" fmla="*/ 41 w 42"/>
                <a:gd name="T17" fmla="*/ 1 h 17"/>
                <a:gd name="T18" fmla="*/ 38 w 42"/>
                <a:gd name="T19" fmla="*/ 0 h 17"/>
                <a:gd name="T20" fmla="*/ 36 w 42"/>
                <a:gd name="T21" fmla="*/ 4 h 17"/>
                <a:gd name="T22" fmla="*/ 33 w 42"/>
                <a:gd name="T23" fmla="*/ 6 h 17"/>
                <a:gd name="T24" fmla="*/ 30 w 42"/>
                <a:gd name="T25" fmla="*/ 9 h 17"/>
                <a:gd name="T26" fmla="*/ 25 w 42"/>
                <a:gd name="T27" fmla="*/ 10 h 17"/>
                <a:gd name="T28" fmla="*/ 21 w 42"/>
                <a:gd name="T29" fmla="*/ 12 h 17"/>
                <a:gd name="T30" fmla="*/ 15 w 42"/>
                <a:gd name="T31" fmla="*/ 12 h 17"/>
                <a:gd name="T32" fmla="*/ 8 w 42"/>
                <a:gd name="T33" fmla="*/ 13 h 17"/>
                <a:gd name="T34" fmla="*/ 0 w 42"/>
                <a:gd name="T35" fmla="*/ 13 h 17"/>
                <a:gd name="T36" fmla="*/ 0 w 42"/>
                <a:gd name="T3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17">
                  <a:moveTo>
                    <a:pt x="0" y="16"/>
                  </a:moveTo>
                  <a:lnTo>
                    <a:pt x="8" y="16"/>
                  </a:lnTo>
                  <a:lnTo>
                    <a:pt x="15" y="14"/>
                  </a:lnTo>
                  <a:lnTo>
                    <a:pt x="22" y="14"/>
                  </a:lnTo>
                  <a:lnTo>
                    <a:pt x="26" y="12"/>
                  </a:lnTo>
                  <a:lnTo>
                    <a:pt x="31" y="10"/>
                  </a:lnTo>
                  <a:lnTo>
                    <a:pt x="36" y="8"/>
                  </a:lnTo>
                  <a:lnTo>
                    <a:pt x="39" y="4"/>
                  </a:lnTo>
                  <a:lnTo>
                    <a:pt x="41" y="1"/>
                  </a:lnTo>
                  <a:lnTo>
                    <a:pt x="38" y="0"/>
                  </a:lnTo>
                  <a:lnTo>
                    <a:pt x="36" y="4"/>
                  </a:lnTo>
                  <a:lnTo>
                    <a:pt x="33" y="6"/>
                  </a:lnTo>
                  <a:lnTo>
                    <a:pt x="30" y="9"/>
                  </a:lnTo>
                  <a:lnTo>
                    <a:pt x="25" y="10"/>
                  </a:lnTo>
                  <a:lnTo>
                    <a:pt x="21" y="12"/>
                  </a:lnTo>
                  <a:lnTo>
                    <a:pt x="15" y="12"/>
                  </a:lnTo>
                  <a:lnTo>
                    <a:pt x="8" y="13"/>
                  </a:lnTo>
                  <a:lnTo>
                    <a:pt x="0" y="13"/>
                  </a:lnTo>
                  <a:lnTo>
                    <a:pt x="0" y="16"/>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 name="Freeform 1108">
              <a:extLst>
                <a:ext uri="{FF2B5EF4-FFF2-40B4-BE49-F238E27FC236}">
                  <a16:creationId xmlns:a16="http://schemas.microsoft.com/office/drawing/2014/main" id="{749FD70B-DFAB-47DA-B6ED-60425CB255E0}"/>
                </a:ext>
              </a:extLst>
            </p:cNvPr>
            <p:cNvSpPr>
              <a:spLocks/>
            </p:cNvSpPr>
            <p:nvPr/>
          </p:nvSpPr>
          <p:spPr bwMode="auto">
            <a:xfrm>
              <a:off x="4299" y="2343"/>
              <a:ext cx="17" cy="21"/>
            </a:xfrm>
            <a:custGeom>
              <a:avLst/>
              <a:gdLst>
                <a:gd name="T0" fmla="*/ 13 w 17"/>
                <a:gd name="T1" fmla="*/ 20 h 21"/>
                <a:gd name="T2" fmla="*/ 16 w 17"/>
                <a:gd name="T3" fmla="*/ 18 h 21"/>
                <a:gd name="T4" fmla="*/ 16 w 17"/>
                <a:gd name="T5" fmla="*/ 15 h 21"/>
                <a:gd name="T6" fmla="*/ 16 w 17"/>
                <a:gd name="T7" fmla="*/ 13 h 21"/>
                <a:gd name="T8" fmla="*/ 16 w 17"/>
                <a:gd name="T9" fmla="*/ 10 h 21"/>
                <a:gd name="T10" fmla="*/ 13 w 17"/>
                <a:gd name="T11" fmla="*/ 7 h 21"/>
                <a:gd name="T12" fmla="*/ 11 w 17"/>
                <a:gd name="T13" fmla="*/ 5 h 21"/>
                <a:gd name="T14" fmla="*/ 9 w 17"/>
                <a:gd name="T15" fmla="*/ 2 h 21"/>
                <a:gd name="T16" fmla="*/ 4 w 17"/>
                <a:gd name="T17" fmla="*/ 0 h 21"/>
                <a:gd name="T18" fmla="*/ 0 w 17"/>
                <a:gd name="T19" fmla="*/ 2 h 21"/>
                <a:gd name="T20" fmla="*/ 4 w 17"/>
                <a:gd name="T21" fmla="*/ 3 h 21"/>
                <a:gd name="T22" fmla="*/ 6 w 17"/>
                <a:gd name="T23" fmla="*/ 5 h 21"/>
                <a:gd name="T24" fmla="*/ 9 w 17"/>
                <a:gd name="T25" fmla="*/ 8 h 21"/>
                <a:gd name="T26" fmla="*/ 9 w 17"/>
                <a:gd name="T27" fmla="*/ 10 h 21"/>
                <a:gd name="T28" fmla="*/ 11 w 17"/>
                <a:gd name="T29" fmla="*/ 13 h 21"/>
                <a:gd name="T30" fmla="*/ 11 w 17"/>
                <a:gd name="T31" fmla="*/ 15 h 21"/>
                <a:gd name="T32" fmla="*/ 9 w 17"/>
                <a:gd name="T33" fmla="*/ 18 h 21"/>
                <a:gd name="T34" fmla="*/ 9 w 17"/>
                <a:gd name="T35" fmla="*/ 19 h 21"/>
                <a:gd name="T36" fmla="*/ 13 w 17"/>
                <a:gd name="T37"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1">
                  <a:moveTo>
                    <a:pt x="13" y="20"/>
                  </a:moveTo>
                  <a:lnTo>
                    <a:pt x="16" y="18"/>
                  </a:lnTo>
                  <a:lnTo>
                    <a:pt x="16" y="15"/>
                  </a:lnTo>
                  <a:lnTo>
                    <a:pt x="16" y="13"/>
                  </a:lnTo>
                  <a:lnTo>
                    <a:pt x="16" y="10"/>
                  </a:lnTo>
                  <a:lnTo>
                    <a:pt x="13" y="7"/>
                  </a:lnTo>
                  <a:lnTo>
                    <a:pt x="11" y="5"/>
                  </a:lnTo>
                  <a:lnTo>
                    <a:pt x="9" y="2"/>
                  </a:lnTo>
                  <a:lnTo>
                    <a:pt x="4" y="0"/>
                  </a:lnTo>
                  <a:lnTo>
                    <a:pt x="0" y="2"/>
                  </a:lnTo>
                  <a:lnTo>
                    <a:pt x="4" y="3"/>
                  </a:lnTo>
                  <a:lnTo>
                    <a:pt x="6" y="5"/>
                  </a:lnTo>
                  <a:lnTo>
                    <a:pt x="9" y="8"/>
                  </a:lnTo>
                  <a:lnTo>
                    <a:pt x="9" y="10"/>
                  </a:lnTo>
                  <a:lnTo>
                    <a:pt x="11" y="13"/>
                  </a:lnTo>
                  <a:lnTo>
                    <a:pt x="11" y="15"/>
                  </a:lnTo>
                  <a:lnTo>
                    <a:pt x="9" y="18"/>
                  </a:lnTo>
                  <a:lnTo>
                    <a:pt x="9" y="19"/>
                  </a:lnTo>
                  <a:lnTo>
                    <a:pt x="13" y="20"/>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 name="Freeform 1109">
              <a:extLst>
                <a:ext uri="{FF2B5EF4-FFF2-40B4-BE49-F238E27FC236}">
                  <a16:creationId xmlns:a16="http://schemas.microsoft.com/office/drawing/2014/main" id="{42A4FD99-BAFC-4A87-82DC-8EE7BB67170A}"/>
                </a:ext>
              </a:extLst>
            </p:cNvPr>
            <p:cNvSpPr>
              <a:spLocks/>
            </p:cNvSpPr>
            <p:nvPr/>
          </p:nvSpPr>
          <p:spPr bwMode="auto">
            <a:xfrm>
              <a:off x="4264" y="2364"/>
              <a:ext cx="43" cy="19"/>
            </a:xfrm>
            <a:custGeom>
              <a:avLst/>
              <a:gdLst>
                <a:gd name="T0" fmla="*/ 0 w 43"/>
                <a:gd name="T1" fmla="*/ 17 h 19"/>
                <a:gd name="T2" fmla="*/ 8 w 43"/>
                <a:gd name="T3" fmla="*/ 18 h 19"/>
                <a:gd name="T4" fmla="*/ 16 w 43"/>
                <a:gd name="T5" fmla="*/ 18 h 19"/>
                <a:gd name="T6" fmla="*/ 22 w 43"/>
                <a:gd name="T7" fmla="*/ 17 h 19"/>
                <a:gd name="T8" fmla="*/ 27 w 43"/>
                <a:gd name="T9" fmla="*/ 15 h 19"/>
                <a:gd name="T10" fmla="*/ 32 w 43"/>
                <a:gd name="T11" fmla="*/ 13 h 19"/>
                <a:gd name="T12" fmla="*/ 37 w 43"/>
                <a:gd name="T13" fmla="*/ 10 h 19"/>
                <a:gd name="T14" fmla="*/ 40 w 43"/>
                <a:gd name="T15" fmla="*/ 5 h 19"/>
                <a:gd name="T16" fmla="*/ 42 w 43"/>
                <a:gd name="T17" fmla="*/ 1 h 19"/>
                <a:gd name="T18" fmla="*/ 39 w 43"/>
                <a:gd name="T19" fmla="*/ 0 h 19"/>
                <a:gd name="T20" fmla="*/ 37 w 43"/>
                <a:gd name="T21" fmla="*/ 5 h 19"/>
                <a:gd name="T22" fmla="*/ 34 w 43"/>
                <a:gd name="T23" fmla="*/ 8 h 19"/>
                <a:gd name="T24" fmla="*/ 30 w 43"/>
                <a:gd name="T25" fmla="*/ 11 h 19"/>
                <a:gd name="T26" fmla="*/ 26 w 43"/>
                <a:gd name="T27" fmla="*/ 14 h 19"/>
                <a:gd name="T28" fmla="*/ 21 w 43"/>
                <a:gd name="T29" fmla="*/ 15 h 19"/>
                <a:gd name="T30" fmla="*/ 16 w 43"/>
                <a:gd name="T31" fmla="*/ 17 h 19"/>
                <a:gd name="T32" fmla="*/ 9 w 43"/>
                <a:gd name="T33" fmla="*/ 16 h 19"/>
                <a:gd name="T34" fmla="*/ 2 w 43"/>
                <a:gd name="T35" fmla="*/ 14 h 19"/>
                <a:gd name="T36" fmla="*/ 0 w 43"/>
                <a:gd name="T37"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19">
                  <a:moveTo>
                    <a:pt x="0" y="17"/>
                  </a:moveTo>
                  <a:lnTo>
                    <a:pt x="8" y="18"/>
                  </a:lnTo>
                  <a:lnTo>
                    <a:pt x="16" y="18"/>
                  </a:lnTo>
                  <a:lnTo>
                    <a:pt x="22" y="17"/>
                  </a:lnTo>
                  <a:lnTo>
                    <a:pt x="27" y="15"/>
                  </a:lnTo>
                  <a:lnTo>
                    <a:pt x="32" y="13"/>
                  </a:lnTo>
                  <a:lnTo>
                    <a:pt x="37" y="10"/>
                  </a:lnTo>
                  <a:lnTo>
                    <a:pt x="40" y="5"/>
                  </a:lnTo>
                  <a:lnTo>
                    <a:pt x="42" y="1"/>
                  </a:lnTo>
                  <a:lnTo>
                    <a:pt x="39" y="0"/>
                  </a:lnTo>
                  <a:lnTo>
                    <a:pt x="37" y="5"/>
                  </a:lnTo>
                  <a:lnTo>
                    <a:pt x="34" y="8"/>
                  </a:lnTo>
                  <a:lnTo>
                    <a:pt x="30" y="11"/>
                  </a:lnTo>
                  <a:lnTo>
                    <a:pt x="26" y="14"/>
                  </a:lnTo>
                  <a:lnTo>
                    <a:pt x="21" y="15"/>
                  </a:lnTo>
                  <a:lnTo>
                    <a:pt x="16" y="17"/>
                  </a:lnTo>
                  <a:lnTo>
                    <a:pt x="9" y="16"/>
                  </a:lnTo>
                  <a:lnTo>
                    <a:pt x="2" y="14"/>
                  </a:lnTo>
                  <a:lnTo>
                    <a:pt x="0" y="17"/>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 name="Freeform 1110">
              <a:extLst>
                <a:ext uri="{FF2B5EF4-FFF2-40B4-BE49-F238E27FC236}">
                  <a16:creationId xmlns:a16="http://schemas.microsoft.com/office/drawing/2014/main" id="{71BD871B-28EC-4B97-8FC1-5CD1F6011BFB}"/>
                </a:ext>
              </a:extLst>
            </p:cNvPr>
            <p:cNvSpPr>
              <a:spLocks/>
            </p:cNvSpPr>
            <p:nvPr/>
          </p:nvSpPr>
          <p:spPr bwMode="auto">
            <a:xfrm>
              <a:off x="4338" y="2382"/>
              <a:ext cx="17" cy="22"/>
            </a:xfrm>
            <a:custGeom>
              <a:avLst/>
              <a:gdLst>
                <a:gd name="T0" fmla="*/ 16 w 17"/>
                <a:gd name="T1" fmla="*/ 21 h 22"/>
                <a:gd name="T2" fmla="*/ 16 w 17"/>
                <a:gd name="T3" fmla="*/ 19 h 22"/>
                <a:gd name="T4" fmla="*/ 16 w 17"/>
                <a:gd name="T5" fmla="*/ 16 h 22"/>
                <a:gd name="T6" fmla="*/ 16 w 17"/>
                <a:gd name="T7" fmla="*/ 14 h 22"/>
                <a:gd name="T8" fmla="*/ 16 w 17"/>
                <a:gd name="T9" fmla="*/ 11 h 22"/>
                <a:gd name="T10" fmla="*/ 16 w 17"/>
                <a:gd name="T11" fmla="*/ 8 h 22"/>
                <a:gd name="T12" fmla="*/ 10 w 17"/>
                <a:gd name="T13" fmla="*/ 5 h 22"/>
                <a:gd name="T14" fmla="*/ 10 w 17"/>
                <a:gd name="T15" fmla="*/ 2 h 22"/>
                <a:gd name="T16" fmla="*/ 5 w 17"/>
                <a:gd name="T17" fmla="*/ 0 h 22"/>
                <a:gd name="T18" fmla="*/ 0 w 17"/>
                <a:gd name="T19" fmla="*/ 1 h 22"/>
                <a:gd name="T20" fmla="*/ 5 w 17"/>
                <a:gd name="T21" fmla="*/ 3 h 22"/>
                <a:gd name="T22" fmla="*/ 5 w 17"/>
                <a:gd name="T23" fmla="*/ 5 h 22"/>
                <a:gd name="T24" fmla="*/ 5 w 17"/>
                <a:gd name="T25" fmla="*/ 9 h 22"/>
                <a:gd name="T26" fmla="*/ 10 w 17"/>
                <a:gd name="T27" fmla="*/ 11 h 22"/>
                <a:gd name="T28" fmla="*/ 10 w 17"/>
                <a:gd name="T29" fmla="*/ 14 h 22"/>
                <a:gd name="T30" fmla="*/ 10 w 17"/>
                <a:gd name="T31" fmla="*/ 16 h 22"/>
                <a:gd name="T32" fmla="*/ 10 w 17"/>
                <a:gd name="T33" fmla="*/ 19 h 22"/>
                <a:gd name="T34" fmla="*/ 5 w 17"/>
                <a:gd name="T35" fmla="*/ 21 h 22"/>
                <a:gd name="T36" fmla="*/ 16 w 17"/>
                <a:gd name="T3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2">
                  <a:moveTo>
                    <a:pt x="16" y="21"/>
                  </a:moveTo>
                  <a:lnTo>
                    <a:pt x="16" y="19"/>
                  </a:lnTo>
                  <a:lnTo>
                    <a:pt x="16" y="16"/>
                  </a:lnTo>
                  <a:lnTo>
                    <a:pt x="16" y="14"/>
                  </a:lnTo>
                  <a:lnTo>
                    <a:pt x="16" y="11"/>
                  </a:lnTo>
                  <a:lnTo>
                    <a:pt x="16" y="8"/>
                  </a:lnTo>
                  <a:lnTo>
                    <a:pt x="10" y="5"/>
                  </a:lnTo>
                  <a:lnTo>
                    <a:pt x="10" y="2"/>
                  </a:lnTo>
                  <a:lnTo>
                    <a:pt x="5" y="0"/>
                  </a:lnTo>
                  <a:lnTo>
                    <a:pt x="0" y="1"/>
                  </a:lnTo>
                  <a:lnTo>
                    <a:pt x="5" y="3"/>
                  </a:lnTo>
                  <a:lnTo>
                    <a:pt x="5" y="5"/>
                  </a:lnTo>
                  <a:lnTo>
                    <a:pt x="5" y="9"/>
                  </a:lnTo>
                  <a:lnTo>
                    <a:pt x="10" y="11"/>
                  </a:lnTo>
                  <a:lnTo>
                    <a:pt x="10" y="14"/>
                  </a:lnTo>
                  <a:lnTo>
                    <a:pt x="10" y="16"/>
                  </a:lnTo>
                  <a:lnTo>
                    <a:pt x="10" y="19"/>
                  </a:lnTo>
                  <a:lnTo>
                    <a:pt x="5" y="21"/>
                  </a:lnTo>
                  <a:lnTo>
                    <a:pt x="16" y="21"/>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 name="Freeform 1111">
              <a:extLst>
                <a:ext uri="{FF2B5EF4-FFF2-40B4-BE49-F238E27FC236}">
                  <a16:creationId xmlns:a16="http://schemas.microsoft.com/office/drawing/2014/main" id="{5E3F8A8F-CE78-4EE5-A14E-A75657FA368C}"/>
                </a:ext>
              </a:extLst>
            </p:cNvPr>
            <p:cNvSpPr>
              <a:spLocks/>
            </p:cNvSpPr>
            <p:nvPr/>
          </p:nvSpPr>
          <p:spPr bwMode="auto">
            <a:xfrm>
              <a:off x="4290" y="2403"/>
              <a:ext cx="52" cy="20"/>
            </a:xfrm>
            <a:custGeom>
              <a:avLst/>
              <a:gdLst>
                <a:gd name="T0" fmla="*/ 0 w 52"/>
                <a:gd name="T1" fmla="*/ 15 h 20"/>
                <a:gd name="T2" fmla="*/ 6 w 52"/>
                <a:gd name="T3" fmla="*/ 18 h 20"/>
                <a:gd name="T4" fmla="*/ 13 w 52"/>
                <a:gd name="T5" fmla="*/ 19 h 20"/>
                <a:gd name="T6" fmla="*/ 21 w 52"/>
                <a:gd name="T7" fmla="*/ 18 h 20"/>
                <a:gd name="T8" fmla="*/ 30 w 52"/>
                <a:gd name="T9" fmla="*/ 17 h 20"/>
                <a:gd name="T10" fmla="*/ 37 w 52"/>
                <a:gd name="T11" fmla="*/ 14 h 20"/>
                <a:gd name="T12" fmla="*/ 45 w 52"/>
                <a:gd name="T13" fmla="*/ 11 h 20"/>
                <a:gd name="T14" fmla="*/ 49 w 52"/>
                <a:gd name="T15" fmla="*/ 6 h 20"/>
                <a:gd name="T16" fmla="*/ 51 w 52"/>
                <a:gd name="T17" fmla="*/ 0 h 20"/>
                <a:gd name="T18" fmla="*/ 47 w 52"/>
                <a:gd name="T19" fmla="*/ 0 h 20"/>
                <a:gd name="T20" fmla="*/ 46 w 52"/>
                <a:gd name="T21" fmla="*/ 5 h 20"/>
                <a:gd name="T22" fmla="*/ 42 w 52"/>
                <a:gd name="T23" fmla="*/ 9 h 20"/>
                <a:gd name="T24" fmla="*/ 36 w 52"/>
                <a:gd name="T25" fmla="*/ 13 h 20"/>
                <a:gd name="T26" fmla="*/ 29 w 52"/>
                <a:gd name="T27" fmla="*/ 15 h 20"/>
                <a:gd name="T28" fmla="*/ 21 w 52"/>
                <a:gd name="T29" fmla="*/ 16 h 20"/>
                <a:gd name="T30" fmla="*/ 13 w 52"/>
                <a:gd name="T31" fmla="*/ 17 h 20"/>
                <a:gd name="T32" fmla="*/ 7 w 52"/>
                <a:gd name="T33" fmla="*/ 16 h 20"/>
                <a:gd name="T34" fmla="*/ 2 w 52"/>
                <a:gd name="T35" fmla="*/ 14 h 20"/>
                <a:gd name="T36" fmla="*/ 0 w 52"/>
                <a:gd name="T37"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 h="20">
                  <a:moveTo>
                    <a:pt x="0" y="15"/>
                  </a:moveTo>
                  <a:lnTo>
                    <a:pt x="6" y="18"/>
                  </a:lnTo>
                  <a:lnTo>
                    <a:pt x="13" y="19"/>
                  </a:lnTo>
                  <a:lnTo>
                    <a:pt x="21" y="18"/>
                  </a:lnTo>
                  <a:lnTo>
                    <a:pt x="30" y="17"/>
                  </a:lnTo>
                  <a:lnTo>
                    <a:pt x="37" y="14"/>
                  </a:lnTo>
                  <a:lnTo>
                    <a:pt x="45" y="11"/>
                  </a:lnTo>
                  <a:lnTo>
                    <a:pt x="49" y="6"/>
                  </a:lnTo>
                  <a:lnTo>
                    <a:pt x="51" y="0"/>
                  </a:lnTo>
                  <a:lnTo>
                    <a:pt x="47" y="0"/>
                  </a:lnTo>
                  <a:lnTo>
                    <a:pt x="46" y="5"/>
                  </a:lnTo>
                  <a:lnTo>
                    <a:pt x="42" y="9"/>
                  </a:lnTo>
                  <a:lnTo>
                    <a:pt x="36" y="13"/>
                  </a:lnTo>
                  <a:lnTo>
                    <a:pt x="29" y="15"/>
                  </a:lnTo>
                  <a:lnTo>
                    <a:pt x="21" y="16"/>
                  </a:lnTo>
                  <a:lnTo>
                    <a:pt x="13" y="17"/>
                  </a:lnTo>
                  <a:lnTo>
                    <a:pt x="7" y="16"/>
                  </a:lnTo>
                  <a:lnTo>
                    <a:pt x="2" y="14"/>
                  </a:lnTo>
                  <a:lnTo>
                    <a:pt x="0" y="15"/>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 name="Freeform 1112">
              <a:extLst>
                <a:ext uri="{FF2B5EF4-FFF2-40B4-BE49-F238E27FC236}">
                  <a16:creationId xmlns:a16="http://schemas.microsoft.com/office/drawing/2014/main" id="{B4A3D2D5-D5C4-47B3-919D-58C95D8673ED}"/>
                </a:ext>
              </a:extLst>
            </p:cNvPr>
            <p:cNvSpPr>
              <a:spLocks/>
            </p:cNvSpPr>
            <p:nvPr/>
          </p:nvSpPr>
          <p:spPr bwMode="auto">
            <a:xfrm>
              <a:off x="4357" y="2432"/>
              <a:ext cx="17" cy="26"/>
            </a:xfrm>
            <a:custGeom>
              <a:avLst/>
              <a:gdLst>
                <a:gd name="T0" fmla="*/ 12 w 17"/>
                <a:gd name="T1" fmla="*/ 25 h 26"/>
                <a:gd name="T2" fmla="*/ 16 w 17"/>
                <a:gd name="T3" fmla="*/ 23 h 26"/>
                <a:gd name="T4" fmla="*/ 16 w 17"/>
                <a:gd name="T5" fmla="*/ 19 h 26"/>
                <a:gd name="T6" fmla="*/ 16 w 17"/>
                <a:gd name="T7" fmla="*/ 15 h 26"/>
                <a:gd name="T8" fmla="*/ 16 w 17"/>
                <a:gd name="T9" fmla="*/ 12 h 26"/>
                <a:gd name="T10" fmla="*/ 16 w 17"/>
                <a:gd name="T11" fmla="*/ 9 h 26"/>
                <a:gd name="T12" fmla="*/ 12 w 17"/>
                <a:gd name="T13" fmla="*/ 5 h 26"/>
                <a:gd name="T14" fmla="*/ 8 w 17"/>
                <a:gd name="T15" fmla="*/ 2 h 26"/>
                <a:gd name="T16" fmla="*/ 8 w 17"/>
                <a:gd name="T17" fmla="*/ 0 h 26"/>
                <a:gd name="T18" fmla="*/ 0 w 17"/>
                <a:gd name="T19" fmla="*/ 1 h 26"/>
                <a:gd name="T20" fmla="*/ 4 w 17"/>
                <a:gd name="T21" fmla="*/ 3 h 26"/>
                <a:gd name="T22" fmla="*/ 8 w 17"/>
                <a:gd name="T23" fmla="*/ 6 h 26"/>
                <a:gd name="T24" fmla="*/ 8 w 17"/>
                <a:gd name="T25" fmla="*/ 9 h 26"/>
                <a:gd name="T26" fmla="*/ 8 w 17"/>
                <a:gd name="T27" fmla="*/ 12 h 26"/>
                <a:gd name="T28" fmla="*/ 8 w 17"/>
                <a:gd name="T29" fmla="*/ 15 h 26"/>
                <a:gd name="T30" fmla="*/ 8 w 17"/>
                <a:gd name="T31" fmla="*/ 19 h 26"/>
                <a:gd name="T32" fmla="*/ 8 w 17"/>
                <a:gd name="T33" fmla="*/ 22 h 26"/>
                <a:gd name="T34" fmla="*/ 8 w 17"/>
                <a:gd name="T35" fmla="*/ 24 h 26"/>
                <a:gd name="T36" fmla="*/ 12 w 17"/>
                <a:gd name="T37"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6">
                  <a:moveTo>
                    <a:pt x="12" y="25"/>
                  </a:moveTo>
                  <a:lnTo>
                    <a:pt x="16" y="23"/>
                  </a:lnTo>
                  <a:lnTo>
                    <a:pt x="16" y="19"/>
                  </a:lnTo>
                  <a:lnTo>
                    <a:pt x="16" y="15"/>
                  </a:lnTo>
                  <a:lnTo>
                    <a:pt x="16" y="12"/>
                  </a:lnTo>
                  <a:lnTo>
                    <a:pt x="16" y="9"/>
                  </a:lnTo>
                  <a:lnTo>
                    <a:pt x="12" y="5"/>
                  </a:lnTo>
                  <a:lnTo>
                    <a:pt x="8" y="2"/>
                  </a:lnTo>
                  <a:lnTo>
                    <a:pt x="8" y="0"/>
                  </a:lnTo>
                  <a:lnTo>
                    <a:pt x="0" y="1"/>
                  </a:lnTo>
                  <a:lnTo>
                    <a:pt x="4" y="3"/>
                  </a:lnTo>
                  <a:lnTo>
                    <a:pt x="8" y="6"/>
                  </a:lnTo>
                  <a:lnTo>
                    <a:pt x="8" y="9"/>
                  </a:lnTo>
                  <a:lnTo>
                    <a:pt x="8" y="12"/>
                  </a:lnTo>
                  <a:lnTo>
                    <a:pt x="8" y="15"/>
                  </a:lnTo>
                  <a:lnTo>
                    <a:pt x="8" y="19"/>
                  </a:lnTo>
                  <a:lnTo>
                    <a:pt x="8" y="22"/>
                  </a:lnTo>
                  <a:lnTo>
                    <a:pt x="8" y="24"/>
                  </a:lnTo>
                  <a:lnTo>
                    <a:pt x="12" y="25"/>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 name="Freeform 1113">
              <a:extLst>
                <a:ext uri="{FF2B5EF4-FFF2-40B4-BE49-F238E27FC236}">
                  <a16:creationId xmlns:a16="http://schemas.microsoft.com/office/drawing/2014/main" id="{678F4EC1-A947-4668-A04D-10FE247E4B31}"/>
                </a:ext>
              </a:extLst>
            </p:cNvPr>
            <p:cNvSpPr>
              <a:spLocks/>
            </p:cNvSpPr>
            <p:nvPr/>
          </p:nvSpPr>
          <p:spPr bwMode="auto">
            <a:xfrm>
              <a:off x="4307" y="2457"/>
              <a:ext cx="55" cy="17"/>
            </a:xfrm>
            <a:custGeom>
              <a:avLst/>
              <a:gdLst>
                <a:gd name="T0" fmla="*/ 0 w 55"/>
                <a:gd name="T1" fmla="*/ 9 h 17"/>
                <a:gd name="T2" fmla="*/ 6 w 55"/>
                <a:gd name="T3" fmla="*/ 14 h 17"/>
                <a:gd name="T4" fmla="*/ 13 w 55"/>
                <a:gd name="T5" fmla="*/ 15 h 17"/>
                <a:gd name="T6" fmla="*/ 22 w 55"/>
                <a:gd name="T7" fmla="*/ 16 h 17"/>
                <a:gd name="T8" fmla="*/ 30 w 55"/>
                <a:gd name="T9" fmla="*/ 15 h 17"/>
                <a:gd name="T10" fmla="*/ 39 w 55"/>
                <a:gd name="T11" fmla="*/ 13 h 17"/>
                <a:gd name="T12" fmla="*/ 45 w 55"/>
                <a:gd name="T13" fmla="*/ 9 h 17"/>
                <a:gd name="T14" fmla="*/ 50 w 55"/>
                <a:gd name="T15" fmla="*/ 5 h 17"/>
                <a:gd name="T16" fmla="*/ 54 w 55"/>
                <a:gd name="T17" fmla="*/ 1 h 17"/>
                <a:gd name="T18" fmla="*/ 50 w 55"/>
                <a:gd name="T19" fmla="*/ 0 h 17"/>
                <a:gd name="T20" fmla="*/ 48 w 55"/>
                <a:gd name="T21" fmla="*/ 4 h 17"/>
                <a:gd name="T22" fmla="*/ 43 w 55"/>
                <a:gd name="T23" fmla="*/ 8 h 17"/>
                <a:gd name="T24" fmla="*/ 37 w 55"/>
                <a:gd name="T25" fmla="*/ 11 h 17"/>
                <a:gd name="T26" fmla="*/ 30 w 55"/>
                <a:gd name="T27" fmla="*/ 12 h 17"/>
                <a:gd name="T28" fmla="*/ 22 w 55"/>
                <a:gd name="T29" fmla="*/ 14 h 17"/>
                <a:gd name="T30" fmla="*/ 14 w 55"/>
                <a:gd name="T31" fmla="*/ 13 h 17"/>
                <a:gd name="T32" fmla="*/ 7 w 55"/>
                <a:gd name="T33" fmla="*/ 12 h 17"/>
                <a:gd name="T34" fmla="*/ 2 w 55"/>
                <a:gd name="T35" fmla="*/ 9 h 17"/>
                <a:gd name="T36" fmla="*/ 0 w 55"/>
                <a:gd name="T37"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17">
                  <a:moveTo>
                    <a:pt x="0" y="9"/>
                  </a:moveTo>
                  <a:lnTo>
                    <a:pt x="6" y="14"/>
                  </a:lnTo>
                  <a:lnTo>
                    <a:pt x="13" y="15"/>
                  </a:lnTo>
                  <a:lnTo>
                    <a:pt x="22" y="16"/>
                  </a:lnTo>
                  <a:lnTo>
                    <a:pt x="30" y="15"/>
                  </a:lnTo>
                  <a:lnTo>
                    <a:pt x="39" y="13"/>
                  </a:lnTo>
                  <a:lnTo>
                    <a:pt x="45" y="9"/>
                  </a:lnTo>
                  <a:lnTo>
                    <a:pt x="50" y="5"/>
                  </a:lnTo>
                  <a:lnTo>
                    <a:pt x="54" y="1"/>
                  </a:lnTo>
                  <a:lnTo>
                    <a:pt x="50" y="0"/>
                  </a:lnTo>
                  <a:lnTo>
                    <a:pt x="48" y="4"/>
                  </a:lnTo>
                  <a:lnTo>
                    <a:pt x="43" y="8"/>
                  </a:lnTo>
                  <a:lnTo>
                    <a:pt x="37" y="11"/>
                  </a:lnTo>
                  <a:lnTo>
                    <a:pt x="30" y="12"/>
                  </a:lnTo>
                  <a:lnTo>
                    <a:pt x="22" y="14"/>
                  </a:lnTo>
                  <a:lnTo>
                    <a:pt x="14" y="13"/>
                  </a:lnTo>
                  <a:lnTo>
                    <a:pt x="7" y="12"/>
                  </a:lnTo>
                  <a:lnTo>
                    <a:pt x="2" y="9"/>
                  </a:lnTo>
                  <a:lnTo>
                    <a:pt x="0" y="9"/>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 name="Freeform 1114">
              <a:extLst>
                <a:ext uri="{FF2B5EF4-FFF2-40B4-BE49-F238E27FC236}">
                  <a16:creationId xmlns:a16="http://schemas.microsoft.com/office/drawing/2014/main" id="{30086D01-FBD3-43C3-8A80-A7DFDFA086B7}"/>
                </a:ext>
              </a:extLst>
            </p:cNvPr>
            <p:cNvSpPr>
              <a:spLocks/>
            </p:cNvSpPr>
            <p:nvPr/>
          </p:nvSpPr>
          <p:spPr bwMode="auto">
            <a:xfrm>
              <a:off x="4305" y="2505"/>
              <a:ext cx="36" cy="17"/>
            </a:xfrm>
            <a:custGeom>
              <a:avLst/>
              <a:gdLst>
                <a:gd name="T0" fmla="*/ 35 w 36"/>
                <a:gd name="T1" fmla="*/ 12 h 17"/>
                <a:gd name="T2" fmla="*/ 26 w 36"/>
                <a:gd name="T3" fmla="*/ 12 h 17"/>
                <a:gd name="T4" fmla="*/ 19 w 36"/>
                <a:gd name="T5" fmla="*/ 10 h 17"/>
                <a:gd name="T6" fmla="*/ 13 w 36"/>
                <a:gd name="T7" fmla="*/ 8 h 17"/>
                <a:gd name="T8" fmla="*/ 9 w 36"/>
                <a:gd name="T9" fmla="*/ 4 h 17"/>
                <a:gd name="T10" fmla="*/ 5 w 36"/>
                <a:gd name="T11" fmla="*/ 4 h 17"/>
                <a:gd name="T12" fmla="*/ 4 w 36"/>
                <a:gd name="T13" fmla="*/ 2 h 17"/>
                <a:gd name="T14" fmla="*/ 3 w 36"/>
                <a:gd name="T15" fmla="*/ 0 h 17"/>
                <a:gd name="T16" fmla="*/ 0 w 36"/>
                <a:gd name="T17" fmla="*/ 2 h 17"/>
                <a:gd name="T18" fmla="*/ 1 w 36"/>
                <a:gd name="T19" fmla="*/ 2 h 17"/>
                <a:gd name="T20" fmla="*/ 2 w 36"/>
                <a:gd name="T21" fmla="*/ 4 h 17"/>
                <a:gd name="T22" fmla="*/ 4 w 36"/>
                <a:gd name="T23" fmla="*/ 6 h 17"/>
                <a:gd name="T24" fmla="*/ 8 w 36"/>
                <a:gd name="T25" fmla="*/ 8 h 17"/>
                <a:gd name="T26" fmla="*/ 12 w 36"/>
                <a:gd name="T27" fmla="*/ 12 h 17"/>
                <a:gd name="T28" fmla="*/ 18 w 36"/>
                <a:gd name="T29" fmla="*/ 14 h 17"/>
                <a:gd name="T30" fmla="*/ 26 w 36"/>
                <a:gd name="T31" fmla="*/ 14 h 17"/>
                <a:gd name="T32" fmla="*/ 35 w 36"/>
                <a:gd name="T33" fmla="*/ 16 h 17"/>
                <a:gd name="T34" fmla="*/ 35 w 36"/>
                <a:gd name="T3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17">
                  <a:moveTo>
                    <a:pt x="35" y="12"/>
                  </a:moveTo>
                  <a:lnTo>
                    <a:pt x="26" y="12"/>
                  </a:lnTo>
                  <a:lnTo>
                    <a:pt x="19" y="10"/>
                  </a:lnTo>
                  <a:lnTo>
                    <a:pt x="13" y="8"/>
                  </a:lnTo>
                  <a:lnTo>
                    <a:pt x="9" y="4"/>
                  </a:lnTo>
                  <a:lnTo>
                    <a:pt x="5" y="4"/>
                  </a:lnTo>
                  <a:lnTo>
                    <a:pt x="4" y="2"/>
                  </a:lnTo>
                  <a:lnTo>
                    <a:pt x="3" y="0"/>
                  </a:lnTo>
                  <a:lnTo>
                    <a:pt x="0" y="2"/>
                  </a:lnTo>
                  <a:lnTo>
                    <a:pt x="1" y="2"/>
                  </a:lnTo>
                  <a:lnTo>
                    <a:pt x="2" y="4"/>
                  </a:lnTo>
                  <a:lnTo>
                    <a:pt x="4" y="6"/>
                  </a:lnTo>
                  <a:lnTo>
                    <a:pt x="8" y="8"/>
                  </a:lnTo>
                  <a:lnTo>
                    <a:pt x="12" y="12"/>
                  </a:lnTo>
                  <a:lnTo>
                    <a:pt x="18" y="14"/>
                  </a:lnTo>
                  <a:lnTo>
                    <a:pt x="26" y="14"/>
                  </a:lnTo>
                  <a:lnTo>
                    <a:pt x="35" y="16"/>
                  </a:lnTo>
                  <a:lnTo>
                    <a:pt x="35" y="12"/>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 name="Freeform 1115">
              <a:extLst>
                <a:ext uri="{FF2B5EF4-FFF2-40B4-BE49-F238E27FC236}">
                  <a16:creationId xmlns:a16="http://schemas.microsoft.com/office/drawing/2014/main" id="{926FAF24-9F7D-4ABD-A8B8-760E3FE70E16}"/>
                </a:ext>
              </a:extLst>
            </p:cNvPr>
            <p:cNvSpPr>
              <a:spLocks/>
            </p:cNvSpPr>
            <p:nvPr/>
          </p:nvSpPr>
          <p:spPr bwMode="auto">
            <a:xfrm>
              <a:off x="4342" y="2505"/>
              <a:ext cx="29" cy="17"/>
            </a:xfrm>
            <a:custGeom>
              <a:avLst/>
              <a:gdLst>
                <a:gd name="T0" fmla="*/ 26 w 29"/>
                <a:gd name="T1" fmla="*/ 0 h 17"/>
                <a:gd name="T2" fmla="*/ 25 w 29"/>
                <a:gd name="T3" fmla="*/ 2 h 17"/>
                <a:gd name="T4" fmla="*/ 24 w 29"/>
                <a:gd name="T5" fmla="*/ 4 h 17"/>
                <a:gd name="T6" fmla="*/ 22 w 29"/>
                <a:gd name="T7" fmla="*/ 4 h 17"/>
                <a:gd name="T8" fmla="*/ 18 w 29"/>
                <a:gd name="T9" fmla="*/ 8 h 17"/>
                <a:gd name="T10" fmla="*/ 14 w 29"/>
                <a:gd name="T11" fmla="*/ 10 h 17"/>
                <a:gd name="T12" fmla="*/ 8 w 29"/>
                <a:gd name="T13" fmla="*/ 12 h 17"/>
                <a:gd name="T14" fmla="*/ 0 w 29"/>
                <a:gd name="T15" fmla="*/ 12 h 17"/>
                <a:gd name="T16" fmla="*/ 0 w 29"/>
                <a:gd name="T17" fmla="*/ 16 h 17"/>
                <a:gd name="T18" fmla="*/ 8 w 29"/>
                <a:gd name="T19" fmla="*/ 14 h 17"/>
                <a:gd name="T20" fmla="*/ 16 w 29"/>
                <a:gd name="T21" fmla="*/ 14 h 17"/>
                <a:gd name="T22" fmla="*/ 21 w 29"/>
                <a:gd name="T23" fmla="*/ 12 h 17"/>
                <a:gd name="T24" fmla="*/ 24 w 29"/>
                <a:gd name="T25" fmla="*/ 8 h 17"/>
                <a:gd name="T26" fmla="*/ 26 w 29"/>
                <a:gd name="T27" fmla="*/ 6 h 17"/>
                <a:gd name="T28" fmla="*/ 27 w 29"/>
                <a:gd name="T29" fmla="*/ 4 h 17"/>
                <a:gd name="T30" fmla="*/ 28 w 29"/>
                <a:gd name="T31" fmla="*/ 2 h 17"/>
                <a:gd name="T32" fmla="*/ 26 w 29"/>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17">
                  <a:moveTo>
                    <a:pt x="26" y="0"/>
                  </a:moveTo>
                  <a:lnTo>
                    <a:pt x="25" y="2"/>
                  </a:lnTo>
                  <a:lnTo>
                    <a:pt x="24" y="4"/>
                  </a:lnTo>
                  <a:lnTo>
                    <a:pt x="22" y="4"/>
                  </a:lnTo>
                  <a:lnTo>
                    <a:pt x="18" y="8"/>
                  </a:lnTo>
                  <a:lnTo>
                    <a:pt x="14" y="10"/>
                  </a:lnTo>
                  <a:lnTo>
                    <a:pt x="8" y="12"/>
                  </a:lnTo>
                  <a:lnTo>
                    <a:pt x="0" y="12"/>
                  </a:lnTo>
                  <a:lnTo>
                    <a:pt x="0" y="16"/>
                  </a:lnTo>
                  <a:lnTo>
                    <a:pt x="8" y="14"/>
                  </a:lnTo>
                  <a:lnTo>
                    <a:pt x="16" y="14"/>
                  </a:lnTo>
                  <a:lnTo>
                    <a:pt x="21" y="12"/>
                  </a:lnTo>
                  <a:lnTo>
                    <a:pt x="24" y="8"/>
                  </a:lnTo>
                  <a:lnTo>
                    <a:pt x="26" y="6"/>
                  </a:lnTo>
                  <a:lnTo>
                    <a:pt x="27" y="4"/>
                  </a:lnTo>
                  <a:lnTo>
                    <a:pt x="28" y="2"/>
                  </a:lnTo>
                  <a:lnTo>
                    <a:pt x="26" y="0"/>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 name="Freeform 1116">
              <a:extLst>
                <a:ext uri="{FF2B5EF4-FFF2-40B4-BE49-F238E27FC236}">
                  <a16:creationId xmlns:a16="http://schemas.microsoft.com/office/drawing/2014/main" id="{78DCFF01-CF34-442C-A12F-4F0AA8785F1F}"/>
                </a:ext>
              </a:extLst>
            </p:cNvPr>
            <p:cNvSpPr>
              <a:spLocks/>
            </p:cNvSpPr>
            <p:nvPr/>
          </p:nvSpPr>
          <p:spPr bwMode="auto">
            <a:xfrm>
              <a:off x="4088" y="2253"/>
              <a:ext cx="25" cy="27"/>
            </a:xfrm>
            <a:custGeom>
              <a:avLst/>
              <a:gdLst>
                <a:gd name="T0" fmla="*/ 22 w 25"/>
                <a:gd name="T1" fmla="*/ 26 h 27"/>
                <a:gd name="T2" fmla="*/ 23 w 25"/>
                <a:gd name="T3" fmla="*/ 22 h 27"/>
                <a:gd name="T4" fmla="*/ 24 w 25"/>
                <a:gd name="T5" fmla="*/ 18 h 27"/>
                <a:gd name="T6" fmla="*/ 23 w 25"/>
                <a:gd name="T7" fmla="*/ 14 h 27"/>
                <a:gd name="T8" fmla="*/ 22 w 25"/>
                <a:gd name="T9" fmla="*/ 10 h 27"/>
                <a:gd name="T10" fmla="*/ 18 w 25"/>
                <a:gd name="T11" fmla="*/ 6 h 27"/>
                <a:gd name="T12" fmla="*/ 14 w 25"/>
                <a:gd name="T13" fmla="*/ 2 h 27"/>
                <a:gd name="T14" fmla="*/ 7 w 25"/>
                <a:gd name="T15" fmla="*/ 1 h 27"/>
                <a:gd name="T16" fmla="*/ 0 w 25"/>
                <a:gd name="T17" fmla="*/ 0 h 27"/>
                <a:gd name="T18" fmla="*/ 0 w 25"/>
                <a:gd name="T19" fmla="*/ 2 h 27"/>
                <a:gd name="T20" fmla="*/ 7 w 25"/>
                <a:gd name="T21" fmla="*/ 2 h 27"/>
                <a:gd name="T22" fmla="*/ 12 w 25"/>
                <a:gd name="T23" fmla="*/ 5 h 27"/>
                <a:gd name="T24" fmla="*/ 17 w 25"/>
                <a:gd name="T25" fmla="*/ 7 h 27"/>
                <a:gd name="T26" fmla="*/ 18 w 25"/>
                <a:gd name="T27" fmla="*/ 11 h 27"/>
                <a:gd name="T28" fmla="*/ 20 w 25"/>
                <a:gd name="T29" fmla="*/ 14 h 27"/>
                <a:gd name="T30" fmla="*/ 21 w 25"/>
                <a:gd name="T31" fmla="*/ 18 h 27"/>
                <a:gd name="T32" fmla="*/ 21 w 25"/>
                <a:gd name="T33" fmla="*/ 22 h 27"/>
                <a:gd name="T34" fmla="*/ 19 w 25"/>
                <a:gd name="T35" fmla="*/ 25 h 27"/>
                <a:gd name="T36" fmla="*/ 22 w 25"/>
                <a:gd name="T3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7">
                  <a:moveTo>
                    <a:pt x="22" y="26"/>
                  </a:moveTo>
                  <a:lnTo>
                    <a:pt x="23" y="22"/>
                  </a:lnTo>
                  <a:lnTo>
                    <a:pt x="24" y="18"/>
                  </a:lnTo>
                  <a:lnTo>
                    <a:pt x="23" y="14"/>
                  </a:lnTo>
                  <a:lnTo>
                    <a:pt x="22" y="10"/>
                  </a:lnTo>
                  <a:lnTo>
                    <a:pt x="18" y="6"/>
                  </a:lnTo>
                  <a:lnTo>
                    <a:pt x="14" y="2"/>
                  </a:lnTo>
                  <a:lnTo>
                    <a:pt x="7" y="1"/>
                  </a:lnTo>
                  <a:lnTo>
                    <a:pt x="0" y="0"/>
                  </a:lnTo>
                  <a:lnTo>
                    <a:pt x="0" y="2"/>
                  </a:lnTo>
                  <a:lnTo>
                    <a:pt x="7" y="2"/>
                  </a:lnTo>
                  <a:lnTo>
                    <a:pt x="12" y="5"/>
                  </a:lnTo>
                  <a:lnTo>
                    <a:pt x="17" y="7"/>
                  </a:lnTo>
                  <a:lnTo>
                    <a:pt x="18" y="11"/>
                  </a:lnTo>
                  <a:lnTo>
                    <a:pt x="20" y="14"/>
                  </a:lnTo>
                  <a:lnTo>
                    <a:pt x="21" y="18"/>
                  </a:lnTo>
                  <a:lnTo>
                    <a:pt x="21" y="22"/>
                  </a:lnTo>
                  <a:lnTo>
                    <a:pt x="19" y="25"/>
                  </a:lnTo>
                  <a:lnTo>
                    <a:pt x="22" y="26"/>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 name="Freeform 1117">
              <a:extLst>
                <a:ext uri="{FF2B5EF4-FFF2-40B4-BE49-F238E27FC236}">
                  <a16:creationId xmlns:a16="http://schemas.microsoft.com/office/drawing/2014/main" id="{BA473D50-8BD8-461F-9FAD-0AE01D041B22}"/>
                </a:ext>
              </a:extLst>
            </p:cNvPr>
            <p:cNvSpPr>
              <a:spLocks/>
            </p:cNvSpPr>
            <p:nvPr/>
          </p:nvSpPr>
          <p:spPr bwMode="auto">
            <a:xfrm>
              <a:off x="4071" y="2280"/>
              <a:ext cx="42" cy="17"/>
            </a:xfrm>
            <a:custGeom>
              <a:avLst/>
              <a:gdLst>
                <a:gd name="T0" fmla="*/ 0 w 42"/>
                <a:gd name="T1" fmla="*/ 16 h 17"/>
                <a:gd name="T2" fmla="*/ 8 w 42"/>
                <a:gd name="T3" fmla="*/ 16 h 17"/>
                <a:gd name="T4" fmla="*/ 15 w 42"/>
                <a:gd name="T5" fmla="*/ 15 h 17"/>
                <a:gd name="T6" fmla="*/ 21 w 42"/>
                <a:gd name="T7" fmla="*/ 15 h 17"/>
                <a:gd name="T8" fmla="*/ 27 w 42"/>
                <a:gd name="T9" fmla="*/ 13 h 17"/>
                <a:gd name="T10" fmla="*/ 31 w 42"/>
                <a:gd name="T11" fmla="*/ 11 h 17"/>
                <a:gd name="T12" fmla="*/ 36 w 42"/>
                <a:gd name="T13" fmla="*/ 9 h 17"/>
                <a:gd name="T14" fmla="*/ 39 w 42"/>
                <a:gd name="T15" fmla="*/ 5 h 17"/>
                <a:gd name="T16" fmla="*/ 41 w 42"/>
                <a:gd name="T17" fmla="*/ 1 h 17"/>
                <a:gd name="T18" fmla="*/ 38 w 42"/>
                <a:gd name="T19" fmla="*/ 0 h 17"/>
                <a:gd name="T20" fmla="*/ 36 w 42"/>
                <a:gd name="T21" fmla="*/ 4 h 17"/>
                <a:gd name="T22" fmla="*/ 33 w 42"/>
                <a:gd name="T23" fmla="*/ 7 h 17"/>
                <a:gd name="T24" fmla="*/ 30 w 42"/>
                <a:gd name="T25" fmla="*/ 9 h 17"/>
                <a:gd name="T26" fmla="*/ 24 w 42"/>
                <a:gd name="T27" fmla="*/ 11 h 17"/>
                <a:gd name="T28" fmla="*/ 20 w 42"/>
                <a:gd name="T29" fmla="*/ 13 h 17"/>
                <a:gd name="T30" fmla="*/ 14 w 42"/>
                <a:gd name="T31" fmla="*/ 13 h 17"/>
                <a:gd name="T32" fmla="*/ 8 w 42"/>
                <a:gd name="T33" fmla="*/ 15 h 17"/>
                <a:gd name="T34" fmla="*/ 0 w 42"/>
                <a:gd name="T35" fmla="*/ 15 h 17"/>
                <a:gd name="T36" fmla="*/ 0 w 42"/>
                <a:gd name="T3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17">
                  <a:moveTo>
                    <a:pt x="0" y="16"/>
                  </a:moveTo>
                  <a:lnTo>
                    <a:pt x="8" y="16"/>
                  </a:lnTo>
                  <a:lnTo>
                    <a:pt x="15" y="15"/>
                  </a:lnTo>
                  <a:lnTo>
                    <a:pt x="21" y="15"/>
                  </a:lnTo>
                  <a:lnTo>
                    <a:pt x="27" y="13"/>
                  </a:lnTo>
                  <a:lnTo>
                    <a:pt x="31" y="11"/>
                  </a:lnTo>
                  <a:lnTo>
                    <a:pt x="36" y="9"/>
                  </a:lnTo>
                  <a:lnTo>
                    <a:pt x="39" y="5"/>
                  </a:lnTo>
                  <a:lnTo>
                    <a:pt x="41" y="1"/>
                  </a:lnTo>
                  <a:lnTo>
                    <a:pt x="38" y="0"/>
                  </a:lnTo>
                  <a:lnTo>
                    <a:pt x="36" y="4"/>
                  </a:lnTo>
                  <a:lnTo>
                    <a:pt x="33" y="7"/>
                  </a:lnTo>
                  <a:lnTo>
                    <a:pt x="30" y="9"/>
                  </a:lnTo>
                  <a:lnTo>
                    <a:pt x="24" y="11"/>
                  </a:lnTo>
                  <a:lnTo>
                    <a:pt x="20" y="13"/>
                  </a:lnTo>
                  <a:lnTo>
                    <a:pt x="14" y="13"/>
                  </a:lnTo>
                  <a:lnTo>
                    <a:pt x="8" y="15"/>
                  </a:lnTo>
                  <a:lnTo>
                    <a:pt x="0" y="15"/>
                  </a:lnTo>
                  <a:lnTo>
                    <a:pt x="0" y="16"/>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 name="Freeform 1118">
              <a:extLst>
                <a:ext uri="{FF2B5EF4-FFF2-40B4-BE49-F238E27FC236}">
                  <a16:creationId xmlns:a16="http://schemas.microsoft.com/office/drawing/2014/main" id="{3DD52E10-2E38-481C-9DAF-F43A0E678483}"/>
                </a:ext>
              </a:extLst>
            </p:cNvPr>
            <p:cNvSpPr>
              <a:spLocks/>
            </p:cNvSpPr>
            <p:nvPr/>
          </p:nvSpPr>
          <p:spPr bwMode="auto">
            <a:xfrm>
              <a:off x="4171" y="2276"/>
              <a:ext cx="17" cy="24"/>
            </a:xfrm>
            <a:custGeom>
              <a:avLst/>
              <a:gdLst>
                <a:gd name="T0" fmla="*/ 14 w 17"/>
                <a:gd name="T1" fmla="*/ 23 h 24"/>
                <a:gd name="T2" fmla="*/ 16 w 17"/>
                <a:gd name="T3" fmla="*/ 21 h 24"/>
                <a:gd name="T4" fmla="*/ 16 w 17"/>
                <a:gd name="T5" fmla="*/ 17 h 24"/>
                <a:gd name="T6" fmla="*/ 16 w 17"/>
                <a:gd name="T7" fmla="*/ 14 h 24"/>
                <a:gd name="T8" fmla="*/ 14 w 17"/>
                <a:gd name="T9" fmla="*/ 10 h 24"/>
                <a:gd name="T10" fmla="*/ 13 w 17"/>
                <a:gd name="T11" fmla="*/ 8 h 24"/>
                <a:gd name="T12" fmla="*/ 10 w 17"/>
                <a:gd name="T13" fmla="*/ 5 h 24"/>
                <a:gd name="T14" fmla="*/ 6 w 17"/>
                <a:gd name="T15" fmla="*/ 2 h 24"/>
                <a:gd name="T16" fmla="*/ 1 w 17"/>
                <a:gd name="T17" fmla="*/ 0 h 24"/>
                <a:gd name="T18" fmla="*/ 0 w 17"/>
                <a:gd name="T19" fmla="*/ 2 h 24"/>
                <a:gd name="T20" fmla="*/ 4 w 17"/>
                <a:gd name="T21" fmla="*/ 3 h 24"/>
                <a:gd name="T22" fmla="*/ 8 w 17"/>
                <a:gd name="T23" fmla="*/ 6 h 24"/>
                <a:gd name="T24" fmla="*/ 9 w 17"/>
                <a:gd name="T25" fmla="*/ 9 h 24"/>
                <a:gd name="T26" fmla="*/ 12 w 17"/>
                <a:gd name="T27" fmla="*/ 12 h 24"/>
                <a:gd name="T28" fmla="*/ 12 w 17"/>
                <a:gd name="T29" fmla="*/ 14 h 24"/>
                <a:gd name="T30" fmla="*/ 12 w 17"/>
                <a:gd name="T31" fmla="*/ 17 h 24"/>
                <a:gd name="T32" fmla="*/ 12 w 17"/>
                <a:gd name="T33" fmla="*/ 20 h 24"/>
                <a:gd name="T34" fmla="*/ 12 w 17"/>
                <a:gd name="T35" fmla="*/ 22 h 24"/>
                <a:gd name="T36" fmla="*/ 14 w 17"/>
                <a:gd name="T3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4">
                  <a:moveTo>
                    <a:pt x="14" y="23"/>
                  </a:moveTo>
                  <a:lnTo>
                    <a:pt x="16" y="21"/>
                  </a:lnTo>
                  <a:lnTo>
                    <a:pt x="16" y="17"/>
                  </a:lnTo>
                  <a:lnTo>
                    <a:pt x="16" y="14"/>
                  </a:lnTo>
                  <a:lnTo>
                    <a:pt x="14" y="10"/>
                  </a:lnTo>
                  <a:lnTo>
                    <a:pt x="13" y="8"/>
                  </a:lnTo>
                  <a:lnTo>
                    <a:pt x="10" y="5"/>
                  </a:lnTo>
                  <a:lnTo>
                    <a:pt x="6" y="2"/>
                  </a:lnTo>
                  <a:lnTo>
                    <a:pt x="1" y="0"/>
                  </a:lnTo>
                  <a:lnTo>
                    <a:pt x="0" y="2"/>
                  </a:lnTo>
                  <a:lnTo>
                    <a:pt x="4" y="3"/>
                  </a:lnTo>
                  <a:lnTo>
                    <a:pt x="8" y="6"/>
                  </a:lnTo>
                  <a:lnTo>
                    <a:pt x="9" y="9"/>
                  </a:lnTo>
                  <a:lnTo>
                    <a:pt x="12" y="12"/>
                  </a:lnTo>
                  <a:lnTo>
                    <a:pt x="12" y="14"/>
                  </a:lnTo>
                  <a:lnTo>
                    <a:pt x="12" y="17"/>
                  </a:lnTo>
                  <a:lnTo>
                    <a:pt x="12" y="20"/>
                  </a:lnTo>
                  <a:lnTo>
                    <a:pt x="12" y="22"/>
                  </a:lnTo>
                  <a:lnTo>
                    <a:pt x="14" y="23"/>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 name="Freeform 1119">
              <a:extLst>
                <a:ext uri="{FF2B5EF4-FFF2-40B4-BE49-F238E27FC236}">
                  <a16:creationId xmlns:a16="http://schemas.microsoft.com/office/drawing/2014/main" id="{91C9CFD7-3FE3-4354-82B0-94FABF2E7EFA}"/>
                </a:ext>
              </a:extLst>
            </p:cNvPr>
            <p:cNvSpPr>
              <a:spLocks/>
            </p:cNvSpPr>
            <p:nvPr/>
          </p:nvSpPr>
          <p:spPr bwMode="auto">
            <a:xfrm>
              <a:off x="4142" y="2300"/>
              <a:ext cx="41" cy="18"/>
            </a:xfrm>
            <a:custGeom>
              <a:avLst/>
              <a:gdLst>
                <a:gd name="T0" fmla="*/ 0 w 41"/>
                <a:gd name="T1" fmla="*/ 17 h 18"/>
                <a:gd name="T2" fmla="*/ 7 w 41"/>
                <a:gd name="T3" fmla="*/ 16 h 18"/>
                <a:gd name="T4" fmla="*/ 15 w 41"/>
                <a:gd name="T5" fmla="*/ 16 h 18"/>
                <a:gd name="T6" fmla="*/ 21 w 41"/>
                <a:gd name="T7" fmla="*/ 16 h 18"/>
                <a:gd name="T8" fmla="*/ 26 w 41"/>
                <a:gd name="T9" fmla="*/ 14 h 18"/>
                <a:gd name="T10" fmla="*/ 31 w 41"/>
                <a:gd name="T11" fmla="*/ 12 h 18"/>
                <a:gd name="T12" fmla="*/ 35 w 41"/>
                <a:gd name="T13" fmla="*/ 9 h 18"/>
                <a:gd name="T14" fmla="*/ 38 w 41"/>
                <a:gd name="T15" fmla="*/ 5 h 18"/>
                <a:gd name="T16" fmla="*/ 40 w 41"/>
                <a:gd name="T17" fmla="*/ 1 h 18"/>
                <a:gd name="T18" fmla="*/ 37 w 41"/>
                <a:gd name="T19" fmla="*/ 0 h 18"/>
                <a:gd name="T20" fmla="*/ 36 w 41"/>
                <a:gd name="T21" fmla="*/ 4 h 18"/>
                <a:gd name="T22" fmla="*/ 33 w 41"/>
                <a:gd name="T23" fmla="*/ 8 h 18"/>
                <a:gd name="T24" fmla="*/ 29 w 41"/>
                <a:gd name="T25" fmla="*/ 10 h 18"/>
                <a:gd name="T26" fmla="*/ 25 w 41"/>
                <a:gd name="T27" fmla="*/ 12 h 18"/>
                <a:gd name="T28" fmla="*/ 20 w 41"/>
                <a:gd name="T29" fmla="*/ 13 h 18"/>
                <a:gd name="T30" fmla="*/ 14 w 41"/>
                <a:gd name="T31" fmla="*/ 14 h 18"/>
                <a:gd name="T32" fmla="*/ 7 w 41"/>
                <a:gd name="T33" fmla="*/ 15 h 18"/>
                <a:gd name="T34" fmla="*/ 0 w 41"/>
                <a:gd name="T35" fmla="*/ 15 h 18"/>
                <a:gd name="T36" fmla="*/ 0 w 41"/>
                <a:gd name="T37"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 h="18">
                  <a:moveTo>
                    <a:pt x="0" y="17"/>
                  </a:moveTo>
                  <a:lnTo>
                    <a:pt x="7" y="16"/>
                  </a:lnTo>
                  <a:lnTo>
                    <a:pt x="15" y="16"/>
                  </a:lnTo>
                  <a:lnTo>
                    <a:pt x="21" y="16"/>
                  </a:lnTo>
                  <a:lnTo>
                    <a:pt x="26" y="14"/>
                  </a:lnTo>
                  <a:lnTo>
                    <a:pt x="31" y="12"/>
                  </a:lnTo>
                  <a:lnTo>
                    <a:pt x="35" y="9"/>
                  </a:lnTo>
                  <a:lnTo>
                    <a:pt x="38" y="5"/>
                  </a:lnTo>
                  <a:lnTo>
                    <a:pt x="40" y="1"/>
                  </a:lnTo>
                  <a:lnTo>
                    <a:pt x="37" y="0"/>
                  </a:lnTo>
                  <a:lnTo>
                    <a:pt x="36" y="4"/>
                  </a:lnTo>
                  <a:lnTo>
                    <a:pt x="33" y="8"/>
                  </a:lnTo>
                  <a:lnTo>
                    <a:pt x="29" y="10"/>
                  </a:lnTo>
                  <a:lnTo>
                    <a:pt x="25" y="12"/>
                  </a:lnTo>
                  <a:lnTo>
                    <a:pt x="20" y="13"/>
                  </a:lnTo>
                  <a:lnTo>
                    <a:pt x="14" y="14"/>
                  </a:lnTo>
                  <a:lnTo>
                    <a:pt x="7" y="15"/>
                  </a:lnTo>
                  <a:lnTo>
                    <a:pt x="0" y="15"/>
                  </a:lnTo>
                  <a:lnTo>
                    <a:pt x="0" y="17"/>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 name="Freeform 1120">
              <a:extLst>
                <a:ext uri="{FF2B5EF4-FFF2-40B4-BE49-F238E27FC236}">
                  <a16:creationId xmlns:a16="http://schemas.microsoft.com/office/drawing/2014/main" id="{73F1A7C6-5276-47A3-A618-279C56E642B7}"/>
                </a:ext>
              </a:extLst>
            </p:cNvPr>
            <p:cNvSpPr>
              <a:spLocks/>
            </p:cNvSpPr>
            <p:nvPr/>
          </p:nvSpPr>
          <p:spPr bwMode="auto">
            <a:xfrm>
              <a:off x="4237" y="2303"/>
              <a:ext cx="17" cy="25"/>
            </a:xfrm>
            <a:custGeom>
              <a:avLst/>
              <a:gdLst>
                <a:gd name="T0" fmla="*/ 14 w 17"/>
                <a:gd name="T1" fmla="*/ 24 h 25"/>
                <a:gd name="T2" fmla="*/ 16 w 17"/>
                <a:gd name="T3" fmla="*/ 21 h 25"/>
                <a:gd name="T4" fmla="*/ 16 w 17"/>
                <a:gd name="T5" fmla="*/ 18 h 25"/>
                <a:gd name="T6" fmla="*/ 16 w 17"/>
                <a:gd name="T7" fmla="*/ 14 h 25"/>
                <a:gd name="T8" fmla="*/ 14 w 17"/>
                <a:gd name="T9" fmla="*/ 11 h 25"/>
                <a:gd name="T10" fmla="*/ 13 w 17"/>
                <a:gd name="T11" fmla="*/ 8 h 25"/>
                <a:gd name="T12" fmla="*/ 10 w 17"/>
                <a:gd name="T13" fmla="*/ 5 h 25"/>
                <a:gd name="T14" fmla="*/ 6 w 17"/>
                <a:gd name="T15" fmla="*/ 2 h 25"/>
                <a:gd name="T16" fmla="*/ 1 w 17"/>
                <a:gd name="T17" fmla="*/ 0 h 25"/>
                <a:gd name="T18" fmla="*/ 0 w 17"/>
                <a:gd name="T19" fmla="*/ 2 h 25"/>
                <a:gd name="T20" fmla="*/ 4 w 17"/>
                <a:gd name="T21" fmla="*/ 4 h 25"/>
                <a:gd name="T22" fmla="*/ 8 w 17"/>
                <a:gd name="T23" fmla="*/ 6 h 25"/>
                <a:gd name="T24" fmla="*/ 10 w 17"/>
                <a:gd name="T25" fmla="*/ 9 h 25"/>
                <a:gd name="T26" fmla="*/ 12 w 17"/>
                <a:gd name="T27" fmla="*/ 12 h 25"/>
                <a:gd name="T28" fmla="*/ 12 w 17"/>
                <a:gd name="T29" fmla="*/ 14 h 25"/>
                <a:gd name="T30" fmla="*/ 13 w 17"/>
                <a:gd name="T31" fmla="*/ 18 h 25"/>
                <a:gd name="T32" fmla="*/ 12 w 17"/>
                <a:gd name="T33" fmla="*/ 21 h 25"/>
                <a:gd name="T34" fmla="*/ 12 w 17"/>
                <a:gd name="T35" fmla="*/ 23 h 25"/>
                <a:gd name="T36" fmla="*/ 14 w 17"/>
                <a:gd name="T3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5">
                  <a:moveTo>
                    <a:pt x="14" y="24"/>
                  </a:moveTo>
                  <a:lnTo>
                    <a:pt x="16" y="21"/>
                  </a:lnTo>
                  <a:lnTo>
                    <a:pt x="16" y="18"/>
                  </a:lnTo>
                  <a:lnTo>
                    <a:pt x="16" y="14"/>
                  </a:lnTo>
                  <a:lnTo>
                    <a:pt x="14" y="11"/>
                  </a:lnTo>
                  <a:lnTo>
                    <a:pt x="13" y="8"/>
                  </a:lnTo>
                  <a:lnTo>
                    <a:pt x="10" y="5"/>
                  </a:lnTo>
                  <a:lnTo>
                    <a:pt x="6" y="2"/>
                  </a:lnTo>
                  <a:lnTo>
                    <a:pt x="1" y="0"/>
                  </a:lnTo>
                  <a:lnTo>
                    <a:pt x="0" y="2"/>
                  </a:lnTo>
                  <a:lnTo>
                    <a:pt x="4" y="4"/>
                  </a:lnTo>
                  <a:lnTo>
                    <a:pt x="8" y="6"/>
                  </a:lnTo>
                  <a:lnTo>
                    <a:pt x="10" y="9"/>
                  </a:lnTo>
                  <a:lnTo>
                    <a:pt x="12" y="12"/>
                  </a:lnTo>
                  <a:lnTo>
                    <a:pt x="12" y="14"/>
                  </a:lnTo>
                  <a:lnTo>
                    <a:pt x="13" y="18"/>
                  </a:lnTo>
                  <a:lnTo>
                    <a:pt x="12" y="21"/>
                  </a:lnTo>
                  <a:lnTo>
                    <a:pt x="12" y="23"/>
                  </a:lnTo>
                  <a:lnTo>
                    <a:pt x="14" y="24"/>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 name="Freeform 1121">
              <a:extLst>
                <a:ext uri="{FF2B5EF4-FFF2-40B4-BE49-F238E27FC236}">
                  <a16:creationId xmlns:a16="http://schemas.microsoft.com/office/drawing/2014/main" id="{9B3EB8EC-7248-4D7C-BF26-F17B01F5BAE4}"/>
                </a:ext>
              </a:extLst>
            </p:cNvPr>
            <p:cNvSpPr>
              <a:spLocks/>
            </p:cNvSpPr>
            <p:nvPr/>
          </p:nvSpPr>
          <p:spPr bwMode="auto">
            <a:xfrm>
              <a:off x="4210" y="2328"/>
              <a:ext cx="42" cy="17"/>
            </a:xfrm>
            <a:custGeom>
              <a:avLst/>
              <a:gdLst>
                <a:gd name="T0" fmla="*/ 0 w 42"/>
                <a:gd name="T1" fmla="*/ 16 h 17"/>
                <a:gd name="T2" fmla="*/ 8 w 42"/>
                <a:gd name="T3" fmla="*/ 16 h 17"/>
                <a:gd name="T4" fmla="*/ 16 w 42"/>
                <a:gd name="T5" fmla="*/ 14 h 17"/>
                <a:gd name="T6" fmla="*/ 21 w 42"/>
                <a:gd name="T7" fmla="*/ 14 h 17"/>
                <a:gd name="T8" fmla="*/ 26 w 42"/>
                <a:gd name="T9" fmla="*/ 12 h 17"/>
                <a:gd name="T10" fmla="*/ 31 w 42"/>
                <a:gd name="T11" fmla="*/ 10 h 17"/>
                <a:gd name="T12" fmla="*/ 36 w 42"/>
                <a:gd name="T13" fmla="*/ 7 h 17"/>
                <a:gd name="T14" fmla="*/ 38 w 42"/>
                <a:gd name="T15" fmla="*/ 4 h 17"/>
                <a:gd name="T16" fmla="*/ 41 w 42"/>
                <a:gd name="T17" fmla="*/ 0 h 17"/>
                <a:gd name="T18" fmla="*/ 38 w 42"/>
                <a:gd name="T19" fmla="*/ 0 h 17"/>
                <a:gd name="T20" fmla="*/ 36 w 42"/>
                <a:gd name="T21" fmla="*/ 3 h 17"/>
                <a:gd name="T22" fmla="*/ 33 w 42"/>
                <a:gd name="T23" fmla="*/ 6 h 17"/>
                <a:gd name="T24" fmla="*/ 29 w 42"/>
                <a:gd name="T25" fmla="*/ 9 h 17"/>
                <a:gd name="T26" fmla="*/ 24 w 42"/>
                <a:gd name="T27" fmla="*/ 10 h 17"/>
                <a:gd name="T28" fmla="*/ 20 w 42"/>
                <a:gd name="T29" fmla="*/ 11 h 17"/>
                <a:gd name="T30" fmla="*/ 14 w 42"/>
                <a:gd name="T31" fmla="*/ 12 h 17"/>
                <a:gd name="T32" fmla="*/ 8 w 42"/>
                <a:gd name="T33" fmla="*/ 13 h 17"/>
                <a:gd name="T34" fmla="*/ 0 w 42"/>
                <a:gd name="T35" fmla="*/ 13 h 17"/>
                <a:gd name="T36" fmla="*/ 0 w 42"/>
                <a:gd name="T3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17">
                  <a:moveTo>
                    <a:pt x="0" y="16"/>
                  </a:moveTo>
                  <a:lnTo>
                    <a:pt x="8" y="16"/>
                  </a:lnTo>
                  <a:lnTo>
                    <a:pt x="16" y="14"/>
                  </a:lnTo>
                  <a:lnTo>
                    <a:pt x="21" y="14"/>
                  </a:lnTo>
                  <a:lnTo>
                    <a:pt x="26" y="12"/>
                  </a:lnTo>
                  <a:lnTo>
                    <a:pt x="31" y="10"/>
                  </a:lnTo>
                  <a:lnTo>
                    <a:pt x="36" y="7"/>
                  </a:lnTo>
                  <a:lnTo>
                    <a:pt x="38" y="4"/>
                  </a:lnTo>
                  <a:lnTo>
                    <a:pt x="41" y="0"/>
                  </a:lnTo>
                  <a:lnTo>
                    <a:pt x="38" y="0"/>
                  </a:lnTo>
                  <a:lnTo>
                    <a:pt x="36" y="3"/>
                  </a:lnTo>
                  <a:lnTo>
                    <a:pt x="33" y="6"/>
                  </a:lnTo>
                  <a:lnTo>
                    <a:pt x="29" y="9"/>
                  </a:lnTo>
                  <a:lnTo>
                    <a:pt x="24" y="10"/>
                  </a:lnTo>
                  <a:lnTo>
                    <a:pt x="20" y="11"/>
                  </a:lnTo>
                  <a:lnTo>
                    <a:pt x="14" y="12"/>
                  </a:lnTo>
                  <a:lnTo>
                    <a:pt x="8" y="13"/>
                  </a:lnTo>
                  <a:lnTo>
                    <a:pt x="0" y="13"/>
                  </a:lnTo>
                  <a:lnTo>
                    <a:pt x="0" y="16"/>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 name="Freeform 1122">
              <a:extLst>
                <a:ext uri="{FF2B5EF4-FFF2-40B4-BE49-F238E27FC236}">
                  <a16:creationId xmlns:a16="http://schemas.microsoft.com/office/drawing/2014/main" id="{720AB7BA-04CE-48BF-B86B-B9B09917EA9F}"/>
                </a:ext>
              </a:extLst>
            </p:cNvPr>
            <p:cNvSpPr>
              <a:spLocks/>
            </p:cNvSpPr>
            <p:nvPr/>
          </p:nvSpPr>
          <p:spPr bwMode="auto">
            <a:xfrm>
              <a:off x="4306" y="2348"/>
              <a:ext cx="17" cy="23"/>
            </a:xfrm>
            <a:custGeom>
              <a:avLst/>
              <a:gdLst>
                <a:gd name="T0" fmla="*/ 14 w 17"/>
                <a:gd name="T1" fmla="*/ 22 h 23"/>
                <a:gd name="T2" fmla="*/ 14 w 17"/>
                <a:gd name="T3" fmla="*/ 20 h 23"/>
                <a:gd name="T4" fmla="*/ 16 w 17"/>
                <a:gd name="T5" fmla="*/ 17 h 23"/>
                <a:gd name="T6" fmla="*/ 16 w 17"/>
                <a:gd name="T7" fmla="*/ 14 h 23"/>
                <a:gd name="T8" fmla="*/ 14 w 17"/>
                <a:gd name="T9" fmla="*/ 11 h 23"/>
                <a:gd name="T10" fmla="*/ 14 w 17"/>
                <a:gd name="T11" fmla="*/ 8 h 23"/>
                <a:gd name="T12" fmla="*/ 12 w 17"/>
                <a:gd name="T13" fmla="*/ 6 h 23"/>
                <a:gd name="T14" fmla="*/ 8 w 17"/>
                <a:gd name="T15" fmla="*/ 2 h 23"/>
                <a:gd name="T16" fmla="*/ 4 w 17"/>
                <a:gd name="T17" fmla="*/ 0 h 23"/>
                <a:gd name="T18" fmla="*/ 0 w 17"/>
                <a:gd name="T19" fmla="*/ 2 h 23"/>
                <a:gd name="T20" fmla="*/ 4 w 17"/>
                <a:gd name="T21" fmla="*/ 4 h 23"/>
                <a:gd name="T22" fmla="*/ 8 w 17"/>
                <a:gd name="T23" fmla="*/ 6 h 23"/>
                <a:gd name="T24" fmla="*/ 8 w 17"/>
                <a:gd name="T25" fmla="*/ 9 h 23"/>
                <a:gd name="T26" fmla="*/ 10 w 17"/>
                <a:gd name="T27" fmla="*/ 11 h 23"/>
                <a:gd name="T28" fmla="*/ 10 w 17"/>
                <a:gd name="T29" fmla="*/ 14 h 23"/>
                <a:gd name="T30" fmla="*/ 10 w 17"/>
                <a:gd name="T31" fmla="*/ 17 h 23"/>
                <a:gd name="T32" fmla="*/ 10 w 17"/>
                <a:gd name="T33" fmla="*/ 19 h 23"/>
                <a:gd name="T34" fmla="*/ 8 w 17"/>
                <a:gd name="T35" fmla="*/ 21 h 23"/>
                <a:gd name="T36" fmla="*/ 14 w 17"/>
                <a:gd name="T3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4" y="22"/>
                  </a:moveTo>
                  <a:lnTo>
                    <a:pt x="14" y="20"/>
                  </a:lnTo>
                  <a:lnTo>
                    <a:pt x="16" y="17"/>
                  </a:lnTo>
                  <a:lnTo>
                    <a:pt x="16" y="14"/>
                  </a:lnTo>
                  <a:lnTo>
                    <a:pt x="14" y="11"/>
                  </a:lnTo>
                  <a:lnTo>
                    <a:pt x="14" y="8"/>
                  </a:lnTo>
                  <a:lnTo>
                    <a:pt x="12" y="6"/>
                  </a:lnTo>
                  <a:lnTo>
                    <a:pt x="8" y="2"/>
                  </a:lnTo>
                  <a:lnTo>
                    <a:pt x="4" y="0"/>
                  </a:lnTo>
                  <a:lnTo>
                    <a:pt x="0" y="2"/>
                  </a:lnTo>
                  <a:lnTo>
                    <a:pt x="4" y="4"/>
                  </a:lnTo>
                  <a:lnTo>
                    <a:pt x="8" y="6"/>
                  </a:lnTo>
                  <a:lnTo>
                    <a:pt x="8" y="9"/>
                  </a:lnTo>
                  <a:lnTo>
                    <a:pt x="10" y="11"/>
                  </a:lnTo>
                  <a:lnTo>
                    <a:pt x="10" y="14"/>
                  </a:lnTo>
                  <a:lnTo>
                    <a:pt x="10" y="17"/>
                  </a:lnTo>
                  <a:lnTo>
                    <a:pt x="10" y="19"/>
                  </a:lnTo>
                  <a:lnTo>
                    <a:pt x="8" y="21"/>
                  </a:lnTo>
                  <a:lnTo>
                    <a:pt x="14" y="22"/>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 name="Freeform 1123">
              <a:extLst>
                <a:ext uri="{FF2B5EF4-FFF2-40B4-BE49-F238E27FC236}">
                  <a16:creationId xmlns:a16="http://schemas.microsoft.com/office/drawing/2014/main" id="{DCAE72F7-923B-41A5-B759-4386B22E1A85}"/>
                </a:ext>
              </a:extLst>
            </p:cNvPr>
            <p:cNvSpPr>
              <a:spLocks/>
            </p:cNvSpPr>
            <p:nvPr/>
          </p:nvSpPr>
          <p:spPr bwMode="auto">
            <a:xfrm>
              <a:off x="4272" y="2371"/>
              <a:ext cx="42" cy="19"/>
            </a:xfrm>
            <a:custGeom>
              <a:avLst/>
              <a:gdLst>
                <a:gd name="T0" fmla="*/ 0 w 42"/>
                <a:gd name="T1" fmla="*/ 16 h 19"/>
                <a:gd name="T2" fmla="*/ 7 w 42"/>
                <a:gd name="T3" fmla="*/ 17 h 19"/>
                <a:gd name="T4" fmla="*/ 14 w 42"/>
                <a:gd name="T5" fmla="*/ 18 h 19"/>
                <a:gd name="T6" fmla="*/ 20 w 42"/>
                <a:gd name="T7" fmla="*/ 17 h 19"/>
                <a:gd name="T8" fmla="*/ 27 w 42"/>
                <a:gd name="T9" fmla="*/ 15 h 19"/>
                <a:gd name="T10" fmla="*/ 31 w 42"/>
                <a:gd name="T11" fmla="*/ 12 h 19"/>
                <a:gd name="T12" fmla="*/ 35 w 42"/>
                <a:gd name="T13" fmla="*/ 9 h 19"/>
                <a:gd name="T14" fmla="*/ 39 w 42"/>
                <a:gd name="T15" fmla="*/ 5 h 19"/>
                <a:gd name="T16" fmla="*/ 41 w 42"/>
                <a:gd name="T17" fmla="*/ 1 h 19"/>
                <a:gd name="T18" fmla="*/ 38 w 42"/>
                <a:gd name="T19" fmla="*/ 0 h 19"/>
                <a:gd name="T20" fmla="*/ 36 w 42"/>
                <a:gd name="T21" fmla="*/ 4 h 19"/>
                <a:gd name="T22" fmla="*/ 33 w 42"/>
                <a:gd name="T23" fmla="*/ 8 h 19"/>
                <a:gd name="T24" fmla="*/ 30 w 42"/>
                <a:gd name="T25" fmla="*/ 11 h 19"/>
                <a:gd name="T26" fmla="*/ 24 w 42"/>
                <a:gd name="T27" fmla="*/ 14 h 19"/>
                <a:gd name="T28" fmla="*/ 19 w 42"/>
                <a:gd name="T29" fmla="*/ 15 h 19"/>
                <a:gd name="T30" fmla="*/ 14 w 42"/>
                <a:gd name="T31" fmla="*/ 16 h 19"/>
                <a:gd name="T32" fmla="*/ 8 w 42"/>
                <a:gd name="T33" fmla="*/ 15 h 19"/>
                <a:gd name="T34" fmla="*/ 2 w 42"/>
                <a:gd name="T35" fmla="*/ 14 h 19"/>
                <a:gd name="T36" fmla="*/ 0 w 42"/>
                <a:gd name="T3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19">
                  <a:moveTo>
                    <a:pt x="0" y="16"/>
                  </a:moveTo>
                  <a:lnTo>
                    <a:pt x="7" y="17"/>
                  </a:lnTo>
                  <a:lnTo>
                    <a:pt x="14" y="18"/>
                  </a:lnTo>
                  <a:lnTo>
                    <a:pt x="20" y="17"/>
                  </a:lnTo>
                  <a:lnTo>
                    <a:pt x="27" y="15"/>
                  </a:lnTo>
                  <a:lnTo>
                    <a:pt x="31" y="12"/>
                  </a:lnTo>
                  <a:lnTo>
                    <a:pt x="35" y="9"/>
                  </a:lnTo>
                  <a:lnTo>
                    <a:pt x="39" y="5"/>
                  </a:lnTo>
                  <a:lnTo>
                    <a:pt x="41" y="1"/>
                  </a:lnTo>
                  <a:lnTo>
                    <a:pt x="38" y="0"/>
                  </a:lnTo>
                  <a:lnTo>
                    <a:pt x="36" y="4"/>
                  </a:lnTo>
                  <a:lnTo>
                    <a:pt x="33" y="8"/>
                  </a:lnTo>
                  <a:lnTo>
                    <a:pt x="30" y="11"/>
                  </a:lnTo>
                  <a:lnTo>
                    <a:pt x="24" y="14"/>
                  </a:lnTo>
                  <a:lnTo>
                    <a:pt x="19" y="15"/>
                  </a:lnTo>
                  <a:lnTo>
                    <a:pt x="14" y="16"/>
                  </a:lnTo>
                  <a:lnTo>
                    <a:pt x="8" y="15"/>
                  </a:lnTo>
                  <a:lnTo>
                    <a:pt x="2" y="14"/>
                  </a:lnTo>
                  <a:lnTo>
                    <a:pt x="0" y="16"/>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 name="Freeform 1124">
              <a:extLst>
                <a:ext uri="{FF2B5EF4-FFF2-40B4-BE49-F238E27FC236}">
                  <a16:creationId xmlns:a16="http://schemas.microsoft.com/office/drawing/2014/main" id="{F6A7AD74-BDC8-4576-BD38-2D9614E709E4}"/>
                </a:ext>
              </a:extLst>
            </p:cNvPr>
            <p:cNvSpPr>
              <a:spLocks/>
            </p:cNvSpPr>
            <p:nvPr/>
          </p:nvSpPr>
          <p:spPr bwMode="auto">
            <a:xfrm>
              <a:off x="4342" y="2389"/>
              <a:ext cx="17" cy="21"/>
            </a:xfrm>
            <a:custGeom>
              <a:avLst/>
              <a:gdLst>
                <a:gd name="T0" fmla="*/ 16 w 17"/>
                <a:gd name="T1" fmla="*/ 20 h 21"/>
                <a:gd name="T2" fmla="*/ 16 w 17"/>
                <a:gd name="T3" fmla="*/ 18 h 21"/>
                <a:gd name="T4" fmla="*/ 16 w 17"/>
                <a:gd name="T5" fmla="*/ 15 h 21"/>
                <a:gd name="T6" fmla="*/ 16 w 17"/>
                <a:gd name="T7" fmla="*/ 13 h 21"/>
                <a:gd name="T8" fmla="*/ 16 w 17"/>
                <a:gd name="T9" fmla="*/ 10 h 21"/>
                <a:gd name="T10" fmla="*/ 16 w 17"/>
                <a:gd name="T11" fmla="*/ 8 h 21"/>
                <a:gd name="T12" fmla="*/ 12 w 17"/>
                <a:gd name="T13" fmla="*/ 5 h 21"/>
                <a:gd name="T14" fmla="*/ 8 w 17"/>
                <a:gd name="T15" fmla="*/ 2 h 21"/>
                <a:gd name="T16" fmla="*/ 4 w 17"/>
                <a:gd name="T17" fmla="*/ 0 h 21"/>
                <a:gd name="T18" fmla="*/ 0 w 17"/>
                <a:gd name="T19" fmla="*/ 1 h 21"/>
                <a:gd name="T20" fmla="*/ 4 w 17"/>
                <a:gd name="T21" fmla="*/ 3 h 21"/>
                <a:gd name="T22" fmla="*/ 8 w 17"/>
                <a:gd name="T23" fmla="*/ 5 h 21"/>
                <a:gd name="T24" fmla="*/ 8 w 17"/>
                <a:gd name="T25" fmla="*/ 8 h 21"/>
                <a:gd name="T26" fmla="*/ 8 w 17"/>
                <a:gd name="T27" fmla="*/ 10 h 21"/>
                <a:gd name="T28" fmla="*/ 8 w 17"/>
                <a:gd name="T29" fmla="*/ 13 h 21"/>
                <a:gd name="T30" fmla="*/ 8 w 17"/>
                <a:gd name="T31" fmla="*/ 15 h 21"/>
                <a:gd name="T32" fmla="*/ 8 w 17"/>
                <a:gd name="T33" fmla="*/ 18 h 21"/>
                <a:gd name="T34" fmla="*/ 8 w 17"/>
                <a:gd name="T35" fmla="*/ 20 h 21"/>
                <a:gd name="T36" fmla="*/ 16 w 17"/>
                <a:gd name="T37"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1">
                  <a:moveTo>
                    <a:pt x="16" y="20"/>
                  </a:moveTo>
                  <a:lnTo>
                    <a:pt x="16" y="18"/>
                  </a:lnTo>
                  <a:lnTo>
                    <a:pt x="16" y="15"/>
                  </a:lnTo>
                  <a:lnTo>
                    <a:pt x="16" y="13"/>
                  </a:lnTo>
                  <a:lnTo>
                    <a:pt x="16" y="10"/>
                  </a:lnTo>
                  <a:lnTo>
                    <a:pt x="16" y="8"/>
                  </a:lnTo>
                  <a:lnTo>
                    <a:pt x="12" y="5"/>
                  </a:lnTo>
                  <a:lnTo>
                    <a:pt x="8" y="2"/>
                  </a:lnTo>
                  <a:lnTo>
                    <a:pt x="4" y="0"/>
                  </a:lnTo>
                  <a:lnTo>
                    <a:pt x="0" y="1"/>
                  </a:lnTo>
                  <a:lnTo>
                    <a:pt x="4" y="3"/>
                  </a:lnTo>
                  <a:lnTo>
                    <a:pt x="8" y="5"/>
                  </a:lnTo>
                  <a:lnTo>
                    <a:pt x="8" y="8"/>
                  </a:lnTo>
                  <a:lnTo>
                    <a:pt x="8" y="10"/>
                  </a:lnTo>
                  <a:lnTo>
                    <a:pt x="8" y="13"/>
                  </a:lnTo>
                  <a:lnTo>
                    <a:pt x="8" y="15"/>
                  </a:lnTo>
                  <a:lnTo>
                    <a:pt x="8" y="18"/>
                  </a:lnTo>
                  <a:lnTo>
                    <a:pt x="8" y="20"/>
                  </a:lnTo>
                  <a:lnTo>
                    <a:pt x="16" y="20"/>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 name="Freeform 1125">
              <a:extLst>
                <a:ext uri="{FF2B5EF4-FFF2-40B4-BE49-F238E27FC236}">
                  <a16:creationId xmlns:a16="http://schemas.microsoft.com/office/drawing/2014/main" id="{62787033-E1A1-4833-8BA5-706795CBC0FF}"/>
                </a:ext>
              </a:extLst>
            </p:cNvPr>
            <p:cNvSpPr>
              <a:spLocks/>
            </p:cNvSpPr>
            <p:nvPr/>
          </p:nvSpPr>
          <p:spPr bwMode="auto">
            <a:xfrm>
              <a:off x="4295" y="2410"/>
              <a:ext cx="52" cy="21"/>
            </a:xfrm>
            <a:custGeom>
              <a:avLst/>
              <a:gdLst>
                <a:gd name="T0" fmla="*/ 0 w 52"/>
                <a:gd name="T1" fmla="*/ 16 h 21"/>
                <a:gd name="T2" fmla="*/ 6 w 52"/>
                <a:gd name="T3" fmla="*/ 19 h 21"/>
                <a:gd name="T4" fmla="*/ 13 w 52"/>
                <a:gd name="T5" fmla="*/ 20 h 21"/>
                <a:gd name="T6" fmla="*/ 22 w 52"/>
                <a:gd name="T7" fmla="*/ 19 h 21"/>
                <a:gd name="T8" fmla="*/ 30 w 52"/>
                <a:gd name="T9" fmla="*/ 18 h 21"/>
                <a:gd name="T10" fmla="*/ 38 w 52"/>
                <a:gd name="T11" fmla="*/ 15 h 21"/>
                <a:gd name="T12" fmla="*/ 45 w 52"/>
                <a:gd name="T13" fmla="*/ 10 h 21"/>
                <a:gd name="T14" fmla="*/ 49 w 52"/>
                <a:gd name="T15" fmla="*/ 5 h 21"/>
                <a:gd name="T16" fmla="*/ 51 w 52"/>
                <a:gd name="T17" fmla="*/ 0 h 21"/>
                <a:gd name="T18" fmla="*/ 48 w 52"/>
                <a:gd name="T19" fmla="*/ 0 h 21"/>
                <a:gd name="T20" fmla="*/ 47 w 52"/>
                <a:gd name="T21" fmla="*/ 4 h 21"/>
                <a:gd name="T22" fmla="*/ 42 w 52"/>
                <a:gd name="T23" fmla="*/ 8 h 21"/>
                <a:gd name="T24" fmla="*/ 37 w 52"/>
                <a:gd name="T25" fmla="*/ 12 h 21"/>
                <a:gd name="T26" fmla="*/ 29 w 52"/>
                <a:gd name="T27" fmla="*/ 15 h 21"/>
                <a:gd name="T28" fmla="*/ 21 w 52"/>
                <a:gd name="T29" fmla="*/ 17 h 21"/>
                <a:gd name="T30" fmla="*/ 13 w 52"/>
                <a:gd name="T31" fmla="*/ 18 h 21"/>
                <a:gd name="T32" fmla="*/ 7 w 52"/>
                <a:gd name="T33" fmla="*/ 17 h 21"/>
                <a:gd name="T34" fmla="*/ 2 w 52"/>
                <a:gd name="T35" fmla="*/ 15 h 21"/>
                <a:gd name="T36" fmla="*/ 0 w 52"/>
                <a:gd name="T37"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 h="21">
                  <a:moveTo>
                    <a:pt x="0" y="16"/>
                  </a:moveTo>
                  <a:lnTo>
                    <a:pt x="6" y="19"/>
                  </a:lnTo>
                  <a:lnTo>
                    <a:pt x="13" y="20"/>
                  </a:lnTo>
                  <a:lnTo>
                    <a:pt x="22" y="19"/>
                  </a:lnTo>
                  <a:lnTo>
                    <a:pt x="30" y="18"/>
                  </a:lnTo>
                  <a:lnTo>
                    <a:pt x="38" y="15"/>
                  </a:lnTo>
                  <a:lnTo>
                    <a:pt x="45" y="10"/>
                  </a:lnTo>
                  <a:lnTo>
                    <a:pt x="49" y="5"/>
                  </a:lnTo>
                  <a:lnTo>
                    <a:pt x="51" y="0"/>
                  </a:lnTo>
                  <a:lnTo>
                    <a:pt x="48" y="0"/>
                  </a:lnTo>
                  <a:lnTo>
                    <a:pt x="47" y="4"/>
                  </a:lnTo>
                  <a:lnTo>
                    <a:pt x="42" y="8"/>
                  </a:lnTo>
                  <a:lnTo>
                    <a:pt x="37" y="12"/>
                  </a:lnTo>
                  <a:lnTo>
                    <a:pt x="29" y="15"/>
                  </a:lnTo>
                  <a:lnTo>
                    <a:pt x="21" y="17"/>
                  </a:lnTo>
                  <a:lnTo>
                    <a:pt x="13" y="18"/>
                  </a:lnTo>
                  <a:lnTo>
                    <a:pt x="7" y="17"/>
                  </a:lnTo>
                  <a:lnTo>
                    <a:pt x="2" y="15"/>
                  </a:lnTo>
                  <a:lnTo>
                    <a:pt x="0" y="16"/>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 name="Freeform 1126">
              <a:extLst>
                <a:ext uri="{FF2B5EF4-FFF2-40B4-BE49-F238E27FC236}">
                  <a16:creationId xmlns:a16="http://schemas.microsoft.com/office/drawing/2014/main" id="{83DFEDDC-B200-42E8-98FD-DFE8C834D994}"/>
                </a:ext>
              </a:extLst>
            </p:cNvPr>
            <p:cNvSpPr>
              <a:spLocks/>
            </p:cNvSpPr>
            <p:nvPr/>
          </p:nvSpPr>
          <p:spPr bwMode="auto">
            <a:xfrm>
              <a:off x="4309" y="2464"/>
              <a:ext cx="53" cy="17"/>
            </a:xfrm>
            <a:custGeom>
              <a:avLst/>
              <a:gdLst>
                <a:gd name="T0" fmla="*/ 0 w 53"/>
                <a:gd name="T1" fmla="*/ 9 h 17"/>
                <a:gd name="T2" fmla="*/ 6 w 53"/>
                <a:gd name="T3" fmla="*/ 13 h 17"/>
                <a:gd name="T4" fmla="*/ 13 w 53"/>
                <a:gd name="T5" fmla="*/ 14 h 17"/>
                <a:gd name="T6" fmla="*/ 20 w 53"/>
                <a:gd name="T7" fmla="*/ 16 h 17"/>
                <a:gd name="T8" fmla="*/ 29 w 53"/>
                <a:gd name="T9" fmla="*/ 14 h 17"/>
                <a:gd name="T10" fmla="*/ 37 w 53"/>
                <a:gd name="T11" fmla="*/ 12 h 17"/>
                <a:gd name="T12" fmla="*/ 43 w 53"/>
                <a:gd name="T13" fmla="*/ 9 h 17"/>
                <a:gd name="T14" fmla="*/ 48 w 53"/>
                <a:gd name="T15" fmla="*/ 5 h 17"/>
                <a:gd name="T16" fmla="*/ 52 w 53"/>
                <a:gd name="T17" fmla="*/ 1 h 17"/>
                <a:gd name="T18" fmla="*/ 48 w 53"/>
                <a:gd name="T19" fmla="*/ 0 h 17"/>
                <a:gd name="T20" fmla="*/ 46 w 53"/>
                <a:gd name="T21" fmla="*/ 4 h 17"/>
                <a:gd name="T22" fmla="*/ 41 w 53"/>
                <a:gd name="T23" fmla="*/ 7 h 17"/>
                <a:gd name="T24" fmla="*/ 35 w 53"/>
                <a:gd name="T25" fmla="*/ 10 h 17"/>
                <a:gd name="T26" fmla="*/ 28 w 53"/>
                <a:gd name="T27" fmla="*/ 12 h 17"/>
                <a:gd name="T28" fmla="*/ 20 w 53"/>
                <a:gd name="T29" fmla="*/ 13 h 17"/>
                <a:gd name="T30" fmla="*/ 13 w 53"/>
                <a:gd name="T31" fmla="*/ 12 h 17"/>
                <a:gd name="T32" fmla="*/ 7 w 53"/>
                <a:gd name="T33" fmla="*/ 11 h 17"/>
                <a:gd name="T34" fmla="*/ 3 w 53"/>
                <a:gd name="T35" fmla="*/ 8 h 17"/>
                <a:gd name="T36" fmla="*/ 0 w 53"/>
                <a:gd name="T37"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17">
                  <a:moveTo>
                    <a:pt x="0" y="9"/>
                  </a:moveTo>
                  <a:lnTo>
                    <a:pt x="6" y="13"/>
                  </a:lnTo>
                  <a:lnTo>
                    <a:pt x="13" y="14"/>
                  </a:lnTo>
                  <a:lnTo>
                    <a:pt x="20" y="16"/>
                  </a:lnTo>
                  <a:lnTo>
                    <a:pt x="29" y="14"/>
                  </a:lnTo>
                  <a:lnTo>
                    <a:pt x="37" y="12"/>
                  </a:lnTo>
                  <a:lnTo>
                    <a:pt x="43" y="9"/>
                  </a:lnTo>
                  <a:lnTo>
                    <a:pt x="48" y="5"/>
                  </a:lnTo>
                  <a:lnTo>
                    <a:pt x="52" y="1"/>
                  </a:lnTo>
                  <a:lnTo>
                    <a:pt x="48" y="0"/>
                  </a:lnTo>
                  <a:lnTo>
                    <a:pt x="46" y="4"/>
                  </a:lnTo>
                  <a:lnTo>
                    <a:pt x="41" y="7"/>
                  </a:lnTo>
                  <a:lnTo>
                    <a:pt x="35" y="10"/>
                  </a:lnTo>
                  <a:lnTo>
                    <a:pt x="28" y="12"/>
                  </a:lnTo>
                  <a:lnTo>
                    <a:pt x="20" y="13"/>
                  </a:lnTo>
                  <a:lnTo>
                    <a:pt x="13" y="12"/>
                  </a:lnTo>
                  <a:lnTo>
                    <a:pt x="7" y="11"/>
                  </a:lnTo>
                  <a:lnTo>
                    <a:pt x="3" y="8"/>
                  </a:lnTo>
                  <a:lnTo>
                    <a:pt x="0" y="9"/>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 name="Freeform 1127">
              <a:extLst>
                <a:ext uri="{FF2B5EF4-FFF2-40B4-BE49-F238E27FC236}">
                  <a16:creationId xmlns:a16="http://schemas.microsoft.com/office/drawing/2014/main" id="{F7FE6E08-7683-4C30-B9FF-3320502C9CBF}"/>
                </a:ext>
              </a:extLst>
            </p:cNvPr>
            <p:cNvSpPr>
              <a:spLocks/>
            </p:cNvSpPr>
            <p:nvPr/>
          </p:nvSpPr>
          <p:spPr bwMode="auto">
            <a:xfrm>
              <a:off x="4243" y="2549"/>
              <a:ext cx="99" cy="17"/>
            </a:xfrm>
            <a:custGeom>
              <a:avLst/>
              <a:gdLst>
                <a:gd name="T0" fmla="*/ 97 w 99"/>
                <a:gd name="T1" fmla="*/ 7 h 17"/>
                <a:gd name="T2" fmla="*/ 87 w 99"/>
                <a:gd name="T3" fmla="*/ 8 h 17"/>
                <a:gd name="T4" fmla="*/ 77 w 99"/>
                <a:gd name="T5" fmla="*/ 8 h 17"/>
                <a:gd name="T6" fmla="*/ 69 w 99"/>
                <a:gd name="T7" fmla="*/ 8 h 17"/>
                <a:gd name="T8" fmla="*/ 59 w 99"/>
                <a:gd name="T9" fmla="*/ 8 h 17"/>
                <a:gd name="T10" fmla="*/ 52 w 99"/>
                <a:gd name="T11" fmla="*/ 8 h 17"/>
                <a:gd name="T12" fmla="*/ 44 w 99"/>
                <a:gd name="T13" fmla="*/ 8 h 17"/>
                <a:gd name="T14" fmla="*/ 37 w 99"/>
                <a:gd name="T15" fmla="*/ 8 h 17"/>
                <a:gd name="T16" fmla="*/ 30 w 99"/>
                <a:gd name="T17" fmla="*/ 8 h 17"/>
                <a:gd name="T18" fmla="*/ 24 w 99"/>
                <a:gd name="T19" fmla="*/ 7 h 17"/>
                <a:gd name="T20" fmla="*/ 19 w 99"/>
                <a:gd name="T21" fmla="*/ 7 h 17"/>
                <a:gd name="T22" fmla="*/ 14 w 99"/>
                <a:gd name="T23" fmla="*/ 7 h 17"/>
                <a:gd name="T24" fmla="*/ 11 w 99"/>
                <a:gd name="T25" fmla="*/ 3 h 17"/>
                <a:gd name="T26" fmla="*/ 8 w 99"/>
                <a:gd name="T27" fmla="*/ 3 h 17"/>
                <a:gd name="T28" fmla="*/ 7 w 99"/>
                <a:gd name="T29" fmla="*/ 1 h 17"/>
                <a:gd name="T30" fmla="*/ 6 w 99"/>
                <a:gd name="T31" fmla="*/ 1 h 17"/>
                <a:gd name="T32" fmla="*/ 6 w 99"/>
                <a:gd name="T33" fmla="*/ 0 h 17"/>
                <a:gd name="T34" fmla="*/ 0 w 99"/>
                <a:gd name="T35" fmla="*/ 0 h 17"/>
                <a:gd name="T36" fmla="*/ 1 w 99"/>
                <a:gd name="T37" fmla="*/ 3 h 17"/>
                <a:gd name="T38" fmla="*/ 3 w 99"/>
                <a:gd name="T39" fmla="*/ 7 h 17"/>
                <a:gd name="T40" fmla="*/ 5 w 99"/>
                <a:gd name="T41" fmla="*/ 8 h 17"/>
                <a:gd name="T42" fmla="*/ 8 w 99"/>
                <a:gd name="T43" fmla="*/ 8 h 17"/>
                <a:gd name="T44" fmla="*/ 13 w 99"/>
                <a:gd name="T45" fmla="*/ 12 h 17"/>
                <a:gd name="T46" fmla="*/ 18 w 99"/>
                <a:gd name="T47" fmla="*/ 12 h 17"/>
                <a:gd name="T48" fmla="*/ 24 w 99"/>
                <a:gd name="T49" fmla="*/ 14 h 17"/>
                <a:gd name="T50" fmla="*/ 29 w 99"/>
                <a:gd name="T51" fmla="*/ 14 h 17"/>
                <a:gd name="T52" fmla="*/ 37 w 99"/>
                <a:gd name="T53" fmla="*/ 14 h 17"/>
                <a:gd name="T54" fmla="*/ 44 w 99"/>
                <a:gd name="T55" fmla="*/ 16 h 17"/>
                <a:gd name="T56" fmla="*/ 52 w 99"/>
                <a:gd name="T57" fmla="*/ 16 h 17"/>
                <a:gd name="T58" fmla="*/ 59 w 99"/>
                <a:gd name="T59" fmla="*/ 16 h 17"/>
                <a:gd name="T60" fmla="*/ 69 w 99"/>
                <a:gd name="T61" fmla="*/ 16 h 17"/>
                <a:gd name="T62" fmla="*/ 77 w 99"/>
                <a:gd name="T63" fmla="*/ 14 h 17"/>
                <a:gd name="T64" fmla="*/ 88 w 99"/>
                <a:gd name="T65" fmla="*/ 14 h 17"/>
                <a:gd name="T66" fmla="*/ 98 w 99"/>
                <a:gd name="T67" fmla="*/ 14 h 17"/>
                <a:gd name="T68" fmla="*/ 97 w 99"/>
                <a:gd name="T69"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9" h="17">
                  <a:moveTo>
                    <a:pt x="97" y="7"/>
                  </a:moveTo>
                  <a:lnTo>
                    <a:pt x="87" y="8"/>
                  </a:lnTo>
                  <a:lnTo>
                    <a:pt x="77" y="8"/>
                  </a:lnTo>
                  <a:lnTo>
                    <a:pt x="69" y="8"/>
                  </a:lnTo>
                  <a:lnTo>
                    <a:pt x="59" y="8"/>
                  </a:lnTo>
                  <a:lnTo>
                    <a:pt x="52" y="8"/>
                  </a:lnTo>
                  <a:lnTo>
                    <a:pt x="44" y="8"/>
                  </a:lnTo>
                  <a:lnTo>
                    <a:pt x="37" y="8"/>
                  </a:lnTo>
                  <a:lnTo>
                    <a:pt x="30" y="8"/>
                  </a:lnTo>
                  <a:lnTo>
                    <a:pt x="24" y="7"/>
                  </a:lnTo>
                  <a:lnTo>
                    <a:pt x="19" y="7"/>
                  </a:lnTo>
                  <a:lnTo>
                    <a:pt x="14" y="7"/>
                  </a:lnTo>
                  <a:lnTo>
                    <a:pt x="11" y="3"/>
                  </a:lnTo>
                  <a:lnTo>
                    <a:pt x="8" y="3"/>
                  </a:lnTo>
                  <a:lnTo>
                    <a:pt x="7" y="1"/>
                  </a:lnTo>
                  <a:lnTo>
                    <a:pt x="6" y="1"/>
                  </a:lnTo>
                  <a:lnTo>
                    <a:pt x="6" y="0"/>
                  </a:lnTo>
                  <a:lnTo>
                    <a:pt x="0" y="0"/>
                  </a:lnTo>
                  <a:lnTo>
                    <a:pt x="1" y="3"/>
                  </a:lnTo>
                  <a:lnTo>
                    <a:pt x="3" y="7"/>
                  </a:lnTo>
                  <a:lnTo>
                    <a:pt x="5" y="8"/>
                  </a:lnTo>
                  <a:lnTo>
                    <a:pt x="8" y="8"/>
                  </a:lnTo>
                  <a:lnTo>
                    <a:pt x="13" y="12"/>
                  </a:lnTo>
                  <a:lnTo>
                    <a:pt x="18" y="12"/>
                  </a:lnTo>
                  <a:lnTo>
                    <a:pt x="24" y="14"/>
                  </a:lnTo>
                  <a:lnTo>
                    <a:pt x="29" y="14"/>
                  </a:lnTo>
                  <a:lnTo>
                    <a:pt x="37" y="14"/>
                  </a:lnTo>
                  <a:lnTo>
                    <a:pt x="44" y="16"/>
                  </a:lnTo>
                  <a:lnTo>
                    <a:pt x="52" y="16"/>
                  </a:lnTo>
                  <a:lnTo>
                    <a:pt x="59" y="16"/>
                  </a:lnTo>
                  <a:lnTo>
                    <a:pt x="69" y="16"/>
                  </a:lnTo>
                  <a:lnTo>
                    <a:pt x="77" y="14"/>
                  </a:lnTo>
                  <a:lnTo>
                    <a:pt x="88" y="14"/>
                  </a:lnTo>
                  <a:lnTo>
                    <a:pt x="98" y="14"/>
                  </a:lnTo>
                  <a:lnTo>
                    <a:pt x="97" y="7"/>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 name="Freeform 1128">
              <a:extLst>
                <a:ext uri="{FF2B5EF4-FFF2-40B4-BE49-F238E27FC236}">
                  <a16:creationId xmlns:a16="http://schemas.microsoft.com/office/drawing/2014/main" id="{F2B50D7E-B05D-47D0-AB44-38E5612D5D3F}"/>
                </a:ext>
              </a:extLst>
            </p:cNvPr>
            <p:cNvSpPr>
              <a:spLocks/>
            </p:cNvSpPr>
            <p:nvPr/>
          </p:nvSpPr>
          <p:spPr bwMode="auto">
            <a:xfrm>
              <a:off x="4342" y="2538"/>
              <a:ext cx="102" cy="19"/>
            </a:xfrm>
            <a:custGeom>
              <a:avLst/>
              <a:gdLst>
                <a:gd name="T0" fmla="*/ 95 w 102"/>
                <a:gd name="T1" fmla="*/ 0 h 19"/>
                <a:gd name="T2" fmla="*/ 95 w 102"/>
                <a:gd name="T3" fmla="*/ 1 h 19"/>
                <a:gd name="T4" fmla="*/ 94 w 102"/>
                <a:gd name="T5" fmla="*/ 2 h 19"/>
                <a:gd name="T6" fmla="*/ 93 w 102"/>
                <a:gd name="T7" fmla="*/ 2 h 19"/>
                <a:gd name="T8" fmla="*/ 90 w 102"/>
                <a:gd name="T9" fmla="*/ 4 h 19"/>
                <a:gd name="T10" fmla="*/ 85 w 102"/>
                <a:gd name="T11" fmla="*/ 5 h 19"/>
                <a:gd name="T12" fmla="*/ 81 w 102"/>
                <a:gd name="T13" fmla="*/ 5 h 19"/>
                <a:gd name="T14" fmla="*/ 76 w 102"/>
                <a:gd name="T15" fmla="*/ 7 h 19"/>
                <a:gd name="T16" fmla="*/ 69 w 102"/>
                <a:gd name="T17" fmla="*/ 8 h 19"/>
                <a:gd name="T18" fmla="*/ 62 w 102"/>
                <a:gd name="T19" fmla="*/ 8 h 19"/>
                <a:gd name="T20" fmla="*/ 55 w 102"/>
                <a:gd name="T21" fmla="*/ 10 h 19"/>
                <a:gd name="T22" fmla="*/ 46 w 102"/>
                <a:gd name="T23" fmla="*/ 11 h 19"/>
                <a:gd name="T24" fmla="*/ 39 w 102"/>
                <a:gd name="T25" fmla="*/ 12 h 19"/>
                <a:gd name="T26" fmla="*/ 29 w 102"/>
                <a:gd name="T27" fmla="*/ 12 h 19"/>
                <a:gd name="T28" fmla="*/ 20 w 102"/>
                <a:gd name="T29" fmla="*/ 13 h 19"/>
                <a:gd name="T30" fmla="*/ 10 w 102"/>
                <a:gd name="T31" fmla="*/ 14 h 19"/>
                <a:gd name="T32" fmla="*/ 0 w 102"/>
                <a:gd name="T33" fmla="*/ 14 h 19"/>
                <a:gd name="T34" fmla="*/ 1 w 102"/>
                <a:gd name="T35" fmla="*/ 18 h 19"/>
                <a:gd name="T36" fmla="*/ 11 w 102"/>
                <a:gd name="T37" fmla="*/ 17 h 19"/>
                <a:gd name="T38" fmla="*/ 21 w 102"/>
                <a:gd name="T39" fmla="*/ 17 h 19"/>
                <a:gd name="T40" fmla="*/ 30 w 102"/>
                <a:gd name="T41" fmla="*/ 16 h 19"/>
                <a:gd name="T42" fmla="*/ 39 w 102"/>
                <a:gd name="T43" fmla="*/ 15 h 19"/>
                <a:gd name="T44" fmla="*/ 47 w 102"/>
                <a:gd name="T45" fmla="*/ 14 h 19"/>
                <a:gd name="T46" fmla="*/ 56 w 102"/>
                <a:gd name="T47" fmla="*/ 14 h 19"/>
                <a:gd name="T48" fmla="*/ 63 w 102"/>
                <a:gd name="T49" fmla="*/ 12 h 19"/>
                <a:gd name="T50" fmla="*/ 71 w 102"/>
                <a:gd name="T51" fmla="*/ 11 h 19"/>
                <a:gd name="T52" fmla="*/ 76 w 102"/>
                <a:gd name="T53" fmla="*/ 11 h 19"/>
                <a:gd name="T54" fmla="*/ 82 w 102"/>
                <a:gd name="T55" fmla="*/ 9 h 19"/>
                <a:gd name="T56" fmla="*/ 88 w 102"/>
                <a:gd name="T57" fmla="*/ 8 h 19"/>
                <a:gd name="T58" fmla="*/ 92 w 102"/>
                <a:gd name="T59" fmla="*/ 7 h 19"/>
                <a:gd name="T60" fmla="*/ 95 w 102"/>
                <a:gd name="T61" fmla="*/ 5 h 19"/>
                <a:gd name="T62" fmla="*/ 98 w 102"/>
                <a:gd name="T63" fmla="*/ 4 h 19"/>
                <a:gd name="T64" fmla="*/ 100 w 102"/>
                <a:gd name="T65" fmla="*/ 2 h 19"/>
                <a:gd name="T66" fmla="*/ 101 w 102"/>
                <a:gd name="T67" fmla="*/ 0 h 19"/>
                <a:gd name="T68" fmla="*/ 95 w 102"/>
                <a:gd name="T6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2" h="19">
                  <a:moveTo>
                    <a:pt x="95" y="0"/>
                  </a:moveTo>
                  <a:lnTo>
                    <a:pt x="95" y="1"/>
                  </a:lnTo>
                  <a:lnTo>
                    <a:pt x="94" y="2"/>
                  </a:lnTo>
                  <a:lnTo>
                    <a:pt x="93" y="2"/>
                  </a:lnTo>
                  <a:lnTo>
                    <a:pt x="90" y="4"/>
                  </a:lnTo>
                  <a:lnTo>
                    <a:pt x="85" y="5"/>
                  </a:lnTo>
                  <a:lnTo>
                    <a:pt x="81" y="5"/>
                  </a:lnTo>
                  <a:lnTo>
                    <a:pt x="76" y="7"/>
                  </a:lnTo>
                  <a:lnTo>
                    <a:pt x="69" y="8"/>
                  </a:lnTo>
                  <a:lnTo>
                    <a:pt x="62" y="8"/>
                  </a:lnTo>
                  <a:lnTo>
                    <a:pt x="55" y="10"/>
                  </a:lnTo>
                  <a:lnTo>
                    <a:pt x="46" y="11"/>
                  </a:lnTo>
                  <a:lnTo>
                    <a:pt x="39" y="12"/>
                  </a:lnTo>
                  <a:lnTo>
                    <a:pt x="29" y="12"/>
                  </a:lnTo>
                  <a:lnTo>
                    <a:pt x="20" y="13"/>
                  </a:lnTo>
                  <a:lnTo>
                    <a:pt x="10" y="14"/>
                  </a:lnTo>
                  <a:lnTo>
                    <a:pt x="0" y="14"/>
                  </a:lnTo>
                  <a:lnTo>
                    <a:pt x="1" y="18"/>
                  </a:lnTo>
                  <a:lnTo>
                    <a:pt x="11" y="17"/>
                  </a:lnTo>
                  <a:lnTo>
                    <a:pt x="21" y="17"/>
                  </a:lnTo>
                  <a:lnTo>
                    <a:pt x="30" y="16"/>
                  </a:lnTo>
                  <a:lnTo>
                    <a:pt x="39" y="15"/>
                  </a:lnTo>
                  <a:lnTo>
                    <a:pt x="47" y="14"/>
                  </a:lnTo>
                  <a:lnTo>
                    <a:pt x="56" y="14"/>
                  </a:lnTo>
                  <a:lnTo>
                    <a:pt x="63" y="12"/>
                  </a:lnTo>
                  <a:lnTo>
                    <a:pt x="71" y="11"/>
                  </a:lnTo>
                  <a:lnTo>
                    <a:pt x="76" y="11"/>
                  </a:lnTo>
                  <a:lnTo>
                    <a:pt x="82" y="9"/>
                  </a:lnTo>
                  <a:lnTo>
                    <a:pt x="88" y="8"/>
                  </a:lnTo>
                  <a:lnTo>
                    <a:pt x="92" y="7"/>
                  </a:lnTo>
                  <a:lnTo>
                    <a:pt x="95" y="5"/>
                  </a:lnTo>
                  <a:lnTo>
                    <a:pt x="98" y="4"/>
                  </a:lnTo>
                  <a:lnTo>
                    <a:pt x="100" y="2"/>
                  </a:lnTo>
                  <a:lnTo>
                    <a:pt x="101" y="0"/>
                  </a:lnTo>
                  <a:lnTo>
                    <a:pt x="95" y="0"/>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 name="Freeform 1129">
              <a:extLst>
                <a:ext uri="{FF2B5EF4-FFF2-40B4-BE49-F238E27FC236}">
                  <a16:creationId xmlns:a16="http://schemas.microsoft.com/office/drawing/2014/main" id="{5C98FFE2-BC28-47A6-A42A-216E52DE7F01}"/>
                </a:ext>
              </a:extLst>
            </p:cNvPr>
            <p:cNvSpPr>
              <a:spLocks/>
            </p:cNvSpPr>
            <p:nvPr/>
          </p:nvSpPr>
          <p:spPr bwMode="auto">
            <a:xfrm>
              <a:off x="4243" y="2563"/>
              <a:ext cx="99" cy="17"/>
            </a:xfrm>
            <a:custGeom>
              <a:avLst/>
              <a:gdLst>
                <a:gd name="T0" fmla="*/ 97 w 99"/>
                <a:gd name="T1" fmla="*/ 8 h 17"/>
                <a:gd name="T2" fmla="*/ 87 w 99"/>
                <a:gd name="T3" fmla="*/ 8 h 17"/>
                <a:gd name="T4" fmla="*/ 77 w 99"/>
                <a:gd name="T5" fmla="*/ 8 h 17"/>
                <a:gd name="T6" fmla="*/ 69 w 99"/>
                <a:gd name="T7" fmla="*/ 10 h 17"/>
                <a:gd name="T8" fmla="*/ 59 w 99"/>
                <a:gd name="T9" fmla="*/ 10 h 17"/>
                <a:gd name="T10" fmla="*/ 52 w 99"/>
                <a:gd name="T11" fmla="*/ 10 h 17"/>
                <a:gd name="T12" fmla="*/ 44 w 99"/>
                <a:gd name="T13" fmla="*/ 10 h 17"/>
                <a:gd name="T14" fmla="*/ 37 w 99"/>
                <a:gd name="T15" fmla="*/ 8 h 17"/>
                <a:gd name="T16" fmla="*/ 30 w 99"/>
                <a:gd name="T17" fmla="*/ 8 h 17"/>
                <a:gd name="T18" fmla="*/ 24 w 99"/>
                <a:gd name="T19" fmla="*/ 8 h 17"/>
                <a:gd name="T20" fmla="*/ 19 w 99"/>
                <a:gd name="T21" fmla="*/ 7 h 17"/>
                <a:gd name="T22" fmla="*/ 14 w 99"/>
                <a:gd name="T23" fmla="*/ 5 h 17"/>
                <a:gd name="T24" fmla="*/ 11 w 99"/>
                <a:gd name="T25" fmla="*/ 3 h 17"/>
                <a:gd name="T26" fmla="*/ 8 w 99"/>
                <a:gd name="T27" fmla="*/ 3 h 17"/>
                <a:gd name="T28" fmla="*/ 7 w 99"/>
                <a:gd name="T29" fmla="*/ 1 h 17"/>
                <a:gd name="T30" fmla="*/ 6 w 99"/>
                <a:gd name="T31" fmla="*/ 1 h 17"/>
                <a:gd name="T32" fmla="*/ 6 w 99"/>
                <a:gd name="T33" fmla="*/ 0 h 17"/>
                <a:gd name="T34" fmla="*/ 0 w 99"/>
                <a:gd name="T35" fmla="*/ 0 h 17"/>
                <a:gd name="T36" fmla="*/ 1 w 99"/>
                <a:gd name="T37" fmla="*/ 3 h 17"/>
                <a:gd name="T38" fmla="*/ 3 w 99"/>
                <a:gd name="T39" fmla="*/ 5 h 17"/>
                <a:gd name="T40" fmla="*/ 5 w 99"/>
                <a:gd name="T41" fmla="*/ 8 h 17"/>
                <a:gd name="T42" fmla="*/ 8 w 99"/>
                <a:gd name="T43" fmla="*/ 10 h 17"/>
                <a:gd name="T44" fmla="*/ 13 w 99"/>
                <a:gd name="T45" fmla="*/ 12 h 17"/>
                <a:gd name="T46" fmla="*/ 18 w 99"/>
                <a:gd name="T47" fmla="*/ 12 h 17"/>
                <a:gd name="T48" fmla="*/ 24 w 99"/>
                <a:gd name="T49" fmla="*/ 14 h 17"/>
                <a:gd name="T50" fmla="*/ 29 w 99"/>
                <a:gd name="T51" fmla="*/ 14 h 17"/>
                <a:gd name="T52" fmla="*/ 36 w 99"/>
                <a:gd name="T53" fmla="*/ 16 h 17"/>
                <a:gd name="T54" fmla="*/ 44 w 99"/>
                <a:gd name="T55" fmla="*/ 16 h 17"/>
                <a:gd name="T56" fmla="*/ 52 w 99"/>
                <a:gd name="T57" fmla="*/ 16 h 17"/>
                <a:gd name="T58" fmla="*/ 59 w 99"/>
                <a:gd name="T59" fmla="*/ 16 h 17"/>
                <a:gd name="T60" fmla="*/ 69 w 99"/>
                <a:gd name="T61" fmla="*/ 16 h 17"/>
                <a:gd name="T62" fmla="*/ 77 w 99"/>
                <a:gd name="T63" fmla="*/ 16 h 17"/>
                <a:gd name="T64" fmla="*/ 88 w 99"/>
                <a:gd name="T65" fmla="*/ 14 h 17"/>
                <a:gd name="T66" fmla="*/ 98 w 99"/>
                <a:gd name="T67" fmla="*/ 14 h 17"/>
                <a:gd name="T68" fmla="*/ 97 w 99"/>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9" h="17">
                  <a:moveTo>
                    <a:pt x="97" y="8"/>
                  </a:moveTo>
                  <a:lnTo>
                    <a:pt x="87" y="8"/>
                  </a:lnTo>
                  <a:lnTo>
                    <a:pt x="77" y="8"/>
                  </a:lnTo>
                  <a:lnTo>
                    <a:pt x="69" y="10"/>
                  </a:lnTo>
                  <a:lnTo>
                    <a:pt x="59" y="10"/>
                  </a:lnTo>
                  <a:lnTo>
                    <a:pt x="52" y="10"/>
                  </a:lnTo>
                  <a:lnTo>
                    <a:pt x="44" y="10"/>
                  </a:lnTo>
                  <a:lnTo>
                    <a:pt x="37" y="8"/>
                  </a:lnTo>
                  <a:lnTo>
                    <a:pt x="30" y="8"/>
                  </a:lnTo>
                  <a:lnTo>
                    <a:pt x="24" y="8"/>
                  </a:lnTo>
                  <a:lnTo>
                    <a:pt x="19" y="7"/>
                  </a:lnTo>
                  <a:lnTo>
                    <a:pt x="14" y="5"/>
                  </a:lnTo>
                  <a:lnTo>
                    <a:pt x="11" y="3"/>
                  </a:lnTo>
                  <a:lnTo>
                    <a:pt x="8" y="3"/>
                  </a:lnTo>
                  <a:lnTo>
                    <a:pt x="7" y="1"/>
                  </a:lnTo>
                  <a:lnTo>
                    <a:pt x="6" y="1"/>
                  </a:lnTo>
                  <a:lnTo>
                    <a:pt x="6" y="0"/>
                  </a:lnTo>
                  <a:lnTo>
                    <a:pt x="0" y="0"/>
                  </a:lnTo>
                  <a:lnTo>
                    <a:pt x="1" y="3"/>
                  </a:lnTo>
                  <a:lnTo>
                    <a:pt x="3" y="5"/>
                  </a:lnTo>
                  <a:lnTo>
                    <a:pt x="5" y="8"/>
                  </a:lnTo>
                  <a:lnTo>
                    <a:pt x="8" y="10"/>
                  </a:lnTo>
                  <a:lnTo>
                    <a:pt x="13" y="12"/>
                  </a:lnTo>
                  <a:lnTo>
                    <a:pt x="18" y="12"/>
                  </a:lnTo>
                  <a:lnTo>
                    <a:pt x="24" y="14"/>
                  </a:lnTo>
                  <a:lnTo>
                    <a:pt x="29" y="14"/>
                  </a:lnTo>
                  <a:lnTo>
                    <a:pt x="36" y="16"/>
                  </a:lnTo>
                  <a:lnTo>
                    <a:pt x="44" y="16"/>
                  </a:lnTo>
                  <a:lnTo>
                    <a:pt x="52" y="16"/>
                  </a:lnTo>
                  <a:lnTo>
                    <a:pt x="59" y="16"/>
                  </a:lnTo>
                  <a:lnTo>
                    <a:pt x="69" y="16"/>
                  </a:lnTo>
                  <a:lnTo>
                    <a:pt x="77" y="16"/>
                  </a:lnTo>
                  <a:lnTo>
                    <a:pt x="88" y="14"/>
                  </a:lnTo>
                  <a:lnTo>
                    <a:pt x="98" y="14"/>
                  </a:lnTo>
                  <a:lnTo>
                    <a:pt x="97" y="8"/>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 name="Freeform 1130">
              <a:extLst>
                <a:ext uri="{FF2B5EF4-FFF2-40B4-BE49-F238E27FC236}">
                  <a16:creationId xmlns:a16="http://schemas.microsoft.com/office/drawing/2014/main" id="{89AA44A3-765A-4C3B-9D0A-2DACA7C37A8D}"/>
                </a:ext>
              </a:extLst>
            </p:cNvPr>
            <p:cNvSpPr>
              <a:spLocks/>
            </p:cNvSpPr>
            <p:nvPr/>
          </p:nvSpPr>
          <p:spPr bwMode="auto">
            <a:xfrm>
              <a:off x="4342" y="2553"/>
              <a:ext cx="102" cy="20"/>
            </a:xfrm>
            <a:custGeom>
              <a:avLst/>
              <a:gdLst>
                <a:gd name="T0" fmla="*/ 95 w 102"/>
                <a:gd name="T1" fmla="*/ 0 h 20"/>
                <a:gd name="T2" fmla="*/ 95 w 102"/>
                <a:gd name="T3" fmla="*/ 1 h 20"/>
                <a:gd name="T4" fmla="*/ 94 w 102"/>
                <a:gd name="T5" fmla="*/ 2 h 20"/>
                <a:gd name="T6" fmla="*/ 93 w 102"/>
                <a:gd name="T7" fmla="*/ 2 h 20"/>
                <a:gd name="T8" fmla="*/ 90 w 102"/>
                <a:gd name="T9" fmla="*/ 3 h 20"/>
                <a:gd name="T10" fmla="*/ 85 w 102"/>
                <a:gd name="T11" fmla="*/ 5 h 20"/>
                <a:gd name="T12" fmla="*/ 81 w 102"/>
                <a:gd name="T13" fmla="*/ 6 h 20"/>
                <a:gd name="T14" fmla="*/ 76 w 102"/>
                <a:gd name="T15" fmla="*/ 7 h 20"/>
                <a:gd name="T16" fmla="*/ 69 w 102"/>
                <a:gd name="T17" fmla="*/ 8 h 20"/>
                <a:gd name="T18" fmla="*/ 62 w 102"/>
                <a:gd name="T19" fmla="*/ 9 h 20"/>
                <a:gd name="T20" fmla="*/ 55 w 102"/>
                <a:gd name="T21" fmla="*/ 10 h 20"/>
                <a:gd name="T22" fmla="*/ 46 w 102"/>
                <a:gd name="T23" fmla="*/ 11 h 20"/>
                <a:gd name="T24" fmla="*/ 39 w 102"/>
                <a:gd name="T25" fmla="*/ 12 h 20"/>
                <a:gd name="T26" fmla="*/ 29 w 102"/>
                <a:gd name="T27" fmla="*/ 13 h 20"/>
                <a:gd name="T28" fmla="*/ 20 w 102"/>
                <a:gd name="T29" fmla="*/ 14 h 20"/>
                <a:gd name="T30" fmla="*/ 10 w 102"/>
                <a:gd name="T31" fmla="*/ 14 h 20"/>
                <a:gd name="T32" fmla="*/ 0 w 102"/>
                <a:gd name="T33" fmla="*/ 15 h 20"/>
                <a:gd name="T34" fmla="*/ 1 w 102"/>
                <a:gd name="T35" fmla="*/ 19 h 20"/>
                <a:gd name="T36" fmla="*/ 11 w 102"/>
                <a:gd name="T37" fmla="*/ 18 h 20"/>
                <a:gd name="T38" fmla="*/ 21 w 102"/>
                <a:gd name="T39" fmla="*/ 17 h 20"/>
                <a:gd name="T40" fmla="*/ 30 w 102"/>
                <a:gd name="T41" fmla="*/ 17 h 20"/>
                <a:gd name="T42" fmla="*/ 39 w 102"/>
                <a:gd name="T43" fmla="*/ 16 h 20"/>
                <a:gd name="T44" fmla="*/ 47 w 102"/>
                <a:gd name="T45" fmla="*/ 15 h 20"/>
                <a:gd name="T46" fmla="*/ 56 w 102"/>
                <a:gd name="T47" fmla="*/ 14 h 20"/>
                <a:gd name="T48" fmla="*/ 63 w 102"/>
                <a:gd name="T49" fmla="*/ 13 h 20"/>
                <a:gd name="T50" fmla="*/ 71 w 102"/>
                <a:gd name="T51" fmla="*/ 12 h 20"/>
                <a:gd name="T52" fmla="*/ 76 w 102"/>
                <a:gd name="T53" fmla="*/ 11 h 20"/>
                <a:gd name="T54" fmla="*/ 82 w 102"/>
                <a:gd name="T55" fmla="*/ 10 h 20"/>
                <a:gd name="T56" fmla="*/ 88 w 102"/>
                <a:gd name="T57" fmla="*/ 8 h 20"/>
                <a:gd name="T58" fmla="*/ 92 w 102"/>
                <a:gd name="T59" fmla="*/ 7 h 20"/>
                <a:gd name="T60" fmla="*/ 95 w 102"/>
                <a:gd name="T61" fmla="*/ 6 h 20"/>
                <a:gd name="T62" fmla="*/ 98 w 102"/>
                <a:gd name="T63" fmla="*/ 5 h 20"/>
                <a:gd name="T64" fmla="*/ 100 w 102"/>
                <a:gd name="T65" fmla="*/ 2 h 20"/>
                <a:gd name="T66" fmla="*/ 101 w 102"/>
                <a:gd name="T67" fmla="*/ 0 h 20"/>
                <a:gd name="T68" fmla="*/ 95 w 102"/>
                <a:gd name="T6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2" h="20">
                  <a:moveTo>
                    <a:pt x="95" y="0"/>
                  </a:moveTo>
                  <a:lnTo>
                    <a:pt x="95" y="1"/>
                  </a:lnTo>
                  <a:lnTo>
                    <a:pt x="94" y="2"/>
                  </a:lnTo>
                  <a:lnTo>
                    <a:pt x="93" y="2"/>
                  </a:lnTo>
                  <a:lnTo>
                    <a:pt x="90" y="3"/>
                  </a:lnTo>
                  <a:lnTo>
                    <a:pt x="85" y="5"/>
                  </a:lnTo>
                  <a:lnTo>
                    <a:pt x="81" y="6"/>
                  </a:lnTo>
                  <a:lnTo>
                    <a:pt x="76" y="7"/>
                  </a:lnTo>
                  <a:lnTo>
                    <a:pt x="69" y="8"/>
                  </a:lnTo>
                  <a:lnTo>
                    <a:pt x="62" y="9"/>
                  </a:lnTo>
                  <a:lnTo>
                    <a:pt x="55" y="10"/>
                  </a:lnTo>
                  <a:lnTo>
                    <a:pt x="46" y="11"/>
                  </a:lnTo>
                  <a:lnTo>
                    <a:pt x="39" y="12"/>
                  </a:lnTo>
                  <a:lnTo>
                    <a:pt x="29" y="13"/>
                  </a:lnTo>
                  <a:lnTo>
                    <a:pt x="20" y="14"/>
                  </a:lnTo>
                  <a:lnTo>
                    <a:pt x="10" y="14"/>
                  </a:lnTo>
                  <a:lnTo>
                    <a:pt x="0" y="15"/>
                  </a:lnTo>
                  <a:lnTo>
                    <a:pt x="1" y="19"/>
                  </a:lnTo>
                  <a:lnTo>
                    <a:pt x="11" y="18"/>
                  </a:lnTo>
                  <a:lnTo>
                    <a:pt x="21" y="17"/>
                  </a:lnTo>
                  <a:lnTo>
                    <a:pt x="30" y="17"/>
                  </a:lnTo>
                  <a:lnTo>
                    <a:pt x="39" y="16"/>
                  </a:lnTo>
                  <a:lnTo>
                    <a:pt x="47" y="15"/>
                  </a:lnTo>
                  <a:lnTo>
                    <a:pt x="56" y="14"/>
                  </a:lnTo>
                  <a:lnTo>
                    <a:pt x="63" y="13"/>
                  </a:lnTo>
                  <a:lnTo>
                    <a:pt x="71" y="12"/>
                  </a:lnTo>
                  <a:lnTo>
                    <a:pt x="76" y="11"/>
                  </a:lnTo>
                  <a:lnTo>
                    <a:pt x="82" y="10"/>
                  </a:lnTo>
                  <a:lnTo>
                    <a:pt x="88" y="8"/>
                  </a:lnTo>
                  <a:lnTo>
                    <a:pt x="92" y="7"/>
                  </a:lnTo>
                  <a:lnTo>
                    <a:pt x="95" y="6"/>
                  </a:lnTo>
                  <a:lnTo>
                    <a:pt x="98" y="5"/>
                  </a:lnTo>
                  <a:lnTo>
                    <a:pt x="100" y="2"/>
                  </a:lnTo>
                  <a:lnTo>
                    <a:pt x="101" y="0"/>
                  </a:lnTo>
                  <a:lnTo>
                    <a:pt x="95" y="0"/>
                  </a:lnTo>
                </a:path>
              </a:pathLst>
            </a:custGeom>
            <a:solidFill>
              <a:srgbClr val="000000"/>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 name="Freeform 1131">
              <a:extLst>
                <a:ext uri="{FF2B5EF4-FFF2-40B4-BE49-F238E27FC236}">
                  <a16:creationId xmlns:a16="http://schemas.microsoft.com/office/drawing/2014/main" id="{B249B079-B77B-42F3-A612-EE0B56D4E2F2}"/>
                </a:ext>
              </a:extLst>
            </p:cNvPr>
            <p:cNvSpPr>
              <a:spLocks/>
            </p:cNvSpPr>
            <p:nvPr/>
          </p:nvSpPr>
          <p:spPr bwMode="auto">
            <a:xfrm>
              <a:off x="4734" y="2778"/>
              <a:ext cx="19" cy="108"/>
            </a:xfrm>
            <a:custGeom>
              <a:avLst/>
              <a:gdLst>
                <a:gd name="T0" fmla="*/ 0 w 19"/>
                <a:gd name="T1" fmla="*/ 98 h 108"/>
                <a:gd name="T2" fmla="*/ 8 w 19"/>
                <a:gd name="T3" fmla="*/ 0 h 108"/>
                <a:gd name="T4" fmla="*/ 18 w 19"/>
                <a:gd name="T5" fmla="*/ 10 h 108"/>
                <a:gd name="T6" fmla="*/ 17 w 19"/>
                <a:gd name="T7" fmla="*/ 27 h 108"/>
                <a:gd name="T8" fmla="*/ 10 w 19"/>
                <a:gd name="T9" fmla="*/ 21 h 108"/>
                <a:gd name="T10" fmla="*/ 8 w 19"/>
                <a:gd name="T11" fmla="*/ 42 h 108"/>
                <a:gd name="T12" fmla="*/ 14 w 19"/>
                <a:gd name="T13" fmla="*/ 48 h 108"/>
                <a:gd name="T14" fmla="*/ 14 w 19"/>
                <a:gd name="T15" fmla="*/ 65 h 108"/>
                <a:gd name="T16" fmla="*/ 7 w 19"/>
                <a:gd name="T17" fmla="*/ 59 h 108"/>
                <a:gd name="T18" fmla="*/ 5 w 19"/>
                <a:gd name="T19" fmla="*/ 83 h 108"/>
                <a:gd name="T20" fmla="*/ 13 w 19"/>
                <a:gd name="T21" fmla="*/ 90 h 108"/>
                <a:gd name="T22" fmla="*/ 11 w 19"/>
                <a:gd name="T23" fmla="*/ 107 h 108"/>
                <a:gd name="T24" fmla="*/ 0 w 19"/>
                <a:gd name="T25" fmla="*/ 9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108">
                  <a:moveTo>
                    <a:pt x="0" y="98"/>
                  </a:moveTo>
                  <a:lnTo>
                    <a:pt x="8" y="0"/>
                  </a:lnTo>
                  <a:lnTo>
                    <a:pt x="18" y="10"/>
                  </a:lnTo>
                  <a:lnTo>
                    <a:pt x="17" y="27"/>
                  </a:lnTo>
                  <a:lnTo>
                    <a:pt x="10" y="21"/>
                  </a:lnTo>
                  <a:lnTo>
                    <a:pt x="8" y="42"/>
                  </a:lnTo>
                  <a:lnTo>
                    <a:pt x="14" y="48"/>
                  </a:lnTo>
                  <a:lnTo>
                    <a:pt x="14" y="65"/>
                  </a:lnTo>
                  <a:lnTo>
                    <a:pt x="7" y="59"/>
                  </a:lnTo>
                  <a:lnTo>
                    <a:pt x="5" y="83"/>
                  </a:lnTo>
                  <a:lnTo>
                    <a:pt x="13" y="90"/>
                  </a:lnTo>
                  <a:lnTo>
                    <a:pt x="11" y="107"/>
                  </a:lnTo>
                  <a:lnTo>
                    <a:pt x="0" y="98"/>
                  </a:lnTo>
                </a:path>
              </a:pathLst>
            </a:custGeom>
            <a:solidFill>
              <a:srgbClr val="E84F6B"/>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 name="Freeform 1132">
              <a:extLst>
                <a:ext uri="{FF2B5EF4-FFF2-40B4-BE49-F238E27FC236}">
                  <a16:creationId xmlns:a16="http://schemas.microsoft.com/office/drawing/2014/main" id="{4C3BB147-E781-4F44-BB7A-06173CC3A5F5}"/>
                </a:ext>
              </a:extLst>
            </p:cNvPr>
            <p:cNvSpPr>
              <a:spLocks/>
            </p:cNvSpPr>
            <p:nvPr/>
          </p:nvSpPr>
          <p:spPr bwMode="auto">
            <a:xfrm>
              <a:off x="4714" y="2758"/>
              <a:ext cx="23" cy="116"/>
            </a:xfrm>
            <a:custGeom>
              <a:avLst/>
              <a:gdLst>
                <a:gd name="T0" fmla="*/ 0 w 23"/>
                <a:gd name="T1" fmla="*/ 102 h 116"/>
                <a:gd name="T2" fmla="*/ 7 w 23"/>
                <a:gd name="T3" fmla="*/ 0 h 116"/>
                <a:gd name="T4" fmla="*/ 11 w 23"/>
                <a:gd name="T5" fmla="*/ 5 h 116"/>
                <a:gd name="T6" fmla="*/ 13 w 23"/>
                <a:gd name="T7" fmla="*/ 82 h 116"/>
                <a:gd name="T8" fmla="*/ 18 w 23"/>
                <a:gd name="T9" fmla="*/ 11 h 116"/>
                <a:gd name="T10" fmla="*/ 22 w 23"/>
                <a:gd name="T11" fmla="*/ 15 h 116"/>
                <a:gd name="T12" fmla="*/ 14 w 23"/>
                <a:gd name="T13" fmla="*/ 115 h 116"/>
                <a:gd name="T14" fmla="*/ 10 w 23"/>
                <a:gd name="T15" fmla="*/ 110 h 116"/>
                <a:gd name="T16" fmla="*/ 8 w 23"/>
                <a:gd name="T17" fmla="*/ 34 h 116"/>
                <a:gd name="T18" fmla="*/ 3 w 23"/>
                <a:gd name="T19" fmla="*/ 105 h 116"/>
                <a:gd name="T20" fmla="*/ 0 w 23"/>
                <a:gd name="T21" fmla="*/ 10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16">
                  <a:moveTo>
                    <a:pt x="0" y="102"/>
                  </a:moveTo>
                  <a:lnTo>
                    <a:pt x="7" y="0"/>
                  </a:lnTo>
                  <a:lnTo>
                    <a:pt x="11" y="5"/>
                  </a:lnTo>
                  <a:lnTo>
                    <a:pt x="13" y="82"/>
                  </a:lnTo>
                  <a:lnTo>
                    <a:pt x="18" y="11"/>
                  </a:lnTo>
                  <a:lnTo>
                    <a:pt x="22" y="15"/>
                  </a:lnTo>
                  <a:lnTo>
                    <a:pt x="14" y="115"/>
                  </a:lnTo>
                  <a:lnTo>
                    <a:pt x="10" y="110"/>
                  </a:lnTo>
                  <a:lnTo>
                    <a:pt x="8" y="34"/>
                  </a:lnTo>
                  <a:lnTo>
                    <a:pt x="3" y="105"/>
                  </a:lnTo>
                  <a:lnTo>
                    <a:pt x="0" y="102"/>
                  </a:lnTo>
                </a:path>
              </a:pathLst>
            </a:custGeom>
            <a:solidFill>
              <a:srgbClr val="E84F6B"/>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 name="Freeform 1133">
              <a:extLst>
                <a:ext uri="{FF2B5EF4-FFF2-40B4-BE49-F238E27FC236}">
                  <a16:creationId xmlns:a16="http://schemas.microsoft.com/office/drawing/2014/main" id="{193DA62E-7D3A-4D77-A244-C453EDF5A218}"/>
                </a:ext>
              </a:extLst>
            </p:cNvPr>
            <p:cNvSpPr>
              <a:spLocks/>
            </p:cNvSpPr>
            <p:nvPr/>
          </p:nvSpPr>
          <p:spPr bwMode="auto">
            <a:xfrm>
              <a:off x="4705" y="2751"/>
              <a:ext cx="17" cy="105"/>
            </a:xfrm>
            <a:custGeom>
              <a:avLst/>
              <a:gdLst>
                <a:gd name="T0" fmla="*/ 0 w 17"/>
                <a:gd name="T1" fmla="*/ 101 h 105"/>
                <a:gd name="T2" fmla="*/ 11 w 17"/>
                <a:gd name="T3" fmla="*/ 0 h 105"/>
                <a:gd name="T4" fmla="*/ 16 w 17"/>
                <a:gd name="T5" fmla="*/ 4 h 105"/>
                <a:gd name="T6" fmla="*/ 4 w 17"/>
                <a:gd name="T7" fmla="*/ 104 h 105"/>
                <a:gd name="T8" fmla="*/ 0 w 17"/>
                <a:gd name="T9" fmla="*/ 101 h 105"/>
              </a:gdLst>
              <a:ahLst/>
              <a:cxnLst>
                <a:cxn ang="0">
                  <a:pos x="T0" y="T1"/>
                </a:cxn>
                <a:cxn ang="0">
                  <a:pos x="T2" y="T3"/>
                </a:cxn>
                <a:cxn ang="0">
                  <a:pos x="T4" y="T5"/>
                </a:cxn>
                <a:cxn ang="0">
                  <a:pos x="T6" y="T7"/>
                </a:cxn>
                <a:cxn ang="0">
                  <a:pos x="T8" y="T9"/>
                </a:cxn>
              </a:cxnLst>
              <a:rect l="0" t="0" r="r" b="b"/>
              <a:pathLst>
                <a:path w="17" h="105">
                  <a:moveTo>
                    <a:pt x="0" y="101"/>
                  </a:moveTo>
                  <a:lnTo>
                    <a:pt x="11" y="0"/>
                  </a:lnTo>
                  <a:lnTo>
                    <a:pt x="16" y="4"/>
                  </a:lnTo>
                  <a:lnTo>
                    <a:pt x="4" y="104"/>
                  </a:lnTo>
                  <a:lnTo>
                    <a:pt x="0" y="101"/>
                  </a:lnTo>
                </a:path>
              </a:pathLst>
            </a:custGeom>
            <a:solidFill>
              <a:srgbClr val="E84F6B"/>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 name="Freeform 1134">
              <a:extLst>
                <a:ext uri="{FF2B5EF4-FFF2-40B4-BE49-F238E27FC236}">
                  <a16:creationId xmlns:a16="http://schemas.microsoft.com/office/drawing/2014/main" id="{0E3F821C-14C9-4EDE-A215-EDC3A76FC37B}"/>
                </a:ext>
              </a:extLst>
            </p:cNvPr>
            <p:cNvSpPr>
              <a:spLocks/>
            </p:cNvSpPr>
            <p:nvPr/>
          </p:nvSpPr>
          <p:spPr bwMode="auto">
            <a:xfrm>
              <a:off x="4692" y="2737"/>
              <a:ext cx="17" cy="114"/>
            </a:xfrm>
            <a:custGeom>
              <a:avLst/>
              <a:gdLst>
                <a:gd name="T0" fmla="*/ 0 w 17"/>
                <a:gd name="T1" fmla="*/ 103 h 114"/>
                <a:gd name="T2" fmla="*/ 9 w 17"/>
                <a:gd name="T3" fmla="*/ 0 h 114"/>
                <a:gd name="T4" fmla="*/ 14 w 17"/>
                <a:gd name="T5" fmla="*/ 4 h 114"/>
                <a:gd name="T6" fmla="*/ 6 w 17"/>
                <a:gd name="T7" fmla="*/ 88 h 114"/>
                <a:gd name="T8" fmla="*/ 16 w 17"/>
                <a:gd name="T9" fmla="*/ 95 h 114"/>
                <a:gd name="T10" fmla="*/ 14 w 17"/>
                <a:gd name="T11" fmla="*/ 113 h 114"/>
                <a:gd name="T12" fmla="*/ 0 w 17"/>
                <a:gd name="T13" fmla="*/ 103 h 114"/>
              </a:gdLst>
              <a:ahLst/>
              <a:cxnLst>
                <a:cxn ang="0">
                  <a:pos x="T0" y="T1"/>
                </a:cxn>
                <a:cxn ang="0">
                  <a:pos x="T2" y="T3"/>
                </a:cxn>
                <a:cxn ang="0">
                  <a:pos x="T4" y="T5"/>
                </a:cxn>
                <a:cxn ang="0">
                  <a:pos x="T6" y="T7"/>
                </a:cxn>
                <a:cxn ang="0">
                  <a:pos x="T8" y="T9"/>
                </a:cxn>
                <a:cxn ang="0">
                  <a:pos x="T10" y="T11"/>
                </a:cxn>
                <a:cxn ang="0">
                  <a:pos x="T12" y="T13"/>
                </a:cxn>
              </a:cxnLst>
              <a:rect l="0" t="0" r="r" b="b"/>
              <a:pathLst>
                <a:path w="17" h="114">
                  <a:moveTo>
                    <a:pt x="0" y="103"/>
                  </a:moveTo>
                  <a:lnTo>
                    <a:pt x="9" y="0"/>
                  </a:lnTo>
                  <a:lnTo>
                    <a:pt x="14" y="4"/>
                  </a:lnTo>
                  <a:lnTo>
                    <a:pt x="6" y="88"/>
                  </a:lnTo>
                  <a:lnTo>
                    <a:pt x="16" y="95"/>
                  </a:lnTo>
                  <a:lnTo>
                    <a:pt x="14" y="113"/>
                  </a:lnTo>
                  <a:lnTo>
                    <a:pt x="0" y="103"/>
                  </a:lnTo>
                </a:path>
              </a:pathLst>
            </a:custGeom>
            <a:solidFill>
              <a:srgbClr val="E84F6B"/>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1" name="Freeform 1135">
              <a:extLst>
                <a:ext uri="{FF2B5EF4-FFF2-40B4-BE49-F238E27FC236}">
                  <a16:creationId xmlns:a16="http://schemas.microsoft.com/office/drawing/2014/main" id="{F7FC0D10-B196-45E9-9F53-4150C80862C1}"/>
                </a:ext>
              </a:extLst>
            </p:cNvPr>
            <p:cNvSpPr>
              <a:spLocks/>
            </p:cNvSpPr>
            <p:nvPr/>
          </p:nvSpPr>
          <p:spPr bwMode="auto">
            <a:xfrm>
              <a:off x="4670" y="2722"/>
              <a:ext cx="20" cy="111"/>
            </a:xfrm>
            <a:custGeom>
              <a:avLst/>
              <a:gdLst>
                <a:gd name="T0" fmla="*/ 5 w 20"/>
                <a:gd name="T1" fmla="*/ 108 h 111"/>
                <a:gd name="T2" fmla="*/ 3 w 20"/>
                <a:gd name="T3" fmla="*/ 104 h 111"/>
                <a:gd name="T4" fmla="*/ 2 w 20"/>
                <a:gd name="T5" fmla="*/ 100 h 111"/>
                <a:gd name="T6" fmla="*/ 1 w 20"/>
                <a:gd name="T7" fmla="*/ 93 h 111"/>
                <a:gd name="T8" fmla="*/ 0 w 20"/>
                <a:gd name="T9" fmla="*/ 85 h 111"/>
                <a:gd name="T10" fmla="*/ 0 w 20"/>
                <a:gd name="T11" fmla="*/ 76 h 111"/>
                <a:gd name="T12" fmla="*/ 0 w 20"/>
                <a:gd name="T13" fmla="*/ 65 h 111"/>
                <a:gd name="T14" fmla="*/ 1 w 20"/>
                <a:gd name="T15" fmla="*/ 54 h 111"/>
                <a:gd name="T16" fmla="*/ 2 w 20"/>
                <a:gd name="T17" fmla="*/ 42 h 111"/>
                <a:gd name="T18" fmla="*/ 2 w 20"/>
                <a:gd name="T19" fmla="*/ 30 h 111"/>
                <a:gd name="T20" fmla="*/ 4 w 20"/>
                <a:gd name="T21" fmla="*/ 21 h 111"/>
                <a:gd name="T22" fmla="*/ 5 w 20"/>
                <a:gd name="T23" fmla="*/ 12 h 111"/>
                <a:gd name="T24" fmla="*/ 7 w 20"/>
                <a:gd name="T25" fmla="*/ 7 h 111"/>
                <a:gd name="T26" fmla="*/ 8 w 20"/>
                <a:gd name="T27" fmla="*/ 3 h 111"/>
                <a:gd name="T28" fmla="*/ 11 w 20"/>
                <a:gd name="T29" fmla="*/ 0 h 111"/>
                <a:gd name="T30" fmla="*/ 14 w 20"/>
                <a:gd name="T31" fmla="*/ 1 h 111"/>
                <a:gd name="T32" fmla="*/ 15 w 20"/>
                <a:gd name="T33" fmla="*/ 4 h 111"/>
                <a:gd name="T34" fmla="*/ 17 w 20"/>
                <a:gd name="T35" fmla="*/ 9 h 111"/>
                <a:gd name="T36" fmla="*/ 18 w 20"/>
                <a:gd name="T37" fmla="*/ 14 h 111"/>
                <a:gd name="T38" fmla="*/ 19 w 20"/>
                <a:gd name="T39" fmla="*/ 22 h 111"/>
                <a:gd name="T40" fmla="*/ 19 w 20"/>
                <a:gd name="T41" fmla="*/ 30 h 111"/>
                <a:gd name="T42" fmla="*/ 19 w 20"/>
                <a:gd name="T43" fmla="*/ 40 h 111"/>
                <a:gd name="T44" fmla="*/ 19 w 20"/>
                <a:gd name="T45" fmla="*/ 51 h 111"/>
                <a:gd name="T46" fmla="*/ 18 w 20"/>
                <a:gd name="T47" fmla="*/ 64 h 111"/>
                <a:gd name="T48" fmla="*/ 17 w 20"/>
                <a:gd name="T49" fmla="*/ 75 h 111"/>
                <a:gd name="T50" fmla="*/ 16 w 20"/>
                <a:gd name="T51" fmla="*/ 85 h 111"/>
                <a:gd name="T52" fmla="*/ 14 w 20"/>
                <a:gd name="T53" fmla="*/ 93 h 111"/>
                <a:gd name="T54" fmla="*/ 13 w 20"/>
                <a:gd name="T55" fmla="*/ 101 h 111"/>
                <a:gd name="T56" fmla="*/ 11 w 20"/>
                <a:gd name="T57" fmla="*/ 105 h 111"/>
                <a:gd name="T58" fmla="*/ 9 w 20"/>
                <a:gd name="T59" fmla="*/ 109 h 111"/>
                <a:gd name="T60" fmla="*/ 8 w 20"/>
                <a:gd name="T61" fmla="*/ 110 h 111"/>
                <a:gd name="T62" fmla="*/ 5 w 20"/>
                <a:gd name="T63" fmla="*/ 109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 h="111">
                  <a:moveTo>
                    <a:pt x="5" y="109"/>
                  </a:moveTo>
                  <a:lnTo>
                    <a:pt x="5" y="108"/>
                  </a:lnTo>
                  <a:lnTo>
                    <a:pt x="4" y="106"/>
                  </a:lnTo>
                  <a:lnTo>
                    <a:pt x="3" y="104"/>
                  </a:lnTo>
                  <a:lnTo>
                    <a:pt x="2" y="101"/>
                  </a:lnTo>
                  <a:lnTo>
                    <a:pt x="2" y="100"/>
                  </a:lnTo>
                  <a:lnTo>
                    <a:pt x="1" y="96"/>
                  </a:lnTo>
                  <a:lnTo>
                    <a:pt x="1" y="93"/>
                  </a:lnTo>
                  <a:lnTo>
                    <a:pt x="0" y="89"/>
                  </a:lnTo>
                  <a:lnTo>
                    <a:pt x="0" y="85"/>
                  </a:lnTo>
                  <a:lnTo>
                    <a:pt x="0" y="81"/>
                  </a:lnTo>
                  <a:lnTo>
                    <a:pt x="0" y="76"/>
                  </a:lnTo>
                  <a:lnTo>
                    <a:pt x="0" y="71"/>
                  </a:lnTo>
                  <a:lnTo>
                    <a:pt x="0" y="65"/>
                  </a:lnTo>
                  <a:lnTo>
                    <a:pt x="0" y="60"/>
                  </a:lnTo>
                  <a:lnTo>
                    <a:pt x="1" y="54"/>
                  </a:lnTo>
                  <a:lnTo>
                    <a:pt x="1" y="47"/>
                  </a:lnTo>
                  <a:lnTo>
                    <a:pt x="2" y="42"/>
                  </a:lnTo>
                  <a:lnTo>
                    <a:pt x="2" y="36"/>
                  </a:lnTo>
                  <a:lnTo>
                    <a:pt x="2" y="30"/>
                  </a:lnTo>
                  <a:lnTo>
                    <a:pt x="3" y="26"/>
                  </a:lnTo>
                  <a:lnTo>
                    <a:pt x="4" y="21"/>
                  </a:lnTo>
                  <a:lnTo>
                    <a:pt x="5" y="16"/>
                  </a:lnTo>
                  <a:lnTo>
                    <a:pt x="5" y="12"/>
                  </a:lnTo>
                  <a:lnTo>
                    <a:pt x="6" y="9"/>
                  </a:lnTo>
                  <a:lnTo>
                    <a:pt x="7" y="7"/>
                  </a:lnTo>
                  <a:lnTo>
                    <a:pt x="8" y="5"/>
                  </a:lnTo>
                  <a:lnTo>
                    <a:pt x="8" y="3"/>
                  </a:lnTo>
                  <a:lnTo>
                    <a:pt x="10" y="1"/>
                  </a:lnTo>
                  <a:lnTo>
                    <a:pt x="11" y="0"/>
                  </a:lnTo>
                  <a:lnTo>
                    <a:pt x="12" y="0"/>
                  </a:lnTo>
                  <a:lnTo>
                    <a:pt x="14" y="1"/>
                  </a:lnTo>
                  <a:lnTo>
                    <a:pt x="14" y="3"/>
                  </a:lnTo>
                  <a:lnTo>
                    <a:pt x="15" y="4"/>
                  </a:lnTo>
                  <a:lnTo>
                    <a:pt x="16" y="6"/>
                  </a:lnTo>
                  <a:lnTo>
                    <a:pt x="17" y="9"/>
                  </a:lnTo>
                  <a:lnTo>
                    <a:pt x="17" y="11"/>
                  </a:lnTo>
                  <a:lnTo>
                    <a:pt x="18" y="14"/>
                  </a:lnTo>
                  <a:lnTo>
                    <a:pt x="18" y="18"/>
                  </a:lnTo>
                  <a:lnTo>
                    <a:pt x="19" y="22"/>
                  </a:lnTo>
                  <a:lnTo>
                    <a:pt x="19" y="26"/>
                  </a:lnTo>
                  <a:lnTo>
                    <a:pt x="19" y="30"/>
                  </a:lnTo>
                  <a:lnTo>
                    <a:pt x="19" y="35"/>
                  </a:lnTo>
                  <a:lnTo>
                    <a:pt x="19" y="40"/>
                  </a:lnTo>
                  <a:lnTo>
                    <a:pt x="19" y="46"/>
                  </a:lnTo>
                  <a:lnTo>
                    <a:pt x="19" y="51"/>
                  </a:lnTo>
                  <a:lnTo>
                    <a:pt x="18" y="57"/>
                  </a:lnTo>
                  <a:lnTo>
                    <a:pt x="18" y="64"/>
                  </a:lnTo>
                  <a:lnTo>
                    <a:pt x="17" y="69"/>
                  </a:lnTo>
                  <a:lnTo>
                    <a:pt x="17" y="75"/>
                  </a:lnTo>
                  <a:lnTo>
                    <a:pt x="17" y="81"/>
                  </a:lnTo>
                  <a:lnTo>
                    <a:pt x="16" y="85"/>
                  </a:lnTo>
                  <a:lnTo>
                    <a:pt x="15" y="89"/>
                  </a:lnTo>
                  <a:lnTo>
                    <a:pt x="14" y="93"/>
                  </a:lnTo>
                  <a:lnTo>
                    <a:pt x="14" y="97"/>
                  </a:lnTo>
                  <a:lnTo>
                    <a:pt x="13" y="101"/>
                  </a:lnTo>
                  <a:lnTo>
                    <a:pt x="12" y="103"/>
                  </a:lnTo>
                  <a:lnTo>
                    <a:pt x="11" y="105"/>
                  </a:lnTo>
                  <a:lnTo>
                    <a:pt x="11" y="107"/>
                  </a:lnTo>
                  <a:lnTo>
                    <a:pt x="9" y="109"/>
                  </a:lnTo>
                  <a:lnTo>
                    <a:pt x="8" y="109"/>
                  </a:lnTo>
                  <a:lnTo>
                    <a:pt x="8" y="110"/>
                  </a:lnTo>
                  <a:lnTo>
                    <a:pt x="7" y="110"/>
                  </a:lnTo>
                  <a:lnTo>
                    <a:pt x="5" y="109"/>
                  </a:lnTo>
                </a:path>
              </a:pathLst>
            </a:custGeom>
            <a:solidFill>
              <a:srgbClr val="E84F6B"/>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 name="Freeform 1136">
              <a:extLst>
                <a:ext uri="{FF2B5EF4-FFF2-40B4-BE49-F238E27FC236}">
                  <a16:creationId xmlns:a16="http://schemas.microsoft.com/office/drawing/2014/main" id="{BD07F3C5-2251-4A42-9B6D-28A640B25AE7}"/>
                </a:ext>
              </a:extLst>
            </p:cNvPr>
            <p:cNvSpPr>
              <a:spLocks/>
            </p:cNvSpPr>
            <p:nvPr/>
          </p:nvSpPr>
          <p:spPr bwMode="auto">
            <a:xfrm>
              <a:off x="4676" y="2740"/>
              <a:ext cx="17" cy="74"/>
            </a:xfrm>
            <a:custGeom>
              <a:avLst/>
              <a:gdLst>
                <a:gd name="T0" fmla="*/ 1 w 17"/>
                <a:gd name="T1" fmla="*/ 33 h 74"/>
                <a:gd name="T2" fmla="*/ 0 w 17"/>
                <a:gd name="T3" fmla="*/ 42 h 74"/>
                <a:gd name="T4" fmla="*/ 0 w 17"/>
                <a:gd name="T5" fmla="*/ 48 h 74"/>
                <a:gd name="T6" fmla="*/ 0 w 17"/>
                <a:gd name="T7" fmla="*/ 55 h 74"/>
                <a:gd name="T8" fmla="*/ 0 w 17"/>
                <a:gd name="T9" fmla="*/ 61 h 74"/>
                <a:gd name="T10" fmla="*/ 1 w 17"/>
                <a:gd name="T11" fmla="*/ 66 h 74"/>
                <a:gd name="T12" fmla="*/ 1 w 17"/>
                <a:gd name="T13" fmla="*/ 68 h 74"/>
                <a:gd name="T14" fmla="*/ 3 w 17"/>
                <a:gd name="T15" fmla="*/ 71 h 74"/>
                <a:gd name="T16" fmla="*/ 3 w 17"/>
                <a:gd name="T17" fmla="*/ 73 h 74"/>
                <a:gd name="T18" fmla="*/ 7 w 17"/>
                <a:gd name="T19" fmla="*/ 73 h 74"/>
                <a:gd name="T20" fmla="*/ 7 w 17"/>
                <a:gd name="T21" fmla="*/ 72 h 74"/>
                <a:gd name="T22" fmla="*/ 8 w 17"/>
                <a:gd name="T23" fmla="*/ 69 h 74"/>
                <a:gd name="T24" fmla="*/ 10 w 17"/>
                <a:gd name="T25" fmla="*/ 67 h 74"/>
                <a:gd name="T26" fmla="*/ 12 w 17"/>
                <a:gd name="T27" fmla="*/ 62 h 74"/>
                <a:gd name="T28" fmla="*/ 12 w 17"/>
                <a:gd name="T29" fmla="*/ 55 h 74"/>
                <a:gd name="T30" fmla="*/ 14 w 17"/>
                <a:gd name="T31" fmla="*/ 49 h 74"/>
                <a:gd name="T32" fmla="*/ 14 w 17"/>
                <a:gd name="T33" fmla="*/ 42 h 74"/>
                <a:gd name="T34" fmla="*/ 16 w 17"/>
                <a:gd name="T35" fmla="*/ 33 h 74"/>
                <a:gd name="T36" fmla="*/ 16 w 17"/>
                <a:gd name="T37" fmla="*/ 27 h 74"/>
                <a:gd name="T38" fmla="*/ 16 w 17"/>
                <a:gd name="T39" fmla="*/ 20 h 74"/>
                <a:gd name="T40" fmla="*/ 16 w 17"/>
                <a:gd name="T41" fmla="*/ 14 h 74"/>
                <a:gd name="T42" fmla="*/ 16 w 17"/>
                <a:gd name="T43" fmla="*/ 9 h 74"/>
                <a:gd name="T44" fmla="*/ 14 w 17"/>
                <a:gd name="T45" fmla="*/ 6 h 74"/>
                <a:gd name="T46" fmla="*/ 14 w 17"/>
                <a:gd name="T47" fmla="*/ 2 h 74"/>
                <a:gd name="T48" fmla="*/ 12 w 17"/>
                <a:gd name="T49" fmla="*/ 1 h 74"/>
                <a:gd name="T50" fmla="*/ 10 w 17"/>
                <a:gd name="T51" fmla="*/ 0 h 74"/>
                <a:gd name="T52" fmla="*/ 8 w 17"/>
                <a:gd name="T53" fmla="*/ 1 h 74"/>
                <a:gd name="T54" fmla="*/ 7 w 17"/>
                <a:gd name="T55" fmla="*/ 4 h 74"/>
                <a:gd name="T56" fmla="*/ 5 w 17"/>
                <a:gd name="T57" fmla="*/ 7 h 74"/>
                <a:gd name="T58" fmla="*/ 3 w 17"/>
                <a:gd name="T59" fmla="*/ 12 h 74"/>
                <a:gd name="T60" fmla="*/ 3 w 17"/>
                <a:gd name="T61" fmla="*/ 18 h 74"/>
                <a:gd name="T62" fmla="*/ 1 w 17"/>
                <a:gd name="T63" fmla="*/ 25 h 74"/>
                <a:gd name="T64" fmla="*/ 1 w 17"/>
                <a:gd name="T65" fmla="*/ 3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 h="74">
                  <a:moveTo>
                    <a:pt x="1" y="33"/>
                  </a:moveTo>
                  <a:lnTo>
                    <a:pt x="0" y="42"/>
                  </a:lnTo>
                  <a:lnTo>
                    <a:pt x="0" y="48"/>
                  </a:lnTo>
                  <a:lnTo>
                    <a:pt x="0" y="55"/>
                  </a:lnTo>
                  <a:lnTo>
                    <a:pt x="0" y="61"/>
                  </a:lnTo>
                  <a:lnTo>
                    <a:pt x="1" y="66"/>
                  </a:lnTo>
                  <a:lnTo>
                    <a:pt x="1" y="68"/>
                  </a:lnTo>
                  <a:lnTo>
                    <a:pt x="3" y="71"/>
                  </a:lnTo>
                  <a:lnTo>
                    <a:pt x="3" y="73"/>
                  </a:lnTo>
                  <a:lnTo>
                    <a:pt x="7" y="73"/>
                  </a:lnTo>
                  <a:lnTo>
                    <a:pt x="7" y="72"/>
                  </a:lnTo>
                  <a:lnTo>
                    <a:pt x="8" y="69"/>
                  </a:lnTo>
                  <a:lnTo>
                    <a:pt x="10" y="67"/>
                  </a:lnTo>
                  <a:lnTo>
                    <a:pt x="12" y="62"/>
                  </a:lnTo>
                  <a:lnTo>
                    <a:pt x="12" y="55"/>
                  </a:lnTo>
                  <a:lnTo>
                    <a:pt x="14" y="49"/>
                  </a:lnTo>
                  <a:lnTo>
                    <a:pt x="14" y="42"/>
                  </a:lnTo>
                  <a:lnTo>
                    <a:pt x="16" y="33"/>
                  </a:lnTo>
                  <a:lnTo>
                    <a:pt x="16" y="27"/>
                  </a:lnTo>
                  <a:lnTo>
                    <a:pt x="16" y="20"/>
                  </a:lnTo>
                  <a:lnTo>
                    <a:pt x="16" y="14"/>
                  </a:lnTo>
                  <a:lnTo>
                    <a:pt x="16" y="9"/>
                  </a:lnTo>
                  <a:lnTo>
                    <a:pt x="14" y="6"/>
                  </a:lnTo>
                  <a:lnTo>
                    <a:pt x="14" y="2"/>
                  </a:lnTo>
                  <a:lnTo>
                    <a:pt x="12" y="1"/>
                  </a:lnTo>
                  <a:lnTo>
                    <a:pt x="10" y="0"/>
                  </a:lnTo>
                  <a:lnTo>
                    <a:pt x="8" y="1"/>
                  </a:lnTo>
                  <a:lnTo>
                    <a:pt x="7" y="4"/>
                  </a:lnTo>
                  <a:lnTo>
                    <a:pt x="5" y="7"/>
                  </a:lnTo>
                  <a:lnTo>
                    <a:pt x="3" y="12"/>
                  </a:lnTo>
                  <a:lnTo>
                    <a:pt x="3" y="18"/>
                  </a:lnTo>
                  <a:lnTo>
                    <a:pt x="1" y="25"/>
                  </a:lnTo>
                  <a:lnTo>
                    <a:pt x="1" y="33"/>
                  </a:lnTo>
                </a:path>
              </a:pathLst>
            </a:custGeom>
            <a:solidFill>
              <a:srgbClr val="FFDB4F"/>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 name="Freeform 1137">
              <a:extLst>
                <a:ext uri="{FF2B5EF4-FFF2-40B4-BE49-F238E27FC236}">
                  <a16:creationId xmlns:a16="http://schemas.microsoft.com/office/drawing/2014/main" id="{B7C857DC-B5F9-47C5-AB51-84B3A606D1CA}"/>
                </a:ext>
              </a:extLst>
            </p:cNvPr>
            <p:cNvSpPr>
              <a:spLocks/>
            </p:cNvSpPr>
            <p:nvPr/>
          </p:nvSpPr>
          <p:spPr bwMode="auto">
            <a:xfrm>
              <a:off x="4653" y="2705"/>
              <a:ext cx="17" cy="109"/>
            </a:xfrm>
            <a:custGeom>
              <a:avLst/>
              <a:gdLst>
                <a:gd name="T0" fmla="*/ 3 w 17"/>
                <a:gd name="T1" fmla="*/ 107 h 109"/>
                <a:gd name="T2" fmla="*/ 2 w 17"/>
                <a:gd name="T3" fmla="*/ 105 h 109"/>
                <a:gd name="T4" fmla="*/ 1 w 17"/>
                <a:gd name="T5" fmla="*/ 102 h 109"/>
                <a:gd name="T6" fmla="*/ 0 w 17"/>
                <a:gd name="T7" fmla="*/ 99 h 109"/>
                <a:gd name="T8" fmla="*/ 2 w 17"/>
                <a:gd name="T9" fmla="*/ 81 h 109"/>
                <a:gd name="T10" fmla="*/ 3 w 17"/>
                <a:gd name="T11" fmla="*/ 84 h 109"/>
                <a:gd name="T12" fmla="*/ 4 w 17"/>
                <a:gd name="T13" fmla="*/ 87 h 109"/>
                <a:gd name="T14" fmla="*/ 5 w 17"/>
                <a:gd name="T15" fmla="*/ 90 h 109"/>
                <a:gd name="T16" fmla="*/ 7 w 17"/>
                <a:gd name="T17" fmla="*/ 91 h 109"/>
                <a:gd name="T18" fmla="*/ 8 w 17"/>
                <a:gd name="T19" fmla="*/ 88 h 109"/>
                <a:gd name="T20" fmla="*/ 9 w 17"/>
                <a:gd name="T21" fmla="*/ 84 h 109"/>
                <a:gd name="T22" fmla="*/ 9 w 17"/>
                <a:gd name="T23" fmla="*/ 81 h 109"/>
                <a:gd name="T24" fmla="*/ 9 w 17"/>
                <a:gd name="T25" fmla="*/ 73 h 109"/>
                <a:gd name="T26" fmla="*/ 9 w 17"/>
                <a:gd name="T27" fmla="*/ 68 h 109"/>
                <a:gd name="T28" fmla="*/ 8 w 17"/>
                <a:gd name="T29" fmla="*/ 63 h 109"/>
                <a:gd name="T30" fmla="*/ 7 w 17"/>
                <a:gd name="T31" fmla="*/ 58 h 109"/>
                <a:gd name="T32" fmla="*/ 5 w 17"/>
                <a:gd name="T33" fmla="*/ 53 h 109"/>
                <a:gd name="T34" fmla="*/ 5 w 17"/>
                <a:gd name="T35" fmla="*/ 45 h 109"/>
                <a:gd name="T36" fmla="*/ 4 w 17"/>
                <a:gd name="T37" fmla="*/ 36 h 109"/>
                <a:gd name="T38" fmla="*/ 5 w 17"/>
                <a:gd name="T39" fmla="*/ 24 h 109"/>
                <a:gd name="T40" fmla="*/ 6 w 17"/>
                <a:gd name="T41" fmla="*/ 11 h 109"/>
                <a:gd name="T42" fmla="*/ 8 w 17"/>
                <a:gd name="T43" fmla="*/ 4 h 109"/>
                <a:gd name="T44" fmla="*/ 11 w 17"/>
                <a:gd name="T45" fmla="*/ 0 h 109"/>
                <a:gd name="T46" fmla="*/ 12 w 17"/>
                <a:gd name="T47" fmla="*/ 1 h 109"/>
                <a:gd name="T48" fmla="*/ 15 w 17"/>
                <a:gd name="T49" fmla="*/ 5 h 109"/>
                <a:gd name="T50" fmla="*/ 16 w 17"/>
                <a:gd name="T51" fmla="*/ 9 h 109"/>
                <a:gd name="T52" fmla="*/ 15 w 17"/>
                <a:gd name="T53" fmla="*/ 26 h 109"/>
                <a:gd name="T54" fmla="*/ 14 w 17"/>
                <a:gd name="T55" fmla="*/ 24 h 109"/>
                <a:gd name="T56" fmla="*/ 13 w 17"/>
                <a:gd name="T57" fmla="*/ 21 h 109"/>
                <a:gd name="T58" fmla="*/ 12 w 17"/>
                <a:gd name="T59" fmla="*/ 19 h 109"/>
                <a:gd name="T60" fmla="*/ 11 w 17"/>
                <a:gd name="T61" fmla="*/ 18 h 109"/>
                <a:gd name="T62" fmla="*/ 10 w 17"/>
                <a:gd name="T63" fmla="*/ 19 h 109"/>
                <a:gd name="T64" fmla="*/ 9 w 17"/>
                <a:gd name="T65" fmla="*/ 22 h 109"/>
                <a:gd name="T66" fmla="*/ 9 w 17"/>
                <a:gd name="T67" fmla="*/ 27 h 109"/>
                <a:gd name="T68" fmla="*/ 9 w 17"/>
                <a:gd name="T69" fmla="*/ 33 h 109"/>
                <a:gd name="T70" fmla="*/ 9 w 17"/>
                <a:gd name="T71" fmla="*/ 39 h 109"/>
                <a:gd name="T72" fmla="*/ 10 w 17"/>
                <a:gd name="T73" fmla="*/ 44 h 109"/>
                <a:gd name="T74" fmla="*/ 12 w 17"/>
                <a:gd name="T75" fmla="*/ 48 h 109"/>
                <a:gd name="T76" fmla="*/ 12 w 17"/>
                <a:gd name="T77" fmla="*/ 53 h 109"/>
                <a:gd name="T78" fmla="*/ 12 w 17"/>
                <a:gd name="T79" fmla="*/ 61 h 109"/>
                <a:gd name="T80" fmla="*/ 12 w 17"/>
                <a:gd name="T81" fmla="*/ 70 h 109"/>
                <a:gd name="T82" fmla="*/ 12 w 17"/>
                <a:gd name="T83" fmla="*/ 81 h 109"/>
                <a:gd name="T84" fmla="*/ 12 w 17"/>
                <a:gd name="T85" fmla="*/ 95 h 109"/>
                <a:gd name="T86" fmla="*/ 9 w 17"/>
                <a:gd name="T87" fmla="*/ 103 h 109"/>
                <a:gd name="T88" fmla="*/ 7 w 17"/>
                <a:gd name="T89" fmla="*/ 108 h 109"/>
                <a:gd name="T90" fmla="*/ 4 w 17"/>
                <a:gd name="T91" fmla="*/ 10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 h="109">
                  <a:moveTo>
                    <a:pt x="4" y="107"/>
                  </a:moveTo>
                  <a:lnTo>
                    <a:pt x="3" y="107"/>
                  </a:lnTo>
                  <a:lnTo>
                    <a:pt x="3" y="106"/>
                  </a:lnTo>
                  <a:lnTo>
                    <a:pt x="2" y="105"/>
                  </a:lnTo>
                  <a:lnTo>
                    <a:pt x="1" y="103"/>
                  </a:lnTo>
                  <a:lnTo>
                    <a:pt x="1" y="102"/>
                  </a:lnTo>
                  <a:lnTo>
                    <a:pt x="1" y="100"/>
                  </a:lnTo>
                  <a:lnTo>
                    <a:pt x="0" y="99"/>
                  </a:lnTo>
                  <a:lnTo>
                    <a:pt x="1" y="81"/>
                  </a:lnTo>
                  <a:lnTo>
                    <a:pt x="2" y="81"/>
                  </a:lnTo>
                  <a:lnTo>
                    <a:pt x="2" y="83"/>
                  </a:lnTo>
                  <a:lnTo>
                    <a:pt x="3" y="84"/>
                  </a:lnTo>
                  <a:lnTo>
                    <a:pt x="3" y="86"/>
                  </a:lnTo>
                  <a:lnTo>
                    <a:pt x="4" y="87"/>
                  </a:lnTo>
                  <a:lnTo>
                    <a:pt x="4" y="89"/>
                  </a:lnTo>
                  <a:lnTo>
                    <a:pt x="5" y="90"/>
                  </a:lnTo>
                  <a:lnTo>
                    <a:pt x="6" y="91"/>
                  </a:lnTo>
                  <a:lnTo>
                    <a:pt x="7" y="91"/>
                  </a:lnTo>
                  <a:lnTo>
                    <a:pt x="7" y="90"/>
                  </a:lnTo>
                  <a:lnTo>
                    <a:pt x="8" y="88"/>
                  </a:lnTo>
                  <a:lnTo>
                    <a:pt x="9" y="86"/>
                  </a:lnTo>
                  <a:lnTo>
                    <a:pt x="9" y="84"/>
                  </a:lnTo>
                  <a:lnTo>
                    <a:pt x="9" y="82"/>
                  </a:lnTo>
                  <a:lnTo>
                    <a:pt x="9" y="81"/>
                  </a:lnTo>
                  <a:lnTo>
                    <a:pt x="9" y="77"/>
                  </a:lnTo>
                  <a:lnTo>
                    <a:pt x="9" y="73"/>
                  </a:lnTo>
                  <a:lnTo>
                    <a:pt x="9" y="70"/>
                  </a:lnTo>
                  <a:lnTo>
                    <a:pt x="9" y="68"/>
                  </a:lnTo>
                  <a:lnTo>
                    <a:pt x="9" y="65"/>
                  </a:lnTo>
                  <a:lnTo>
                    <a:pt x="8" y="63"/>
                  </a:lnTo>
                  <a:lnTo>
                    <a:pt x="7" y="61"/>
                  </a:lnTo>
                  <a:lnTo>
                    <a:pt x="7" y="58"/>
                  </a:lnTo>
                  <a:lnTo>
                    <a:pt x="6" y="56"/>
                  </a:lnTo>
                  <a:lnTo>
                    <a:pt x="5" y="53"/>
                  </a:lnTo>
                  <a:lnTo>
                    <a:pt x="5" y="49"/>
                  </a:lnTo>
                  <a:lnTo>
                    <a:pt x="5" y="45"/>
                  </a:lnTo>
                  <a:lnTo>
                    <a:pt x="4" y="42"/>
                  </a:lnTo>
                  <a:lnTo>
                    <a:pt x="4" y="36"/>
                  </a:lnTo>
                  <a:lnTo>
                    <a:pt x="4" y="30"/>
                  </a:lnTo>
                  <a:lnTo>
                    <a:pt x="5" y="24"/>
                  </a:lnTo>
                  <a:lnTo>
                    <a:pt x="5" y="17"/>
                  </a:lnTo>
                  <a:lnTo>
                    <a:pt x="6" y="11"/>
                  </a:lnTo>
                  <a:lnTo>
                    <a:pt x="7" y="7"/>
                  </a:lnTo>
                  <a:lnTo>
                    <a:pt x="8" y="4"/>
                  </a:lnTo>
                  <a:lnTo>
                    <a:pt x="9" y="2"/>
                  </a:lnTo>
                  <a:lnTo>
                    <a:pt x="11" y="0"/>
                  </a:lnTo>
                  <a:lnTo>
                    <a:pt x="12" y="0"/>
                  </a:lnTo>
                  <a:lnTo>
                    <a:pt x="12" y="1"/>
                  </a:lnTo>
                  <a:lnTo>
                    <a:pt x="14" y="3"/>
                  </a:lnTo>
                  <a:lnTo>
                    <a:pt x="15" y="5"/>
                  </a:lnTo>
                  <a:lnTo>
                    <a:pt x="15" y="7"/>
                  </a:lnTo>
                  <a:lnTo>
                    <a:pt x="16" y="9"/>
                  </a:lnTo>
                  <a:lnTo>
                    <a:pt x="15" y="27"/>
                  </a:lnTo>
                  <a:lnTo>
                    <a:pt x="15" y="26"/>
                  </a:lnTo>
                  <a:lnTo>
                    <a:pt x="14" y="25"/>
                  </a:lnTo>
                  <a:lnTo>
                    <a:pt x="14" y="24"/>
                  </a:lnTo>
                  <a:lnTo>
                    <a:pt x="13" y="22"/>
                  </a:lnTo>
                  <a:lnTo>
                    <a:pt x="13" y="21"/>
                  </a:lnTo>
                  <a:lnTo>
                    <a:pt x="12" y="20"/>
                  </a:lnTo>
                  <a:lnTo>
                    <a:pt x="12" y="19"/>
                  </a:lnTo>
                  <a:lnTo>
                    <a:pt x="12" y="18"/>
                  </a:lnTo>
                  <a:lnTo>
                    <a:pt x="11" y="18"/>
                  </a:lnTo>
                  <a:lnTo>
                    <a:pt x="11" y="19"/>
                  </a:lnTo>
                  <a:lnTo>
                    <a:pt x="10" y="19"/>
                  </a:lnTo>
                  <a:lnTo>
                    <a:pt x="9" y="21"/>
                  </a:lnTo>
                  <a:lnTo>
                    <a:pt x="9" y="22"/>
                  </a:lnTo>
                  <a:lnTo>
                    <a:pt x="9" y="25"/>
                  </a:lnTo>
                  <a:lnTo>
                    <a:pt x="9" y="27"/>
                  </a:lnTo>
                  <a:lnTo>
                    <a:pt x="9" y="30"/>
                  </a:lnTo>
                  <a:lnTo>
                    <a:pt x="9" y="33"/>
                  </a:lnTo>
                  <a:lnTo>
                    <a:pt x="9" y="36"/>
                  </a:lnTo>
                  <a:lnTo>
                    <a:pt x="9" y="39"/>
                  </a:lnTo>
                  <a:lnTo>
                    <a:pt x="9" y="41"/>
                  </a:lnTo>
                  <a:lnTo>
                    <a:pt x="10" y="44"/>
                  </a:lnTo>
                  <a:lnTo>
                    <a:pt x="11" y="45"/>
                  </a:lnTo>
                  <a:lnTo>
                    <a:pt x="12" y="48"/>
                  </a:lnTo>
                  <a:lnTo>
                    <a:pt x="12" y="50"/>
                  </a:lnTo>
                  <a:lnTo>
                    <a:pt x="12" y="53"/>
                  </a:lnTo>
                  <a:lnTo>
                    <a:pt x="12" y="57"/>
                  </a:lnTo>
                  <a:lnTo>
                    <a:pt x="12" y="61"/>
                  </a:lnTo>
                  <a:lnTo>
                    <a:pt x="12" y="64"/>
                  </a:lnTo>
                  <a:lnTo>
                    <a:pt x="12" y="70"/>
                  </a:lnTo>
                  <a:lnTo>
                    <a:pt x="12" y="76"/>
                  </a:lnTo>
                  <a:lnTo>
                    <a:pt x="12" y="81"/>
                  </a:lnTo>
                  <a:lnTo>
                    <a:pt x="12" y="89"/>
                  </a:lnTo>
                  <a:lnTo>
                    <a:pt x="12" y="95"/>
                  </a:lnTo>
                  <a:lnTo>
                    <a:pt x="11" y="100"/>
                  </a:lnTo>
                  <a:lnTo>
                    <a:pt x="9" y="103"/>
                  </a:lnTo>
                  <a:lnTo>
                    <a:pt x="9" y="106"/>
                  </a:lnTo>
                  <a:lnTo>
                    <a:pt x="7" y="108"/>
                  </a:lnTo>
                  <a:lnTo>
                    <a:pt x="5" y="108"/>
                  </a:lnTo>
                  <a:lnTo>
                    <a:pt x="4" y="107"/>
                  </a:lnTo>
                </a:path>
              </a:pathLst>
            </a:custGeom>
            <a:solidFill>
              <a:srgbClr val="E84F6B"/>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 name="Freeform 1138">
              <a:extLst>
                <a:ext uri="{FF2B5EF4-FFF2-40B4-BE49-F238E27FC236}">
                  <a16:creationId xmlns:a16="http://schemas.microsoft.com/office/drawing/2014/main" id="{98F9AA95-7A1C-448A-A0AC-6411B3590665}"/>
                </a:ext>
              </a:extLst>
            </p:cNvPr>
            <p:cNvSpPr>
              <a:spLocks/>
            </p:cNvSpPr>
            <p:nvPr/>
          </p:nvSpPr>
          <p:spPr bwMode="auto">
            <a:xfrm>
              <a:off x="4629" y="2689"/>
              <a:ext cx="20" cy="118"/>
            </a:xfrm>
            <a:custGeom>
              <a:avLst/>
              <a:gdLst>
                <a:gd name="T0" fmla="*/ 0 w 20"/>
                <a:gd name="T1" fmla="*/ 101 h 118"/>
                <a:gd name="T2" fmla="*/ 15 w 20"/>
                <a:gd name="T3" fmla="*/ 0 h 118"/>
                <a:gd name="T4" fmla="*/ 19 w 20"/>
                <a:gd name="T5" fmla="*/ 4 h 118"/>
                <a:gd name="T6" fmla="*/ 19 w 20"/>
                <a:gd name="T7" fmla="*/ 117 h 118"/>
                <a:gd name="T8" fmla="*/ 14 w 20"/>
                <a:gd name="T9" fmla="*/ 113 h 118"/>
                <a:gd name="T10" fmla="*/ 14 w 20"/>
                <a:gd name="T11" fmla="*/ 88 h 118"/>
                <a:gd name="T12" fmla="*/ 8 w 20"/>
                <a:gd name="T13" fmla="*/ 81 h 118"/>
                <a:gd name="T14" fmla="*/ 4 w 20"/>
                <a:gd name="T15" fmla="*/ 104 h 118"/>
                <a:gd name="T16" fmla="*/ 0 w 20"/>
                <a:gd name="T17"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8">
                  <a:moveTo>
                    <a:pt x="0" y="101"/>
                  </a:moveTo>
                  <a:lnTo>
                    <a:pt x="15" y="0"/>
                  </a:lnTo>
                  <a:lnTo>
                    <a:pt x="19" y="4"/>
                  </a:lnTo>
                  <a:lnTo>
                    <a:pt x="19" y="117"/>
                  </a:lnTo>
                  <a:lnTo>
                    <a:pt x="14" y="113"/>
                  </a:lnTo>
                  <a:lnTo>
                    <a:pt x="14" y="88"/>
                  </a:lnTo>
                  <a:lnTo>
                    <a:pt x="8" y="81"/>
                  </a:lnTo>
                  <a:lnTo>
                    <a:pt x="4" y="104"/>
                  </a:lnTo>
                  <a:lnTo>
                    <a:pt x="0" y="101"/>
                  </a:lnTo>
                </a:path>
              </a:pathLst>
            </a:custGeom>
            <a:solidFill>
              <a:srgbClr val="E84F6B"/>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5" name="Freeform 1139">
              <a:extLst>
                <a:ext uri="{FF2B5EF4-FFF2-40B4-BE49-F238E27FC236}">
                  <a16:creationId xmlns:a16="http://schemas.microsoft.com/office/drawing/2014/main" id="{BD5A0CA5-E700-4EE9-B2F1-05DC274CBB15}"/>
                </a:ext>
              </a:extLst>
            </p:cNvPr>
            <p:cNvSpPr>
              <a:spLocks/>
            </p:cNvSpPr>
            <p:nvPr/>
          </p:nvSpPr>
          <p:spPr bwMode="auto">
            <a:xfrm>
              <a:off x="4641" y="2715"/>
              <a:ext cx="17" cy="44"/>
            </a:xfrm>
            <a:custGeom>
              <a:avLst/>
              <a:gdLst>
                <a:gd name="T0" fmla="*/ 16 w 17"/>
                <a:gd name="T1" fmla="*/ 0 h 44"/>
                <a:gd name="T2" fmla="*/ 0 w 17"/>
                <a:gd name="T3" fmla="*/ 39 h 44"/>
                <a:gd name="T4" fmla="*/ 12 w 17"/>
                <a:gd name="T5" fmla="*/ 43 h 44"/>
                <a:gd name="T6" fmla="*/ 16 w 17"/>
                <a:gd name="T7" fmla="*/ 0 h 44"/>
              </a:gdLst>
              <a:ahLst/>
              <a:cxnLst>
                <a:cxn ang="0">
                  <a:pos x="T0" y="T1"/>
                </a:cxn>
                <a:cxn ang="0">
                  <a:pos x="T2" y="T3"/>
                </a:cxn>
                <a:cxn ang="0">
                  <a:pos x="T4" y="T5"/>
                </a:cxn>
                <a:cxn ang="0">
                  <a:pos x="T6" y="T7"/>
                </a:cxn>
              </a:cxnLst>
              <a:rect l="0" t="0" r="r" b="b"/>
              <a:pathLst>
                <a:path w="17" h="44">
                  <a:moveTo>
                    <a:pt x="16" y="0"/>
                  </a:moveTo>
                  <a:lnTo>
                    <a:pt x="0" y="39"/>
                  </a:lnTo>
                  <a:lnTo>
                    <a:pt x="12" y="43"/>
                  </a:lnTo>
                  <a:lnTo>
                    <a:pt x="16" y="0"/>
                  </a:lnTo>
                </a:path>
              </a:pathLst>
            </a:custGeom>
            <a:solidFill>
              <a:srgbClr val="FFDB4F"/>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6" name="Freeform 1140">
              <a:extLst>
                <a:ext uri="{FF2B5EF4-FFF2-40B4-BE49-F238E27FC236}">
                  <a16:creationId xmlns:a16="http://schemas.microsoft.com/office/drawing/2014/main" id="{C8EBB43B-7C06-4B35-8712-735CA3B369DC}"/>
                </a:ext>
              </a:extLst>
            </p:cNvPr>
            <p:cNvSpPr>
              <a:spLocks/>
            </p:cNvSpPr>
            <p:nvPr/>
          </p:nvSpPr>
          <p:spPr bwMode="auto">
            <a:xfrm>
              <a:off x="4613" y="2671"/>
              <a:ext cx="21" cy="115"/>
            </a:xfrm>
            <a:custGeom>
              <a:avLst/>
              <a:gdLst>
                <a:gd name="T0" fmla="*/ 5 w 21"/>
                <a:gd name="T1" fmla="*/ 110 h 115"/>
                <a:gd name="T2" fmla="*/ 2 w 21"/>
                <a:gd name="T3" fmla="*/ 104 h 115"/>
                <a:gd name="T4" fmla="*/ 1 w 21"/>
                <a:gd name="T5" fmla="*/ 94 h 115"/>
                <a:gd name="T6" fmla="*/ 1 w 21"/>
                <a:gd name="T7" fmla="*/ 84 h 115"/>
                <a:gd name="T8" fmla="*/ 0 w 21"/>
                <a:gd name="T9" fmla="*/ 73 h 115"/>
                <a:gd name="T10" fmla="*/ 1 w 21"/>
                <a:gd name="T11" fmla="*/ 64 h 115"/>
                <a:gd name="T12" fmla="*/ 1 w 21"/>
                <a:gd name="T13" fmla="*/ 55 h 115"/>
                <a:gd name="T14" fmla="*/ 2 w 21"/>
                <a:gd name="T15" fmla="*/ 49 h 115"/>
                <a:gd name="T16" fmla="*/ 2 w 21"/>
                <a:gd name="T17" fmla="*/ 40 h 115"/>
                <a:gd name="T18" fmla="*/ 3 w 21"/>
                <a:gd name="T19" fmla="*/ 27 h 115"/>
                <a:gd name="T20" fmla="*/ 5 w 21"/>
                <a:gd name="T21" fmla="*/ 16 h 115"/>
                <a:gd name="T22" fmla="*/ 7 w 21"/>
                <a:gd name="T23" fmla="*/ 10 h 115"/>
                <a:gd name="T24" fmla="*/ 8 w 21"/>
                <a:gd name="T25" fmla="*/ 4 h 115"/>
                <a:gd name="T26" fmla="*/ 11 w 21"/>
                <a:gd name="T27" fmla="*/ 1 h 115"/>
                <a:gd name="T28" fmla="*/ 12 w 21"/>
                <a:gd name="T29" fmla="*/ 0 h 115"/>
                <a:gd name="T30" fmla="*/ 15 w 21"/>
                <a:gd name="T31" fmla="*/ 1 h 115"/>
                <a:gd name="T32" fmla="*/ 16 w 21"/>
                <a:gd name="T33" fmla="*/ 2 h 115"/>
                <a:gd name="T34" fmla="*/ 17 w 21"/>
                <a:gd name="T35" fmla="*/ 4 h 115"/>
                <a:gd name="T36" fmla="*/ 18 w 21"/>
                <a:gd name="T37" fmla="*/ 7 h 115"/>
                <a:gd name="T38" fmla="*/ 19 w 21"/>
                <a:gd name="T39" fmla="*/ 10 h 115"/>
                <a:gd name="T40" fmla="*/ 18 w 21"/>
                <a:gd name="T41" fmla="*/ 31 h 115"/>
                <a:gd name="T42" fmla="*/ 18 w 21"/>
                <a:gd name="T43" fmla="*/ 29 h 115"/>
                <a:gd name="T44" fmla="*/ 17 w 21"/>
                <a:gd name="T45" fmla="*/ 26 h 115"/>
                <a:gd name="T46" fmla="*/ 15 w 21"/>
                <a:gd name="T47" fmla="*/ 23 h 115"/>
                <a:gd name="T48" fmla="*/ 15 w 21"/>
                <a:gd name="T49" fmla="*/ 20 h 115"/>
                <a:gd name="T50" fmla="*/ 11 w 21"/>
                <a:gd name="T51" fmla="*/ 20 h 115"/>
                <a:gd name="T52" fmla="*/ 8 w 21"/>
                <a:gd name="T53" fmla="*/ 26 h 115"/>
                <a:gd name="T54" fmla="*/ 6 w 21"/>
                <a:gd name="T55" fmla="*/ 37 h 115"/>
                <a:gd name="T56" fmla="*/ 5 w 21"/>
                <a:gd name="T57" fmla="*/ 51 h 115"/>
                <a:gd name="T58" fmla="*/ 5 w 21"/>
                <a:gd name="T59" fmla="*/ 67 h 115"/>
                <a:gd name="T60" fmla="*/ 5 w 21"/>
                <a:gd name="T61" fmla="*/ 81 h 115"/>
                <a:gd name="T62" fmla="*/ 6 w 21"/>
                <a:gd name="T63" fmla="*/ 90 h 115"/>
                <a:gd name="T64" fmla="*/ 8 w 21"/>
                <a:gd name="T65" fmla="*/ 94 h 115"/>
                <a:gd name="T66" fmla="*/ 9 w 21"/>
                <a:gd name="T67" fmla="*/ 95 h 115"/>
                <a:gd name="T68" fmla="*/ 11 w 21"/>
                <a:gd name="T69" fmla="*/ 94 h 115"/>
                <a:gd name="T70" fmla="*/ 8 w 21"/>
                <a:gd name="T71" fmla="*/ 65 h 115"/>
                <a:gd name="T72" fmla="*/ 18 w 21"/>
                <a:gd name="T73" fmla="*/ 54 h 115"/>
                <a:gd name="T74" fmla="*/ 12 w 21"/>
                <a:gd name="T75" fmla="*/ 114 h 115"/>
                <a:gd name="T76" fmla="*/ 8 w 21"/>
                <a:gd name="T7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 h="115">
                  <a:moveTo>
                    <a:pt x="6" y="112"/>
                  </a:moveTo>
                  <a:lnTo>
                    <a:pt x="5" y="110"/>
                  </a:lnTo>
                  <a:lnTo>
                    <a:pt x="3" y="107"/>
                  </a:lnTo>
                  <a:lnTo>
                    <a:pt x="2" y="104"/>
                  </a:lnTo>
                  <a:lnTo>
                    <a:pt x="2" y="100"/>
                  </a:lnTo>
                  <a:lnTo>
                    <a:pt x="1" y="94"/>
                  </a:lnTo>
                  <a:lnTo>
                    <a:pt x="1" y="89"/>
                  </a:lnTo>
                  <a:lnTo>
                    <a:pt x="1" y="84"/>
                  </a:lnTo>
                  <a:lnTo>
                    <a:pt x="0" y="79"/>
                  </a:lnTo>
                  <a:lnTo>
                    <a:pt x="0" y="73"/>
                  </a:lnTo>
                  <a:lnTo>
                    <a:pt x="0" y="68"/>
                  </a:lnTo>
                  <a:lnTo>
                    <a:pt x="1" y="64"/>
                  </a:lnTo>
                  <a:lnTo>
                    <a:pt x="1" y="59"/>
                  </a:lnTo>
                  <a:lnTo>
                    <a:pt x="1" y="55"/>
                  </a:lnTo>
                  <a:lnTo>
                    <a:pt x="1" y="52"/>
                  </a:lnTo>
                  <a:lnTo>
                    <a:pt x="2" y="49"/>
                  </a:lnTo>
                  <a:lnTo>
                    <a:pt x="2" y="48"/>
                  </a:lnTo>
                  <a:lnTo>
                    <a:pt x="2" y="40"/>
                  </a:lnTo>
                  <a:lnTo>
                    <a:pt x="2" y="33"/>
                  </a:lnTo>
                  <a:lnTo>
                    <a:pt x="3" y="27"/>
                  </a:lnTo>
                  <a:lnTo>
                    <a:pt x="5" y="21"/>
                  </a:lnTo>
                  <a:lnTo>
                    <a:pt x="5" y="16"/>
                  </a:lnTo>
                  <a:lnTo>
                    <a:pt x="5" y="12"/>
                  </a:lnTo>
                  <a:lnTo>
                    <a:pt x="7" y="10"/>
                  </a:lnTo>
                  <a:lnTo>
                    <a:pt x="8" y="6"/>
                  </a:lnTo>
                  <a:lnTo>
                    <a:pt x="8" y="4"/>
                  </a:lnTo>
                  <a:lnTo>
                    <a:pt x="9" y="2"/>
                  </a:lnTo>
                  <a:lnTo>
                    <a:pt x="11" y="1"/>
                  </a:lnTo>
                  <a:lnTo>
                    <a:pt x="12" y="1"/>
                  </a:lnTo>
                  <a:lnTo>
                    <a:pt x="12" y="0"/>
                  </a:lnTo>
                  <a:lnTo>
                    <a:pt x="14" y="0"/>
                  </a:lnTo>
                  <a:lnTo>
                    <a:pt x="15" y="1"/>
                  </a:lnTo>
                  <a:lnTo>
                    <a:pt x="15" y="2"/>
                  </a:lnTo>
                  <a:lnTo>
                    <a:pt x="16" y="2"/>
                  </a:lnTo>
                  <a:lnTo>
                    <a:pt x="17" y="3"/>
                  </a:lnTo>
                  <a:lnTo>
                    <a:pt x="17" y="4"/>
                  </a:lnTo>
                  <a:lnTo>
                    <a:pt x="18" y="5"/>
                  </a:lnTo>
                  <a:lnTo>
                    <a:pt x="18" y="7"/>
                  </a:lnTo>
                  <a:lnTo>
                    <a:pt x="18" y="8"/>
                  </a:lnTo>
                  <a:lnTo>
                    <a:pt x="19" y="10"/>
                  </a:lnTo>
                  <a:lnTo>
                    <a:pt x="20" y="10"/>
                  </a:lnTo>
                  <a:lnTo>
                    <a:pt x="18" y="31"/>
                  </a:lnTo>
                  <a:lnTo>
                    <a:pt x="18" y="30"/>
                  </a:lnTo>
                  <a:lnTo>
                    <a:pt x="18" y="29"/>
                  </a:lnTo>
                  <a:lnTo>
                    <a:pt x="18" y="28"/>
                  </a:lnTo>
                  <a:lnTo>
                    <a:pt x="17" y="26"/>
                  </a:lnTo>
                  <a:lnTo>
                    <a:pt x="16" y="24"/>
                  </a:lnTo>
                  <a:lnTo>
                    <a:pt x="15" y="23"/>
                  </a:lnTo>
                  <a:lnTo>
                    <a:pt x="15" y="21"/>
                  </a:lnTo>
                  <a:lnTo>
                    <a:pt x="15" y="20"/>
                  </a:lnTo>
                  <a:lnTo>
                    <a:pt x="12" y="19"/>
                  </a:lnTo>
                  <a:lnTo>
                    <a:pt x="11" y="20"/>
                  </a:lnTo>
                  <a:lnTo>
                    <a:pt x="9" y="23"/>
                  </a:lnTo>
                  <a:lnTo>
                    <a:pt x="8" y="26"/>
                  </a:lnTo>
                  <a:lnTo>
                    <a:pt x="8" y="31"/>
                  </a:lnTo>
                  <a:lnTo>
                    <a:pt x="6" y="37"/>
                  </a:lnTo>
                  <a:lnTo>
                    <a:pt x="5" y="44"/>
                  </a:lnTo>
                  <a:lnTo>
                    <a:pt x="5" y="51"/>
                  </a:lnTo>
                  <a:lnTo>
                    <a:pt x="5" y="60"/>
                  </a:lnTo>
                  <a:lnTo>
                    <a:pt x="5" y="67"/>
                  </a:lnTo>
                  <a:lnTo>
                    <a:pt x="5" y="75"/>
                  </a:lnTo>
                  <a:lnTo>
                    <a:pt x="5" y="81"/>
                  </a:lnTo>
                  <a:lnTo>
                    <a:pt x="5" y="86"/>
                  </a:lnTo>
                  <a:lnTo>
                    <a:pt x="6" y="90"/>
                  </a:lnTo>
                  <a:lnTo>
                    <a:pt x="8" y="93"/>
                  </a:lnTo>
                  <a:lnTo>
                    <a:pt x="8" y="94"/>
                  </a:lnTo>
                  <a:lnTo>
                    <a:pt x="8" y="95"/>
                  </a:lnTo>
                  <a:lnTo>
                    <a:pt x="9" y="95"/>
                  </a:lnTo>
                  <a:lnTo>
                    <a:pt x="10" y="95"/>
                  </a:lnTo>
                  <a:lnTo>
                    <a:pt x="11" y="94"/>
                  </a:lnTo>
                  <a:lnTo>
                    <a:pt x="12" y="68"/>
                  </a:lnTo>
                  <a:lnTo>
                    <a:pt x="8" y="65"/>
                  </a:lnTo>
                  <a:lnTo>
                    <a:pt x="10" y="47"/>
                  </a:lnTo>
                  <a:lnTo>
                    <a:pt x="18" y="54"/>
                  </a:lnTo>
                  <a:lnTo>
                    <a:pt x="13" y="113"/>
                  </a:lnTo>
                  <a:lnTo>
                    <a:pt x="12" y="114"/>
                  </a:lnTo>
                  <a:lnTo>
                    <a:pt x="11" y="114"/>
                  </a:lnTo>
                  <a:lnTo>
                    <a:pt x="8" y="114"/>
                  </a:lnTo>
                  <a:lnTo>
                    <a:pt x="6" y="112"/>
                  </a:lnTo>
                </a:path>
              </a:pathLst>
            </a:custGeom>
            <a:solidFill>
              <a:srgbClr val="E84F6B"/>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7" name="Freeform 1141">
              <a:extLst>
                <a:ext uri="{FF2B5EF4-FFF2-40B4-BE49-F238E27FC236}">
                  <a16:creationId xmlns:a16="http://schemas.microsoft.com/office/drawing/2014/main" id="{4F552B6D-7C69-40A4-874F-49E99F3EAFEB}"/>
                </a:ext>
              </a:extLst>
            </p:cNvPr>
            <p:cNvSpPr>
              <a:spLocks/>
            </p:cNvSpPr>
            <p:nvPr/>
          </p:nvSpPr>
          <p:spPr bwMode="auto">
            <a:xfrm>
              <a:off x="4317" y="2778"/>
              <a:ext cx="40" cy="61"/>
            </a:xfrm>
            <a:custGeom>
              <a:avLst/>
              <a:gdLst>
                <a:gd name="T0" fmla="*/ 14 w 40"/>
                <a:gd name="T1" fmla="*/ 60 h 61"/>
                <a:gd name="T2" fmla="*/ 10 w 40"/>
                <a:gd name="T3" fmla="*/ 59 h 61"/>
                <a:gd name="T4" fmla="*/ 6 w 40"/>
                <a:gd name="T5" fmla="*/ 58 h 61"/>
                <a:gd name="T6" fmla="*/ 2 w 40"/>
                <a:gd name="T7" fmla="*/ 57 h 61"/>
                <a:gd name="T8" fmla="*/ 1 w 40"/>
                <a:gd name="T9" fmla="*/ 45 h 61"/>
                <a:gd name="T10" fmla="*/ 4 w 40"/>
                <a:gd name="T11" fmla="*/ 47 h 61"/>
                <a:gd name="T12" fmla="*/ 8 w 40"/>
                <a:gd name="T13" fmla="*/ 48 h 61"/>
                <a:gd name="T14" fmla="*/ 11 w 40"/>
                <a:gd name="T15" fmla="*/ 50 h 61"/>
                <a:gd name="T16" fmla="*/ 16 w 40"/>
                <a:gd name="T17" fmla="*/ 50 h 61"/>
                <a:gd name="T18" fmla="*/ 23 w 40"/>
                <a:gd name="T19" fmla="*/ 47 h 61"/>
                <a:gd name="T20" fmla="*/ 26 w 40"/>
                <a:gd name="T21" fmla="*/ 43 h 61"/>
                <a:gd name="T22" fmla="*/ 22 w 40"/>
                <a:gd name="T23" fmla="*/ 36 h 61"/>
                <a:gd name="T24" fmla="*/ 13 w 40"/>
                <a:gd name="T25" fmla="*/ 33 h 61"/>
                <a:gd name="T26" fmla="*/ 3 w 40"/>
                <a:gd name="T27" fmla="*/ 27 h 61"/>
                <a:gd name="T28" fmla="*/ 0 w 40"/>
                <a:gd name="T29" fmla="*/ 15 h 61"/>
                <a:gd name="T30" fmla="*/ 1 w 40"/>
                <a:gd name="T31" fmla="*/ 9 h 61"/>
                <a:gd name="T32" fmla="*/ 6 w 40"/>
                <a:gd name="T33" fmla="*/ 4 h 61"/>
                <a:gd name="T34" fmla="*/ 13 w 40"/>
                <a:gd name="T35" fmla="*/ 1 h 61"/>
                <a:gd name="T36" fmla="*/ 21 w 40"/>
                <a:gd name="T37" fmla="*/ 0 h 61"/>
                <a:gd name="T38" fmla="*/ 25 w 40"/>
                <a:gd name="T39" fmla="*/ 1 h 61"/>
                <a:gd name="T40" fmla="*/ 29 w 40"/>
                <a:gd name="T41" fmla="*/ 1 h 61"/>
                <a:gd name="T42" fmla="*/ 32 w 40"/>
                <a:gd name="T43" fmla="*/ 1 h 61"/>
                <a:gd name="T44" fmla="*/ 36 w 40"/>
                <a:gd name="T45" fmla="*/ 2 h 61"/>
                <a:gd name="T46" fmla="*/ 32 w 40"/>
                <a:gd name="T47" fmla="*/ 12 h 61"/>
                <a:gd name="T48" fmla="*/ 30 w 40"/>
                <a:gd name="T49" fmla="*/ 11 h 61"/>
                <a:gd name="T50" fmla="*/ 26 w 40"/>
                <a:gd name="T51" fmla="*/ 10 h 61"/>
                <a:gd name="T52" fmla="*/ 23 w 40"/>
                <a:gd name="T53" fmla="*/ 9 h 61"/>
                <a:gd name="T54" fmla="*/ 16 w 40"/>
                <a:gd name="T55" fmla="*/ 11 h 61"/>
                <a:gd name="T56" fmla="*/ 12 w 40"/>
                <a:gd name="T57" fmla="*/ 15 h 61"/>
                <a:gd name="T58" fmla="*/ 16 w 40"/>
                <a:gd name="T59" fmla="*/ 22 h 61"/>
                <a:gd name="T60" fmla="*/ 26 w 40"/>
                <a:gd name="T61" fmla="*/ 25 h 61"/>
                <a:gd name="T62" fmla="*/ 35 w 40"/>
                <a:gd name="T63" fmla="*/ 31 h 61"/>
                <a:gd name="T64" fmla="*/ 39 w 40"/>
                <a:gd name="T65" fmla="*/ 42 h 61"/>
                <a:gd name="T66" fmla="*/ 37 w 40"/>
                <a:gd name="T67" fmla="*/ 49 h 61"/>
                <a:gd name="T68" fmla="*/ 33 w 40"/>
                <a:gd name="T69" fmla="*/ 55 h 61"/>
                <a:gd name="T70" fmla="*/ 26 w 40"/>
                <a:gd name="T71" fmla="*/ 58 h 61"/>
                <a:gd name="T72" fmla="*/ 16 w 40"/>
                <a:gd name="T73" fmla="*/ 6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1">
                  <a:moveTo>
                    <a:pt x="16" y="60"/>
                  </a:moveTo>
                  <a:lnTo>
                    <a:pt x="14" y="60"/>
                  </a:lnTo>
                  <a:lnTo>
                    <a:pt x="12" y="59"/>
                  </a:lnTo>
                  <a:lnTo>
                    <a:pt x="10" y="59"/>
                  </a:lnTo>
                  <a:lnTo>
                    <a:pt x="8" y="59"/>
                  </a:lnTo>
                  <a:lnTo>
                    <a:pt x="6" y="58"/>
                  </a:lnTo>
                  <a:lnTo>
                    <a:pt x="3" y="58"/>
                  </a:lnTo>
                  <a:lnTo>
                    <a:pt x="2" y="57"/>
                  </a:lnTo>
                  <a:lnTo>
                    <a:pt x="1" y="57"/>
                  </a:lnTo>
                  <a:lnTo>
                    <a:pt x="1" y="45"/>
                  </a:lnTo>
                  <a:lnTo>
                    <a:pt x="3" y="46"/>
                  </a:lnTo>
                  <a:lnTo>
                    <a:pt x="4" y="47"/>
                  </a:lnTo>
                  <a:lnTo>
                    <a:pt x="6" y="48"/>
                  </a:lnTo>
                  <a:lnTo>
                    <a:pt x="8" y="48"/>
                  </a:lnTo>
                  <a:lnTo>
                    <a:pt x="10" y="49"/>
                  </a:lnTo>
                  <a:lnTo>
                    <a:pt x="11" y="50"/>
                  </a:lnTo>
                  <a:lnTo>
                    <a:pt x="13" y="50"/>
                  </a:lnTo>
                  <a:lnTo>
                    <a:pt x="16" y="50"/>
                  </a:lnTo>
                  <a:lnTo>
                    <a:pt x="21" y="49"/>
                  </a:lnTo>
                  <a:lnTo>
                    <a:pt x="23" y="47"/>
                  </a:lnTo>
                  <a:lnTo>
                    <a:pt x="26" y="45"/>
                  </a:lnTo>
                  <a:lnTo>
                    <a:pt x="26" y="43"/>
                  </a:lnTo>
                  <a:lnTo>
                    <a:pt x="25" y="39"/>
                  </a:lnTo>
                  <a:lnTo>
                    <a:pt x="22" y="36"/>
                  </a:lnTo>
                  <a:lnTo>
                    <a:pt x="18" y="35"/>
                  </a:lnTo>
                  <a:lnTo>
                    <a:pt x="13" y="33"/>
                  </a:lnTo>
                  <a:lnTo>
                    <a:pt x="8" y="31"/>
                  </a:lnTo>
                  <a:lnTo>
                    <a:pt x="3" y="27"/>
                  </a:lnTo>
                  <a:lnTo>
                    <a:pt x="1" y="23"/>
                  </a:lnTo>
                  <a:lnTo>
                    <a:pt x="0" y="15"/>
                  </a:lnTo>
                  <a:lnTo>
                    <a:pt x="0" y="12"/>
                  </a:lnTo>
                  <a:lnTo>
                    <a:pt x="1" y="9"/>
                  </a:lnTo>
                  <a:lnTo>
                    <a:pt x="3" y="6"/>
                  </a:lnTo>
                  <a:lnTo>
                    <a:pt x="6" y="4"/>
                  </a:lnTo>
                  <a:lnTo>
                    <a:pt x="10" y="3"/>
                  </a:lnTo>
                  <a:lnTo>
                    <a:pt x="13" y="1"/>
                  </a:lnTo>
                  <a:lnTo>
                    <a:pt x="16" y="1"/>
                  </a:lnTo>
                  <a:lnTo>
                    <a:pt x="21" y="0"/>
                  </a:lnTo>
                  <a:lnTo>
                    <a:pt x="23" y="0"/>
                  </a:lnTo>
                  <a:lnTo>
                    <a:pt x="25" y="1"/>
                  </a:lnTo>
                  <a:lnTo>
                    <a:pt x="27" y="1"/>
                  </a:lnTo>
                  <a:lnTo>
                    <a:pt x="29" y="1"/>
                  </a:lnTo>
                  <a:lnTo>
                    <a:pt x="30" y="1"/>
                  </a:lnTo>
                  <a:lnTo>
                    <a:pt x="32" y="1"/>
                  </a:lnTo>
                  <a:lnTo>
                    <a:pt x="34" y="2"/>
                  </a:lnTo>
                  <a:lnTo>
                    <a:pt x="36" y="2"/>
                  </a:lnTo>
                  <a:lnTo>
                    <a:pt x="34" y="12"/>
                  </a:lnTo>
                  <a:lnTo>
                    <a:pt x="32" y="12"/>
                  </a:lnTo>
                  <a:lnTo>
                    <a:pt x="31" y="11"/>
                  </a:lnTo>
                  <a:lnTo>
                    <a:pt x="30" y="11"/>
                  </a:lnTo>
                  <a:lnTo>
                    <a:pt x="28" y="10"/>
                  </a:lnTo>
                  <a:lnTo>
                    <a:pt x="26" y="10"/>
                  </a:lnTo>
                  <a:lnTo>
                    <a:pt x="24" y="9"/>
                  </a:lnTo>
                  <a:lnTo>
                    <a:pt x="23" y="9"/>
                  </a:lnTo>
                  <a:lnTo>
                    <a:pt x="18" y="10"/>
                  </a:lnTo>
                  <a:lnTo>
                    <a:pt x="16" y="11"/>
                  </a:lnTo>
                  <a:lnTo>
                    <a:pt x="13" y="13"/>
                  </a:lnTo>
                  <a:lnTo>
                    <a:pt x="12" y="15"/>
                  </a:lnTo>
                  <a:lnTo>
                    <a:pt x="13" y="19"/>
                  </a:lnTo>
                  <a:lnTo>
                    <a:pt x="16" y="22"/>
                  </a:lnTo>
                  <a:lnTo>
                    <a:pt x="21" y="24"/>
                  </a:lnTo>
                  <a:lnTo>
                    <a:pt x="26" y="25"/>
                  </a:lnTo>
                  <a:lnTo>
                    <a:pt x="30" y="27"/>
                  </a:lnTo>
                  <a:lnTo>
                    <a:pt x="35" y="31"/>
                  </a:lnTo>
                  <a:lnTo>
                    <a:pt x="38" y="35"/>
                  </a:lnTo>
                  <a:lnTo>
                    <a:pt x="39" y="42"/>
                  </a:lnTo>
                  <a:lnTo>
                    <a:pt x="38" y="45"/>
                  </a:lnTo>
                  <a:lnTo>
                    <a:pt x="37" y="49"/>
                  </a:lnTo>
                  <a:lnTo>
                    <a:pt x="36" y="52"/>
                  </a:lnTo>
                  <a:lnTo>
                    <a:pt x="33" y="55"/>
                  </a:lnTo>
                  <a:lnTo>
                    <a:pt x="30" y="57"/>
                  </a:lnTo>
                  <a:lnTo>
                    <a:pt x="26" y="58"/>
                  </a:lnTo>
                  <a:lnTo>
                    <a:pt x="22" y="59"/>
                  </a:lnTo>
                  <a:lnTo>
                    <a:pt x="16" y="60"/>
                  </a:lnTo>
                </a:path>
              </a:pathLst>
            </a:custGeom>
            <a:solidFill>
              <a:srgbClr val="E84F6B"/>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8" name="Freeform 1142">
              <a:extLst>
                <a:ext uri="{FF2B5EF4-FFF2-40B4-BE49-F238E27FC236}">
                  <a16:creationId xmlns:a16="http://schemas.microsoft.com/office/drawing/2014/main" id="{88A23867-04E2-43C0-983C-AA738373C474}"/>
                </a:ext>
              </a:extLst>
            </p:cNvPr>
            <p:cNvSpPr>
              <a:spLocks/>
            </p:cNvSpPr>
            <p:nvPr/>
          </p:nvSpPr>
          <p:spPr bwMode="auto">
            <a:xfrm>
              <a:off x="4243" y="2778"/>
              <a:ext cx="65" cy="60"/>
            </a:xfrm>
            <a:custGeom>
              <a:avLst/>
              <a:gdLst>
                <a:gd name="T0" fmla="*/ 0 w 65"/>
                <a:gd name="T1" fmla="*/ 59 h 60"/>
                <a:gd name="T2" fmla="*/ 26 w 65"/>
                <a:gd name="T3" fmla="*/ 0 h 60"/>
                <a:gd name="T4" fmla="*/ 39 w 65"/>
                <a:gd name="T5" fmla="*/ 0 h 60"/>
                <a:gd name="T6" fmla="*/ 64 w 65"/>
                <a:gd name="T7" fmla="*/ 59 h 60"/>
                <a:gd name="T8" fmla="*/ 50 w 65"/>
                <a:gd name="T9" fmla="*/ 59 h 60"/>
                <a:gd name="T10" fmla="*/ 45 w 65"/>
                <a:gd name="T11" fmla="*/ 45 h 60"/>
                <a:gd name="T12" fmla="*/ 18 w 65"/>
                <a:gd name="T13" fmla="*/ 45 h 60"/>
                <a:gd name="T14" fmla="*/ 14 w 65"/>
                <a:gd name="T15" fmla="*/ 59 h 60"/>
                <a:gd name="T16" fmla="*/ 0 w 65"/>
                <a:gd name="T17" fmla="*/ 5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60">
                  <a:moveTo>
                    <a:pt x="0" y="59"/>
                  </a:moveTo>
                  <a:lnTo>
                    <a:pt x="26" y="0"/>
                  </a:lnTo>
                  <a:lnTo>
                    <a:pt x="39" y="0"/>
                  </a:lnTo>
                  <a:lnTo>
                    <a:pt x="64" y="59"/>
                  </a:lnTo>
                  <a:lnTo>
                    <a:pt x="50" y="59"/>
                  </a:lnTo>
                  <a:lnTo>
                    <a:pt x="45" y="45"/>
                  </a:lnTo>
                  <a:lnTo>
                    <a:pt x="18" y="45"/>
                  </a:lnTo>
                  <a:lnTo>
                    <a:pt x="14" y="59"/>
                  </a:lnTo>
                  <a:lnTo>
                    <a:pt x="0" y="59"/>
                  </a:lnTo>
                </a:path>
              </a:pathLst>
            </a:custGeom>
            <a:solidFill>
              <a:srgbClr val="E84F6B"/>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 name="Freeform 1143">
              <a:extLst>
                <a:ext uri="{FF2B5EF4-FFF2-40B4-BE49-F238E27FC236}">
                  <a16:creationId xmlns:a16="http://schemas.microsoft.com/office/drawing/2014/main" id="{779C3F50-2838-4386-9EA4-48526272B209}"/>
                </a:ext>
              </a:extLst>
            </p:cNvPr>
            <p:cNvSpPr>
              <a:spLocks/>
            </p:cNvSpPr>
            <p:nvPr/>
          </p:nvSpPr>
          <p:spPr bwMode="auto">
            <a:xfrm>
              <a:off x="4267" y="2791"/>
              <a:ext cx="17" cy="23"/>
            </a:xfrm>
            <a:custGeom>
              <a:avLst/>
              <a:gdLst>
                <a:gd name="T0" fmla="*/ 8 w 17"/>
                <a:gd name="T1" fmla="*/ 0 h 23"/>
                <a:gd name="T2" fmla="*/ 0 w 17"/>
                <a:gd name="T3" fmla="*/ 22 h 23"/>
                <a:gd name="T4" fmla="*/ 16 w 17"/>
                <a:gd name="T5" fmla="*/ 22 h 23"/>
                <a:gd name="T6" fmla="*/ 8 w 17"/>
                <a:gd name="T7" fmla="*/ 0 h 23"/>
              </a:gdLst>
              <a:ahLst/>
              <a:cxnLst>
                <a:cxn ang="0">
                  <a:pos x="T0" y="T1"/>
                </a:cxn>
                <a:cxn ang="0">
                  <a:pos x="T2" y="T3"/>
                </a:cxn>
                <a:cxn ang="0">
                  <a:pos x="T4" y="T5"/>
                </a:cxn>
                <a:cxn ang="0">
                  <a:pos x="T6" y="T7"/>
                </a:cxn>
              </a:cxnLst>
              <a:rect l="0" t="0" r="r" b="b"/>
              <a:pathLst>
                <a:path w="17" h="23">
                  <a:moveTo>
                    <a:pt x="8" y="0"/>
                  </a:moveTo>
                  <a:lnTo>
                    <a:pt x="0" y="22"/>
                  </a:lnTo>
                  <a:lnTo>
                    <a:pt x="16" y="22"/>
                  </a:lnTo>
                  <a:lnTo>
                    <a:pt x="8" y="0"/>
                  </a:lnTo>
                </a:path>
              </a:pathLst>
            </a:custGeom>
            <a:solidFill>
              <a:srgbClr val="FFDB4F"/>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 name="Freeform 1144">
              <a:extLst>
                <a:ext uri="{FF2B5EF4-FFF2-40B4-BE49-F238E27FC236}">
                  <a16:creationId xmlns:a16="http://schemas.microsoft.com/office/drawing/2014/main" id="{8258F8E1-44B1-4FEC-AE14-53CD75D8833F}"/>
                </a:ext>
              </a:extLst>
            </p:cNvPr>
            <p:cNvSpPr>
              <a:spLocks/>
            </p:cNvSpPr>
            <p:nvPr/>
          </p:nvSpPr>
          <p:spPr bwMode="auto">
            <a:xfrm>
              <a:off x="4178" y="2778"/>
              <a:ext cx="55" cy="61"/>
            </a:xfrm>
            <a:custGeom>
              <a:avLst/>
              <a:gdLst>
                <a:gd name="T0" fmla="*/ 22 w 55"/>
                <a:gd name="T1" fmla="*/ 58 h 61"/>
                <a:gd name="T2" fmla="*/ 8 w 55"/>
                <a:gd name="T3" fmla="*/ 51 h 61"/>
                <a:gd name="T4" fmla="*/ 2 w 55"/>
                <a:gd name="T5" fmla="*/ 40 h 61"/>
                <a:gd name="T6" fmla="*/ 0 w 55"/>
                <a:gd name="T7" fmla="*/ 33 h 61"/>
                <a:gd name="T8" fmla="*/ 1 w 55"/>
                <a:gd name="T9" fmla="*/ 22 h 61"/>
                <a:gd name="T10" fmla="*/ 7 w 55"/>
                <a:gd name="T11" fmla="*/ 11 h 61"/>
                <a:gd name="T12" fmla="*/ 17 w 55"/>
                <a:gd name="T13" fmla="*/ 4 h 61"/>
                <a:gd name="T14" fmla="*/ 30 w 55"/>
                <a:gd name="T15" fmla="*/ 1 h 61"/>
                <a:gd name="T16" fmla="*/ 39 w 55"/>
                <a:gd name="T17" fmla="*/ 0 h 61"/>
                <a:gd name="T18" fmla="*/ 43 w 55"/>
                <a:gd name="T19" fmla="*/ 1 h 61"/>
                <a:gd name="T20" fmla="*/ 47 w 55"/>
                <a:gd name="T21" fmla="*/ 1 h 61"/>
                <a:gd name="T22" fmla="*/ 50 w 55"/>
                <a:gd name="T23" fmla="*/ 2 h 61"/>
                <a:gd name="T24" fmla="*/ 51 w 55"/>
                <a:gd name="T25" fmla="*/ 14 h 61"/>
                <a:gd name="T26" fmla="*/ 48 w 55"/>
                <a:gd name="T27" fmla="*/ 12 h 61"/>
                <a:gd name="T28" fmla="*/ 45 w 55"/>
                <a:gd name="T29" fmla="*/ 11 h 61"/>
                <a:gd name="T30" fmla="*/ 40 w 55"/>
                <a:gd name="T31" fmla="*/ 10 h 61"/>
                <a:gd name="T32" fmla="*/ 31 w 55"/>
                <a:gd name="T33" fmla="*/ 10 h 61"/>
                <a:gd name="T34" fmla="*/ 23 w 55"/>
                <a:gd name="T35" fmla="*/ 13 h 61"/>
                <a:gd name="T36" fmla="*/ 17 w 55"/>
                <a:gd name="T37" fmla="*/ 18 h 61"/>
                <a:gd name="T38" fmla="*/ 14 w 55"/>
                <a:gd name="T39" fmla="*/ 26 h 61"/>
                <a:gd name="T40" fmla="*/ 14 w 55"/>
                <a:gd name="T41" fmla="*/ 35 h 61"/>
                <a:gd name="T42" fmla="*/ 17 w 55"/>
                <a:gd name="T43" fmla="*/ 42 h 61"/>
                <a:gd name="T44" fmla="*/ 23 w 55"/>
                <a:gd name="T45" fmla="*/ 46 h 61"/>
                <a:gd name="T46" fmla="*/ 31 w 55"/>
                <a:gd name="T47" fmla="*/ 49 h 61"/>
                <a:gd name="T48" fmla="*/ 37 w 55"/>
                <a:gd name="T49" fmla="*/ 50 h 61"/>
                <a:gd name="T50" fmla="*/ 41 w 55"/>
                <a:gd name="T51" fmla="*/ 49 h 61"/>
                <a:gd name="T52" fmla="*/ 43 w 55"/>
                <a:gd name="T53" fmla="*/ 35 h 61"/>
                <a:gd name="T54" fmla="*/ 30 w 55"/>
                <a:gd name="T55" fmla="*/ 25 h 61"/>
                <a:gd name="T56" fmla="*/ 54 w 55"/>
                <a:gd name="T57" fmla="*/ 57 h 61"/>
                <a:gd name="T58" fmla="*/ 50 w 55"/>
                <a:gd name="T59" fmla="*/ 58 h 61"/>
                <a:gd name="T60" fmla="*/ 46 w 55"/>
                <a:gd name="T61" fmla="*/ 59 h 61"/>
                <a:gd name="T62" fmla="*/ 41 w 55"/>
                <a:gd name="T63" fmla="*/ 59 h 61"/>
                <a:gd name="T64" fmla="*/ 32 w 55"/>
                <a:gd name="T65" fmla="*/ 6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61">
                  <a:moveTo>
                    <a:pt x="32" y="60"/>
                  </a:moveTo>
                  <a:lnTo>
                    <a:pt x="22" y="58"/>
                  </a:lnTo>
                  <a:lnTo>
                    <a:pt x="14" y="55"/>
                  </a:lnTo>
                  <a:lnTo>
                    <a:pt x="8" y="51"/>
                  </a:lnTo>
                  <a:lnTo>
                    <a:pt x="4" y="45"/>
                  </a:lnTo>
                  <a:lnTo>
                    <a:pt x="2" y="40"/>
                  </a:lnTo>
                  <a:lnTo>
                    <a:pt x="1" y="35"/>
                  </a:lnTo>
                  <a:lnTo>
                    <a:pt x="0" y="33"/>
                  </a:lnTo>
                  <a:lnTo>
                    <a:pt x="0" y="31"/>
                  </a:lnTo>
                  <a:lnTo>
                    <a:pt x="1" y="22"/>
                  </a:lnTo>
                  <a:lnTo>
                    <a:pt x="4" y="15"/>
                  </a:lnTo>
                  <a:lnTo>
                    <a:pt x="7" y="11"/>
                  </a:lnTo>
                  <a:lnTo>
                    <a:pt x="12" y="6"/>
                  </a:lnTo>
                  <a:lnTo>
                    <a:pt x="17" y="4"/>
                  </a:lnTo>
                  <a:lnTo>
                    <a:pt x="24" y="2"/>
                  </a:lnTo>
                  <a:lnTo>
                    <a:pt x="30" y="1"/>
                  </a:lnTo>
                  <a:lnTo>
                    <a:pt x="37" y="0"/>
                  </a:lnTo>
                  <a:lnTo>
                    <a:pt x="39" y="0"/>
                  </a:lnTo>
                  <a:lnTo>
                    <a:pt x="41" y="0"/>
                  </a:lnTo>
                  <a:lnTo>
                    <a:pt x="43" y="1"/>
                  </a:lnTo>
                  <a:lnTo>
                    <a:pt x="45" y="1"/>
                  </a:lnTo>
                  <a:lnTo>
                    <a:pt x="47" y="1"/>
                  </a:lnTo>
                  <a:lnTo>
                    <a:pt x="49" y="1"/>
                  </a:lnTo>
                  <a:lnTo>
                    <a:pt x="50" y="2"/>
                  </a:lnTo>
                  <a:lnTo>
                    <a:pt x="53" y="3"/>
                  </a:lnTo>
                  <a:lnTo>
                    <a:pt x="51" y="14"/>
                  </a:lnTo>
                  <a:lnTo>
                    <a:pt x="50" y="13"/>
                  </a:lnTo>
                  <a:lnTo>
                    <a:pt x="48" y="12"/>
                  </a:lnTo>
                  <a:lnTo>
                    <a:pt x="47" y="11"/>
                  </a:lnTo>
                  <a:lnTo>
                    <a:pt x="45" y="11"/>
                  </a:lnTo>
                  <a:lnTo>
                    <a:pt x="42" y="10"/>
                  </a:lnTo>
                  <a:lnTo>
                    <a:pt x="40" y="10"/>
                  </a:lnTo>
                  <a:lnTo>
                    <a:pt x="36" y="10"/>
                  </a:lnTo>
                  <a:lnTo>
                    <a:pt x="31" y="10"/>
                  </a:lnTo>
                  <a:lnTo>
                    <a:pt x="26" y="11"/>
                  </a:lnTo>
                  <a:lnTo>
                    <a:pt x="23" y="13"/>
                  </a:lnTo>
                  <a:lnTo>
                    <a:pt x="20" y="15"/>
                  </a:lnTo>
                  <a:lnTo>
                    <a:pt x="17" y="18"/>
                  </a:lnTo>
                  <a:lnTo>
                    <a:pt x="15" y="22"/>
                  </a:lnTo>
                  <a:lnTo>
                    <a:pt x="14" y="26"/>
                  </a:lnTo>
                  <a:lnTo>
                    <a:pt x="14" y="31"/>
                  </a:lnTo>
                  <a:lnTo>
                    <a:pt x="14" y="35"/>
                  </a:lnTo>
                  <a:lnTo>
                    <a:pt x="15" y="38"/>
                  </a:lnTo>
                  <a:lnTo>
                    <a:pt x="17" y="42"/>
                  </a:lnTo>
                  <a:lnTo>
                    <a:pt x="20" y="45"/>
                  </a:lnTo>
                  <a:lnTo>
                    <a:pt x="23" y="46"/>
                  </a:lnTo>
                  <a:lnTo>
                    <a:pt x="27" y="48"/>
                  </a:lnTo>
                  <a:lnTo>
                    <a:pt x="31" y="49"/>
                  </a:lnTo>
                  <a:lnTo>
                    <a:pt x="35" y="50"/>
                  </a:lnTo>
                  <a:lnTo>
                    <a:pt x="37" y="50"/>
                  </a:lnTo>
                  <a:lnTo>
                    <a:pt x="39" y="49"/>
                  </a:lnTo>
                  <a:lnTo>
                    <a:pt x="41" y="49"/>
                  </a:lnTo>
                  <a:lnTo>
                    <a:pt x="43" y="48"/>
                  </a:lnTo>
                  <a:lnTo>
                    <a:pt x="43" y="35"/>
                  </a:lnTo>
                  <a:lnTo>
                    <a:pt x="30" y="35"/>
                  </a:lnTo>
                  <a:lnTo>
                    <a:pt x="30" y="25"/>
                  </a:lnTo>
                  <a:lnTo>
                    <a:pt x="54" y="25"/>
                  </a:lnTo>
                  <a:lnTo>
                    <a:pt x="54" y="57"/>
                  </a:lnTo>
                  <a:lnTo>
                    <a:pt x="52" y="57"/>
                  </a:lnTo>
                  <a:lnTo>
                    <a:pt x="50" y="58"/>
                  </a:lnTo>
                  <a:lnTo>
                    <a:pt x="48" y="58"/>
                  </a:lnTo>
                  <a:lnTo>
                    <a:pt x="46" y="59"/>
                  </a:lnTo>
                  <a:lnTo>
                    <a:pt x="44" y="59"/>
                  </a:lnTo>
                  <a:lnTo>
                    <a:pt x="41" y="59"/>
                  </a:lnTo>
                  <a:lnTo>
                    <a:pt x="37" y="60"/>
                  </a:lnTo>
                  <a:lnTo>
                    <a:pt x="32" y="60"/>
                  </a:lnTo>
                </a:path>
              </a:pathLst>
            </a:custGeom>
            <a:solidFill>
              <a:srgbClr val="E84F6B"/>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 name="Freeform 1145">
              <a:extLst>
                <a:ext uri="{FF2B5EF4-FFF2-40B4-BE49-F238E27FC236}">
                  <a16:creationId xmlns:a16="http://schemas.microsoft.com/office/drawing/2014/main" id="{15652CAE-0E8D-4242-B1F3-07436A985806}"/>
                </a:ext>
              </a:extLst>
            </p:cNvPr>
            <p:cNvSpPr>
              <a:spLocks/>
            </p:cNvSpPr>
            <p:nvPr/>
          </p:nvSpPr>
          <p:spPr bwMode="auto">
            <a:xfrm>
              <a:off x="4656" y="3028"/>
              <a:ext cx="65" cy="100"/>
            </a:xfrm>
            <a:custGeom>
              <a:avLst/>
              <a:gdLst>
                <a:gd name="T0" fmla="*/ 64 w 65"/>
                <a:gd name="T1" fmla="*/ 4 h 100"/>
                <a:gd name="T2" fmla="*/ 63 w 65"/>
                <a:gd name="T3" fmla="*/ 0 h 100"/>
                <a:gd name="T4" fmla="*/ 56 w 65"/>
                <a:gd name="T5" fmla="*/ 2 h 100"/>
                <a:gd name="T6" fmla="*/ 50 w 65"/>
                <a:gd name="T7" fmla="*/ 5 h 100"/>
                <a:gd name="T8" fmla="*/ 44 w 65"/>
                <a:gd name="T9" fmla="*/ 8 h 100"/>
                <a:gd name="T10" fmla="*/ 37 w 65"/>
                <a:gd name="T11" fmla="*/ 13 h 100"/>
                <a:gd name="T12" fmla="*/ 32 w 65"/>
                <a:gd name="T13" fmla="*/ 19 h 100"/>
                <a:gd name="T14" fmla="*/ 27 w 65"/>
                <a:gd name="T15" fmla="*/ 25 h 100"/>
                <a:gd name="T16" fmla="*/ 21 w 65"/>
                <a:gd name="T17" fmla="*/ 33 h 100"/>
                <a:gd name="T18" fmla="*/ 16 w 65"/>
                <a:gd name="T19" fmla="*/ 41 h 100"/>
                <a:gd name="T20" fmla="*/ 12 w 65"/>
                <a:gd name="T21" fmla="*/ 48 h 100"/>
                <a:gd name="T22" fmla="*/ 8 w 65"/>
                <a:gd name="T23" fmla="*/ 56 h 100"/>
                <a:gd name="T24" fmla="*/ 5 w 65"/>
                <a:gd name="T25" fmla="*/ 63 h 100"/>
                <a:gd name="T26" fmla="*/ 3 w 65"/>
                <a:gd name="T27" fmla="*/ 72 h 100"/>
                <a:gd name="T28" fmla="*/ 1 w 65"/>
                <a:gd name="T29" fmla="*/ 79 h 100"/>
                <a:gd name="T30" fmla="*/ 0 w 65"/>
                <a:gd name="T31" fmla="*/ 87 h 100"/>
                <a:gd name="T32" fmla="*/ 0 w 65"/>
                <a:gd name="T33" fmla="*/ 93 h 100"/>
                <a:gd name="T34" fmla="*/ 1 w 65"/>
                <a:gd name="T35" fmla="*/ 99 h 100"/>
                <a:gd name="T36" fmla="*/ 6 w 65"/>
                <a:gd name="T37" fmla="*/ 98 h 100"/>
                <a:gd name="T38" fmla="*/ 5 w 65"/>
                <a:gd name="T39" fmla="*/ 93 h 100"/>
                <a:gd name="T40" fmla="*/ 5 w 65"/>
                <a:gd name="T41" fmla="*/ 87 h 100"/>
                <a:gd name="T42" fmla="*/ 6 w 65"/>
                <a:gd name="T43" fmla="*/ 80 h 100"/>
                <a:gd name="T44" fmla="*/ 8 w 65"/>
                <a:gd name="T45" fmla="*/ 73 h 100"/>
                <a:gd name="T46" fmla="*/ 11 w 65"/>
                <a:gd name="T47" fmla="*/ 64 h 100"/>
                <a:gd name="T48" fmla="*/ 13 w 65"/>
                <a:gd name="T49" fmla="*/ 57 h 100"/>
                <a:gd name="T50" fmla="*/ 16 w 65"/>
                <a:gd name="T51" fmla="*/ 49 h 100"/>
                <a:gd name="T52" fmla="*/ 21 w 65"/>
                <a:gd name="T53" fmla="*/ 41 h 100"/>
                <a:gd name="T54" fmla="*/ 26 w 65"/>
                <a:gd name="T55" fmla="*/ 35 h 100"/>
                <a:gd name="T56" fmla="*/ 30 w 65"/>
                <a:gd name="T57" fmla="*/ 27 h 100"/>
                <a:gd name="T58" fmla="*/ 37 w 65"/>
                <a:gd name="T59" fmla="*/ 21 h 100"/>
                <a:gd name="T60" fmla="*/ 42 w 65"/>
                <a:gd name="T61" fmla="*/ 16 h 100"/>
                <a:gd name="T62" fmla="*/ 48 w 65"/>
                <a:gd name="T63" fmla="*/ 11 h 100"/>
                <a:gd name="T64" fmla="*/ 53 w 65"/>
                <a:gd name="T65" fmla="*/ 8 h 100"/>
                <a:gd name="T66" fmla="*/ 58 w 65"/>
                <a:gd name="T67" fmla="*/ 5 h 100"/>
                <a:gd name="T68" fmla="*/ 63 w 65"/>
                <a:gd name="T69" fmla="*/ 4 h 100"/>
                <a:gd name="T70" fmla="*/ 62 w 65"/>
                <a:gd name="T71" fmla="*/ 1 h 100"/>
                <a:gd name="T72" fmla="*/ 64 w 65"/>
                <a:gd name="T73" fmla="*/ 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 h="100">
                  <a:moveTo>
                    <a:pt x="64" y="4"/>
                  </a:moveTo>
                  <a:lnTo>
                    <a:pt x="63" y="0"/>
                  </a:lnTo>
                  <a:lnTo>
                    <a:pt x="56" y="2"/>
                  </a:lnTo>
                  <a:lnTo>
                    <a:pt x="50" y="5"/>
                  </a:lnTo>
                  <a:lnTo>
                    <a:pt x="44" y="8"/>
                  </a:lnTo>
                  <a:lnTo>
                    <a:pt x="37" y="13"/>
                  </a:lnTo>
                  <a:lnTo>
                    <a:pt x="32" y="19"/>
                  </a:lnTo>
                  <a:lnTo>
                    <a:pt x="27" y="25"/>
                  </a:lnTo>
                  <a:lnTo>
                    <a:pt x="21" y="33"/>
                  </a:lnTo>
                  <a:lnTo>
                    <a:pt x="16" y="41"/>
                  </a:lnTo>
                  <a:lnTo>
                    <a:pt x="12" y="48"/>
                  </a:lnTo>
                  <a:lnTo>
                    <a:pt x="8" y="56"/>
                  </a:lnTo>
                  <a:lnTo>
                    <a:pt x="5" y="63"/>
                  </a:lnTo>
                  <a:lnTo>
                    <a:pt x="3" y="72"/>
                  </a:lnTo>
                  <a:lnTo>
                    <a:pt x="1" y="79"/>
                  </a:lnTo>
                  <a:lnTo>
                    <a:pt x="0" y="87"/>
                  </a:lnTo>
                  <a:lnTo>
                    <a:pt x="0" y="93"/>
                  </a:lnTo>
                  <a:lnTo>
                    <a:pt x="1" y="99"/>
                  </a:lnTo>
                  <a:lnTo>
                    <a:pt x="6" y="98"/>
                  </a:lnTo>
                  <a:lnTo>
                    <a:pt x="5" y="93"/>
                  </a:lnTo>
                  <a:lnTo>
                    <a:pt x="5" y="87"/>
                  </a:lnTo>
                  <a:lnTo>
                    <a:pt x="6" y="80"/>
                  </a:lnTo>
                  <a:lnTo>
                    <a:pt x="8" y="73"/>
                  </a:lnTo>
                  <a:lnTo>
                    <a:pt x="11" y="64"/>
                  </a:lnTo>
                  <a:lnTo>
                    <a:pt x="13" y="57"/>
                  </a:lnTo>
                  <a:lnTo>
                    <a:pt x="16" y="49"/>
                  </a:lnTo>
                  <a:lnTo>
                    <a:pt x="21" y="41"/>
                  </a:lnTo>
                  <a:lnTo>
                    <a:pt x="26" y="35"/>
                  </a:lnTo>
                  <a:lnTo>
                    <a:pt x="30" y="27"/>
                  </a:lnTo>
                  <a:lnTo>
                    <a:pt x="37" y="21"/>
                  </a:lnTo>
                  <a:lnTo>
                    <a:pt x="42" y="16"/>
                  </a:lnTo>
                  <a:lnTo>
                    <a:pt x="48" y="11"/>
                  </a:lnTo>
                  <a:lnTo>
                    <a:pt x="53" y="8"/>
                  </a:lnTo>
                  <a:lnTo>
                    <a:pt x="58" y="5"/>
                  </a:lnTo>
                  <a:lnTo>
                    <a:pt x="63" y="4"/>
                  </a:lnTo>
                  <a:lnTo>
                    <a:pt x="62" y="1"/>
                  </a:lnTo>
                  <a:lnTo>
                    <a:pt x="64" y="4"/>
                  </a:lnTo>
                </a:path>
              </a:pathLst>
            </a:custGeom>
            <a:solidFill>
              <a:srgbClr val="999999"/>
            </a:solidFill>
            <a:ln>
              <a:noFill/>
            </a:ln>
            <a:effectLst/>
            <a:extLst>
              <a:ext uri="{91240B29-F687-4F45-9708-019B960494DF}">
                <a14:hiddenLine xmlns:a14="http://schemas.microsoft.com/office/drawing/2010/main" w="12699"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2" name="Line 1146">
              <a:extLst>
                <a:ext uri="{FF2B5EF4-FFF2-40B4-BE49-F238E27FC236}">
                  <a16:creationId xmlns:a16="http://schemas.microsoft.com/office/drawing/2014/main" id="{658E564D-F97F-478B-9D97-B3419FE3A395}"/>
                </a:ext>
              </a:extLst>
            </p:cNvPr>
            <p:cNvSpPr>
              <a:spLocks noChangeShapeType="1"/>
            </p:cNvSpPr>
            <p:nvPr/>
          </p:nvSpPr>
          <p:spPr bwMode="auto">
            <a:xfrm flipV="1">
              <a:off x="4479" y="2969"/>
              <a:ext cx="376" cy="247"/>
            </a:xfrm>
            <a:prstGeom prst="line">
              <a:avLst/>
            </a:prstGeom>
            <a:noFill/>
            <a:ln w="507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Line 1147">
              <a:extLst>
                <a:ext uri="{FF2B5EF4-FFF2-40B4-BE49-F238E27FC236}">
                  <a16:creationId xmlns:a16="http://schemas.microsoft.com/office/drawing/2014/main" id="{ACE48B18-C407-4CCF-975F-121D0166A2D3}"/>
                </a:ext>
              </a:extLst>
            </p:cNvPr>
            <p:cNvSpPr>
              <a:spLocks noChangeShapeType="1"/>
            </p:cNvSpPr>
            <p:nvPr/>
          </p:nvSpPr>
          <p:spPr bwMode="auto">
            <a:xfrm flipV="1">
              <a:off x="4479" y="2443"/>
              <a:ext cx="370" cy="176"/>
            </a:xfrm>
            <a:prstGeom prst="line">
              <a:avLst/>
            </a:prstGeom>
            <a:noFill/>
            <a:ln w="507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4" name="Rectangle 5">
            <a:extLst>
              <a:ext uri="{FF2B5EF4-FFF2-40B4-BE49-F238E27FC236}">
                <a16:creationId xmlns:a16="http://schemas.microsoft.com/office/drawing/2014/main" id="{2B2AD244-FA94-4B62-A1B9-9F30F22DA0BD}"/>
              </a:ext>
            </a:extLst>
          </p:cNvPr>
          <p:cNvSpPr txBox="1">
            <a:spLocks noChangeArrowheads="1"/>
          </p:cNvSpPr>
          <p:nvPr/>
        </p:nvSpPr>
        <p:spPr bwMode="auto">
          <a:xfrm>
            <a:off x="113931" y="4960021"/>
            <a:ext cx="2670604" cy="419100"/>
          </a:xfrm>
          <a:prstGeom prst="rect">
            <a:avLst/>
          </a:prstGeom>
          <a:noFill/>
          <a:ln/>
          <a:extLst>
            <a:ext uri="{909E8E84-426E-40DD-AFC4-6F175D3DCCD1}">
              <a14:hiddenFill xmlns:a14="http://schemas.microsoft.com/office/drawing/2010/main">
                <a:solidFill>
                  <a:srgbClr val="EF9100"/>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65138" indent="-465138">
              <a:buFont typeface="Wingdings" panose="05000000000000000000" pitchFamily="2" charset="2"/>
              <a:buChar char="þ"/>
            </a:pPr>
            <a:r>
              <a:rPr lang="en-US" altLang="en-US" sz="2800" kern="0" dirty="0">
                <a:solidFill>
                  <a:sysClr val="windowText" lastClr="000000"/>
                </a:solidFill>
              </a:rPr>
              <a:t> </a:t>
            </a:r>
            <a:r>
              <a:rPr lang="en-US" altLang="en-US" sz="2000" kern="0" dirty="0">
                <a:solidFill>
                  <a:sysClr val="windowText" lastClr="000000"/>
                </a:solidFill>
              </a:rPr>
              <a:t>OXYGEN:</a:t>
            </a:r>
            <a:endParaRPr lang="en-US" altLang="en-US" sz="2200" kern="0" dirty="0">
              <a:solidFill>
                <a:sysClr val="windowText" lastClr="000000"/>
              </a:solidFill>
            </a:endParaRPr>
          </a:p>
        </p:txBody>
      </p:sp>
      <p:sp>
        <p:nvSpPr>
          <p:cNvPr id="135" name="TextBox 134">
            <a:extLst>
              <a:ext uri="{FF2B5EF4-FFF2-40B4-BE49-F238E27FC236}">
                <a16:creationId xmlns:a16="http://schemas.microsoft.com/office/drawing/2014/main" id="{3311C009-4478-4DB1-823F-6896B33FA7BF}"/>
              </a:ext>
            </a:extLst>
          </p:cNvPr>
          <p:cNvSpPr txBox="1"/>
          <p:nvPr/>
        </p:nvSpPr>
        <p:spPr>
          <a:xfrm>
            <a:off x="113931" y="5506896"/>
            <a:ext cx="3051314" cy="1600951"/>
          </a:xfrm>
          <a:prstGeom prst="rect">
            <a:avLst/>
          </a:prstGeom>
          <a:noFill/>
        </p:spPr>
        <p:txBody>
          <a:bodyPr wrap="square">
            <a:spAutoFit/>
          </a:bodyPr>
          <a:lstStyle/>
          <a:p>
            <a:pPr>
              <a:lnSpc>
                <a:spcPct val="125000"/>
              </a:lnSpc>
              <a:buFont typeface="Wingdings" panose="05000000000000000000" pitchFamily="2" charset="2"/>
              <a:buChar char="ü"/>
            </a:pPr>
            <a:r>
              <a:rPr lang="en-US" altLang="en-US" sz="1600" b="1" dirty="0">
                <a:latin typeface="Arial" panose="020B0604020202020204" pitchFamily="34" charset="0"/>
              </a:rPr>
              <a:t>The fuel air mixture must be right. </a:t>
            </a:r>
          </a:p>
          <a:p>
            <a:pPr>
              <a:lnSpc>
                <a:spcPct val="125000"/>
              </a:lnSpc>
              <a:buFont typeface="Wingdings" panose="05000000000000000000" pitchFamily="2" charset="2"/>
              <a:buChar char="ü"/>
            </a:pPr>
            <a:r>
              <a:rPr lang="en-US" altLang="en-US" sz="1600" b="1" dirty="0">
                <a:latin typeface="Arial" panose="020B0604020202020204" pitchFamily="34" charset="0"/>
              </a:rPr>
              <a:t>People need 19 percent to live.</a:t>
            </a:r>
          </a:p>
          <a:p>
            <a:pPr>
              <a:lnSpc>
                <a:spcPct val="125000"/>
              </a:lnSpc>
              <a:buFont typeface="Wingdings" panose="05000000000000000000" pitchFamily="2" charset="2"/>
              <a:buChar char="ü"/>
            </a:pPr>
            <a:r>
              <a:rPr lang="en-US" altLang="en-US" sz="1600" b="1" dirty="0">
                <a:latin typeface="Arial" panose="020B0604020202020204" pitchFamily="34" charset="0"/>
              </a:rPr>
              <a:t>Fire only needs 16 percent. </a:t>
            </a:r>
            <a:endParaRPr lang="en-US" altLang="en-US" sz="1800" b="1" dirty="0">
              <a:latin typeface="Arial" panose="020B0604020202020204" pitchFamily="34" charset="0"/>
            </a:endParaRPr>
          </a:p>
        </p:txBody>
      </p:sp>
      <p:grpSp>
        <p:nvGrpSpPr>
          <p:cNvPr id="136" name="Group 24">
            <a:extLst>
              <a:ext uri="{FF2B5EF4-FFF2-40B4-BE49-F238E27FC236}">
                <a16:creationId xmlns:a16="http://schemas.microsoft.com/office/drawing/2014/main" id="{DBB27223-F88C-45E6-A358-7AF99D58BBFC}"/>
              </a:ext>
            </a:extLst>
          </p:cNvPr>
          <p:cNvGrpSpPr>
            <a:grpSpLocks/>
          </p:cNvGrpSpPr>
          <p:nvPr/>
        </p:nvGrpSpPr>
        <p:grpSpPr bwMode="auto">
          <a:xfrm>
            <a:off x="3254441" y="4890617"/>
            <a:ext cx="1742728" cy="2366699"/>
            <a:chOff x="1795" y="2773"/>
            <a:chExt cx="765" cy="858"/>
          </a:xfrm>
        </p:grpSpPr>
        <p:sp>
          <p:nvSpPr>
            <p:cNvPr id="137" name="Rectangle 20">
              <a:extLst>
                <a:ext uri="{FF2B5EF4-FFF2-40B4-BE49-F238E27FC236}">
                  <a16:creationId xmlns:a16="http://schemas.microsoft.com/office/drawing/2014/main" id="{096F508D-BF36-44CE-8C82-23E40B8F2D9E}"/>
                </a:ext>
              </a:extLst>
            </p:cNvPr>
            <p:cNvSpPr>
              <a:spLocks noChangeArrowheads="1"/>
            </p:cNvSpPr>
            <p:nvPr/>
          </p:nvSpPr>
          <p:spPr bwMode="auto">
            <a:xfrm>
              <a:off x="1795" y="2773"/>
              <a:ext cx="765" cy="775"/>
            </a:xfrm>
            <a:prstGeom prst="rect">
              <a:avLst/>
            </a:prstGeom>
            <a:solidFill>
              <a:srgbClr val="FCFEB9"/>
            </a:solidFill>
            <a:ln w="50799">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8" name="Group 23">
              <a:extLst>
                <a:ext uri="{FF2B5EF4-FFF2-40B4-BE49-F238E27FC236}">
                  <a16:creationId xmlns:a16="http://schemas.microsoft.com/office/drawing/2014/main" id="{BE7A165E-0B5B-4DB1-BEFE-AA721193690D}"/>
                </a:ext>
              </a:extLst>
            </p:cNvPr>
            <p:cNvGrpSpPr>
              <a:grpSpLocks/>
            </p:cNvGrpSpPr>
            <p:nvPr/>
          </p:nvGrpSpPr>
          <p:grpSpPr bwMode="auto">
            <a:xfrm>
              <a:off x="1884" y="2878"/>
              <a:ext cx="666" cy="753"/>
              <a:chOff x="1884" y="2878"/>
              <a:chExt cx="666" cy="753"/>
            </a:xfrm>
          </p:grpSpPr>
          <p:sp>
            <p:nvSpPr>
              <p:cNvPr id="139" name="Oval 21">
                <a:extLst>
                  <a:ext uri="{FF2B5EF4-FFF2-40B4-BE49-F238E27FC236}">
                    <a16:creationId xmlns:a16="http://schemas.microsoft.com/office/drawing/2014/main" id="{6D4FA6D6-F7EF-4E44-8E65-C66DEF93BBAC}"/>
                  </a:ext>
                </a:extLst>
              </p:cNvPr>
              <p:cNvSpPr>
                <a:spLocks noChangeArrowheads="1"/>
              </p:cNvSpPr>
              <p:nvPr/>
            </p:nvSpPr>
            <p:spPr bwMode="auto">
              <a:xfrm>
                <a:off x="1884" y="2878"/>
                <a:ext cx="343" cy="343"/>
              </a:xfrm>
              <a:prstGeom prst="ellipse">
                <a:avLst/>
              </a:prstGeom>
              <a:noFill/>
              <a:ln w="126999">
                <a:solidFill>
                  <a:schemeClr val="tx1"/>
                </a:solidFill>
                <a:round/>
                <a:headEnd/>
                <a:tailEnd/>
              </a:ln>
              <a:effectLst/>
              <a:extLst>
                <a:ext uri="{909E8E84-426E-40DD-AFC4-6F175D3DCCD1}">
                  <a14:hiddenFill xmlns:a14="http://schemas.microsoft.com/office/drawing/2010/main">
                    <a:solidFill>
                      <a:srgbClr val="EF91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Rectangle 22">
                <a:extLst>
                  <a:ext uri="{FF2B5EF4-FFF2-40B4-BE49-F238E27FC236}">
                    <a16:creationId xmlns:a16="http://schemas.microsoft.com/office/drawing/2014/main" id="{F442E79B-562E-4AF5-BF06-C6F5CBB45439}"/>
                  </a:ext>
                </a:extLst>
              </p:cNvPr>
              <p:cNvSpPr>
                <a:spLocks noChangeArrowheads="1"/>
              </p:cNvSpPr>
              <p:nvPr/>
            </p:nvSpPr>
            <p:spPr bwMode="auto">
              <a:xfrm>
                <a:off x="2219" y="3074"/>
                <a:ext cx="331" cy="557"/>
              </a:xfrm>
              <a:prstGeom prst="rect">
                <a:avLst/>
              </a:prstGeom>
              <a:noFill/>
              <a:ln>
                <a:noFill/>
              </a:ln>
              <a:effectLst/>
              <a:extLst>
                <a:ext uri="{909E8E84-426E-40DD-AFC4-6F175D3DCCD1}">
                  <a14:hiddenFill xmlns:a14="http://schemas.microsoft.com/office/drawing/2010/main">
                    <a:solidFill>
                      <a:srgbClr val="EF9100"/>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33338" rIns="66675" bIns="33338">
                <a:spAutoFit/>
              </a:bodyPr>
              <a:lstStyle>
                <a:lvl1pPr defTabSz="657225">
                  <a:defRPr sz="2400">
                    <a:solidFill>
                      <a:schemeClr val="tx1"/>
                    </a:solidFill>
                    <a:latin typeface="Times New Roman" panose="02020603050405020304" pitchFamily="18" charset="0"/>
                  </a:defRPr>
                </a:lvl1pPr>
                <a:lvl2pPr marL="328613" defTabSz="657225">
                  <a:defRPr sz="2400">
                    <a:solidFill>
                      <a:schemeClr val="tx1"/>
                    </a:solidFill>
                    <a:latin typeface="Times New Roman" panose="02020603050405020304" pitchFamily="18" charset="0"/>
                  </a:defRPr>
                </a:lvl2pPr>
                <a:lvl3pPr marL="657225" defTabSz="657225">
                  <a:defRPr sz="2400">
                    <a:solidFill>
                      <a:schemeClr val="tx1"/>
                    </a:solidFill>
                    <a:latin typeface="Times New Roman" panose="02020603050405020304" pitchFamily="18" charset="0"/>
                  </a:defRPr>
                </a:lvl3pPr>
                <a:lvl4pPr marL="987425" defTabSz="657225">
                  <a:defRPr sz="2400">
                    <a:solidFill>
                      <a:schemeClr val="tx1"/>
                    </a:solidFill>
                    <a:latin typeface="Times New Roman" panose="02020603050405020304" pitchFamily="18" charset="0"/>
                  </a:defRPr>
                </a:lvl4pPr>
                <a:lvl5pPr marL="1317625" defTabSz="657225">
                  <a:defRPr sz="2400">
                    <a:solidFill>
                      <a:schemeClr val="tx1"/>
                    </a:solidFill>
                    <a:latin typeface="Times New Roman" panose="02020603050405020304" pitchFamily="18" charset="0"/>
                  </a:defRPr>
                </a:lvl5pPr>
                <a:lvl6pPr marL="1774825" defTabSz="657225" eaLnBrk="0" fontAlgn="base" hangingPunct="0">
                  <a:spcBef>
                    <a:spcPct val="0"/>
                  </a:spcBef>
                  <a:spcAft>
                    <a:spcPct val="0"/>
                  </a:spcAft>
                  <a:defRPr sz="2400">
                    <a:solidFill>
                      <a:schemeClr val="tx1"/>
                    </a:solidFill>
                    <a:latin typeface="Times New Roman" panose="02020603050405020304" pitchFamily="18" charset="0"/>
                  </a:defRPr>
                </a:lvl6pPr>
                <a:lvl7pPr marL="2232025" defTabSz="657225" eaLnBrk="0" fontAlgn="base" hangingPunct="0">
                  <a:spcBef>
                    <a:spcPct val="0"/>
                  </a:spcBef>
                  <a:spcAft>
                    <a:spcPct val="0"/>
                  </a:spcAft>
                  <a:defRPr sz="2400">
                    <a:solidFill>
                      <a:schemeClr val="tx1"/>
                    </a:solidFill>
                    <a:latin typeface="Times New Roman" panose="02020603050405020304" pitchFamily="18" charset="0"/>
                  </a:defRPr>
                </a:lvl7pPr>
                <a:lvl8pPr marL="2689225" defTabSz="657225" eaLnBrk="0" fontAlgn="base" hangingPunct="0">
                  <a:spcBef>
                    <a:spcPct val="0"/>
                  </a:spcBef>
                  <a:spcAft>
                    <a:spcPct val="0"/>
                  </a:spcAft>
                  <a:defRPr sz="2400">
                    <a:solidFill>
                      <a:schemeClr val="tx1"/>
                    </a:solidFill>
                    <a:latin typeface="Times New Roman" panose="02020603050405020304" pitchFamily="18" charset="0"/>
                  </a:defRPr>
                </a:lvl8pPr>
                <a:lvl9pPr marL="3146425" defTabSz="6572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5200" b="1" dirty="0">
                    <a:latin typeface="Arial" panose="020B0604020202020204" pitchFamily="34" charset="0"/>
                  </a:rPr>
                  <a:t>2</a:t>
                </a:r>
              </a:p>
            </p:txBody>
          </p:sp>
        </p:grpSp>
      </p:grpSp>
      <p:pic>
        <p:nvPicPr>
          <p:cNvPr id="2050" name="Picture 2" descr="Image result for cigarette fire">
            <a:extLst>
              <a:ext uri="{FF2B5EF4-FFF2-40B4-BE49-F238E27FC236}">
                <a16:creationId xmlns:a16="http://schemas.microsoft.com/office/drawing/2014/main" id="{63CB9947-51C9-42B8-BEB2-05CD6934C1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5358" y="1980286"/>
            <a:ext cx="2040034" cy="1972072"/>
          </a:xfrm>
          <a:prstGeom prst="rect">
            <a:avLst/>
          </a:prstGeom>
          <a:noFill/>
          <a:extLst>
            <a:ext uri="{909E8E84-426E-40DD-AFC4-6F175D3DCCD1}">
              <a14:hiddenFill xmlns:a14="http://schemas.microsoft.com/office/drawing/2010/main">
                <a:solidFill>
                  <a:srgbClr val="FFFFFF"/>
                </a:solidFill>
              </a14:hiddenFill>
            </a:ext>
          </a:extLst>
        </p:spPr>
      </p:pic>
      <p:sp>
        <p:nvSpPr>
          <p:cNvPr id="142" name="Rectangle 5">
            <a:extLst>
              <a:ext uri="{FF2B5EF4-FFF2-40B4-BE49-F238E27FC236}">
                <a16:creationId xmlns:a16="http://schemas.microsoft.com/office/drawing/2014/main" id="{B5460B05-E83E-498B-A2AE-1297ABB160BE}"/>
              </a:ext>
            </a:extLst>
          </p:cNvPr>
          <p:cNvSpPr txBox="1">
            <a:spLocks noChangeArrowheads="1"/>
          </p:cNvSpPr>
          <p:nvPr/>
        </p:nvSpPr>
        <p:spPr bwMode="auto">
          <a:xfrm>
            <a:off x="6699207" y="1936498"/>
            <a:ext cx="2670604" cy="419100"/>
          </a:xfrm>
          <a:prstGeom prst="rect">
            <a:avLst/>
          </a:prstGeom>
          <a:noFill/>
          <a:ln/>
          <a:extLst>
            <a:ext uri="{909E8E84-426E-40DD-AFC4-6F175D3DCCD1}">
              <a14:hiddenFill xmlns:a14="http://schemas.microsoft.com/office/drawing/2010/main">
                <a:solidFill>
                  <a:srgbClr val="EF9100"/>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65138" indent="-465138">
              <a:buFont typeface="Wingdings" panose="05000000000000000000" pitchFamily="2" charset="2"/>
              <a:buChar char="þ"/>
            </a:pPr>
            <a:r>
              <a:rPr lang="en-US" altLang="en-US" sz="2800" kern="0" dirty="0">
                <a:solidFill>
                  <a:sysClr val="windowText" lastClr="000000"/>
                </a:solidFill>
              </a:rPr>
              <a:t> </a:t>
            </a:r>
            <a:r>
              <a:rPr lang="en-US" altLang="en-US" sz="2000" kern="0" dirty="0">
                <a:solidFill>
                  <a:sysClr val="windowText" lastClr="000000"/>
                </a:solidFill>
              </a:rPr>
              <a:t>HEAT:</a:t>
            </a:r>
            <a:endParaRPr lang="en-US" altLang="en-US" sz="2200" kern="0" dirty="0">
              <a:solidFill>
                <a:sysClr val="windowText" lastClr="000000"/>
              </a:solidFill>
            </a:endParaRPr>
          </a:p>
        </p:txBody>
      </p:sp>
      <p:sp>
        <p:nvSpPr>
          <p:cNvPr id="143" name="TextBox 142">
            <a:extLst>
              <a:ext uri="{FF2B5EF4-FFF2-40B4-BE49-F238E27FC236}">
                <a16:creationId xmlns:a16="http://schemas.microsoft.com/office/drawing/2014/main" id="{8C1B74DE-0B35-4015-9B04-1AAE128736CD}"/>
              </a:ext>
            </a:extLst>
          </p:cNvPr>
          <p:cNvSpPr txBox="1"/>
          <p:nvPr/>
        </p:nvSpPr>
        <p:spPr>
          <a:xfrm>
            <a:off x="6248777" y="2478827"/>
            <a:ext cx="1951440" cy="3447610"/>
          </a:xfrm>
          <a:prstGeom prst="rect">
            <a:avLst/>
          </a:prstGeom>
          <a:noFill/>
        </p:spPr>
        <p:txBody>
          <a:bodyPr wrap="square">
            <a:spAutoFit/>
          </a:bodyPr>
          <a:lstStyle/>
          <a:p>
            <a:pPr>
              <a:lnSpc>
                <a:spcPct val="125000"/>
              </a:lnSpc>
              <a:buFont typeface="Wingdings" panose="05000000000000000000" pitchFamily="2" charset="2"/>
              <a:buChar char="ü"/>
            </a:pPr>
            <a:r>
              <a:rPr lang="en-US" altLang="en-US" sz="1600" b="1" dirty="0">
                <a:latin typeface="Arial" panose="020B0604020202020204" pitchFamily="34" charset="0"/>
              </a:rPr>
              <a:t>Throwing cigarettes that are still burning.</a:t>
            </a:r>
          </a:p>
          <a:p>
            <a:pPr>
              <a:lnSpc>
                <a:spcPct val="125000"/>
              </a:lnSpc>
              <a:buFont typeface="Wingdings" panose="05000000000000000000" pitchFamily="2" charset="2"/>
              <a:buChar char="ü"/>
            </a:pPr>
            <a:r>
              <a:rPr lang="en-US" altLang="en-US" sz="1600" b="1" dirty="0">
                <a:latin typeface="Arial" panose="020B0604020202020204" pitchFamily="34" charset="0"/>
              </a:rPr>
              <a:t>Matchsticks &amp; lighters</a:t>
            </a:r>
          </a:p>
          <a:p>
            <a:pPr>
              <a:lnSpc>
                <a:spcPct val="125000"/>
              </a:lnSpc>
              <a:buFont typeface="Wingdings" panose="05000000000000000000" pitchFamily="2" charset="2"/>
              <a:buChar char="ü"/>
            </a:pPr>
            <a:r>
              <a:rPr lang="en-US" altLang="en-US" sz="1600" b="1" dirty="0">
                <a:latin typeface="Arial" panose="020B0604020202020204" pitchFamily="34" charset="0"/>
              </a:rPr>
              <a:t>Candles</a:t>
            </a:r>
          </a:p>
          <a:p>
            <a:pPr>
              <a:lnSpc>
                <a:spcPct val="125000"/>
              </a:lnSpc>
              <a:buFont typeface="Wingdings" panose="05000000000000000000" pitchFamily="2" charset="2"/>
              <a:buChar char="ü"/>
            </a:pPr>
            <a:r>
              <a:rPr lang="en-US" altLang="en-US" sz="1600" b="1" dirty="0">
                <a:latin typeface="Arial" panose="020B0604020202020204" pitchFamily="34" charset="0"/>
              </a:rPr>
              <a:t>Electrical fires due to overloading &amp; short circuits.</a:t>
            </a:r>
          </a:p>
          <a:p>
            <a:pPr>
              <a:lnSpc>
                <a:spcPct val="125000"/>
              </a:lnSpc>
              <a:buFont typeface="Wingdings" panose="05000000000000000000" pitchFamily="2" charset="2"/>
              <a:buChar char="ü"/>
            </a:pPr>
            <a:endParaRPr lang="en-US" altLang="en-US" sz="1600" b="1" dirty="0">
              <a:latin typeface="Arial" panose="020B0604020202020204" pitchFamily="34" charset="0"/>
            </a:endParaRPr>
          </a:p>
        </p:txBody>
      </p:sp>
      <p:pic>
        <p:nvPicPr>
          <p:cNvPr id="2052" name="Picture 4" descr="Image result for match fire">
            <a:extLst>
              <a:ext uri="{FF2B5EF4-FFF2-40B4-BE49-F238E27FC236}">
                <a16:creationId xmlns:a16="http://schemas.microsoft.com/office/drawing/2014/main" id="{BACA0070-9503-41F0-B275-D97C59643E8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6982"/>
          <a:stretch/>
        </p:blipFill>
        <p:spPr bwMode="auto">
          <a:xfrm>
            <a:off x="7981115" y="4074618"/>
            <a:ext cx="1280085" cy="153343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cartoon candle flame">
            <a:extLst>
              <a:ext uri="{FF2B5EF4-FFF2-40B4-BE49-F238E27FC236}">
                <a16:creationId xmlns:a16="http://schemas.microsoft.com/office/drawing/2014/main" id="{7A611265-85B9-473F-9036-81221AC8E06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21157" y="5637569"/>
            <a:ext cx="1892859" cy="188983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electrical fire">
            <a:extLst>
              <a:ext uri="{FF2B5EF4-FFF2-40B4-BE49-F238E27FC236}">
                <a16:creationId xmlns:a16="http://schemas.microsoft.com/office/drawing/2014/main" id="{0D3C677B-3295-4F8A-8265-3933BCA8AA0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7031" t="13187" r="14004" b="23899"/>
          <a:stretch/>
        </p:blipFill>
        <p:spPr bwMode="auto">
          <a:xfrm>
            <a:off x="5137720" y="5671378"/>
            <a:ext cx="3197637" cy="188983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7" name="Table 146">
            <a:extLst>
              <a:ext uri="{FF2B5EF4-FFF2-40B4-BE49-F238E27FC236}">
                <a16:creationId xmlns:a16="http://schemas.microsoft.com/office/drawing/2014/main" id="{14D4FE39-7C7A-4E7D-9A80-0C41EB6FCE62}"/>
              </a:ext>
            </a:extLst>
          </p:cNvPr>
          <p:cNvGraphicFramePr>
            <a:graphicFrameLocks noGrp="1"/>
          </p:cNvGraphicFramePr>
          <p:nvPr>
            <p:extLst>
              <p:ext uri="{D42A27DB-BD31-4B8C-83A1-F6EECF244321}">
                <p14:modId xmlns:p14="http://schemas.microsoft.com/office/powerpoint/2010/main" val="1053916086"/>
              </p:ext>
            </p:extLst>
          </p:nvPr>
        </p:nvGraphicFramePr>
        <p:xfrm>
          <a:off x="79374" y="905508"/>
          <a:ext cx="10517416" cy="1022448"/>
        </p:xfrm>
        <a:graphic>
          <a:graphicData uri="http://schemas.openxmlformats.org/drawingml/2006/table">
            <a:tbl>
              <a:tblPr firstRow="1" bandRow="1">
                <a:tableStyleId>{5C22544A-7EE6-4342-B048-85BDC9FD1C3A}</a:tableStyleId>
              </a:tblPr>
              <a:tblGrid>
                <a:gridCol w="1781757">
                  <a:extLst>
                    <a:ext uri="{9D8B030D-6E8A-4147-A177-3AD203B41FA5}">
                      <a16:colId xmlns:a16="http://schemas.microsoft.com/office/drawing/2014/main" val="2207705789"/>
                    </a:ext>
                  </a:extLst>
                </a:gridCol>
                <a:gridCol w="270320">
                  <a:extLst>
                    <a:ext uri="{9D8B030D-6E8A-4147-A177-3AD203B41FA5}">
                      <a16:colId xmlns:a16="http://schemas.microsoft.com/office/drawing/2014/main" val="2960164522"/>
                    </a:ext>
                  </a:extLst>
                </a:gridCol>
                <a:gridCol w="4685541">
                  <a:extLst>
                    <a:ext uri="{9D8B030D-6E8A-4147-A177-3AD203B41FA5}">
                      <a16:colId xmlns:a16="http://schemas.microsoft.com/office/drawing/2014/main" val="2396181741"/>
                    </a:ext>
                  </a:extLst>
                </a:gridCol>
                <a:gridCol w="1261492">
                  <a:extLst>
                    <a:ext uri="{9D8B030D-6E8A-4147-A177-3AD203B41FA5}">
                      <a16:colId xmlns:a16="http://schemas.microsoft.com/office/drawing/2014/main" val="3541437465"/>
                    </a:ext>
                  </a:extLst>
                </a:gridCol>
                <a:gridCol w="270320">
                  <a:extLst>
                    <a:ext uri="{9D8B030D-6E8A-4147-A177-3AD203B41FA5}">
                      <a16:colId xmlns:a16="http://schemas.microsoft.com/office/drawing/2014/main" val="2925104313"/>
                    </a:ext>
                  </a:extLst>
                </a:gridCol>
                <a:gridCol w="2247986">
                  <a:extLst>
                    <a:ext uri="{9D8B030D-6E8A-4147-A177-3AD203B41FA5}">
                      <a16:colId xmlns:a16="http://schemas.microsoft.com/office/drawing/2014/main" val="2203847991"/>
                    </a:ext>
                  </a:extLst>
                </a:gridCol>
              </a:tblGrid>
              <a:tr h="350924">
                <a:tc gridSpan="6">
                  <a:txBody>
                    <a:bodyPr/>
                    <a:lstStyle/>
                    <a:p>
                      <a:pPr algn="ctr"/>
                      <a:r>
                        <a:rPr lang="en-GB" sz="1400" b="1" dirty="0">
                          <a:solidFill>
                            <a:srgbClr val="006600"/>
                          </a:solidFill>
                        </a:rPr>
                        <a:t>HSE TRAINING RECORD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9704706"/>
                  </a:ext>
                </a:extLst>
              </a:tr>
              <a:tr h="335762">
                <a:tc>
                  <a:txBody>
                    <a:bodyPr/>
                    <a:lstStyle/>
                    <a:p>
                      <a:r>
                        <a:rPr lang="en-GB" sz="1400" b="1" dirty="0"/>
                        <a:t>Plant/Site/Location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Musaffah Batching Plant @Maintenance Rest Room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t>Date &amp;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02-02-2022 @14:30 hours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5344942"/>
                  </a:ext>
                </a:extLst>
              </a:tr>
              <a:tr h="335762">
                <a:tc>
                  <a:txBody>
                    <a:bodyPr/>
                    <a:lstStyle/>
                    <a:p>
                      <a:r>
                        <a:rPr lang="en-GB" sz="1400" b="1" dirty="0"/>
                        <a:t>Topic/Subject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solidFill>
                            <a:schemeClr val="tx2"/>
                          </a:solidFill>
                        </a:rPr>
                        <a:t>Basic Fire Fighting </a:t>
                      </a:r>
                      <a:endParaRPr lang="en-GB" sz="1400"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t>Instructor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Ronald Valencia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1193189"/>
                  </a:ext>
                </a:extLst>
              </a:tr>
            </a:tbl>
          </a:graphicData>
        </a:graphic>
      </p:graphicFrame>
      <p:pic>
        <p:nvPicPr>
          <p:cNvPr id="1026" name="Picture 2" descr="Image result for lighter cause of fire">
            <a:extLst>
              <a:ext uri="{FF2B5EF4-FFF2-40B4-BE49-F238E27FC236}">
                <a16:creationId xmlns:a16="http://schemas.microsoft.com/office/drawing/2014/main" id="{4C1D66DA-7CC0-4304-8B2B-DEC075E6DF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16705" y="4157610"/>
            <a:ext cx="1280085" cy="1318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385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58750" y="0"/>
            <a:ext cx="10358667" cy="905508"/>
          </a:xfrm>
          <a:prstGeom prst="rect">
            <a:avLst/>
          </a:prstGeom>
          <a:noFill/>
          <a:ln cap="flat">
            <a:noFill/>
          </a:ln>
        </p:spPr>
      </p:pic>
      <p:sp>
        <p:nvSpPr>
          <p:cNvPr id="6" name="TextBox 5">
            <a:extLst>
              <a:ext uri="{FF2B5EF4-FFF2-40B4-BE49-F238E27FC236}">
                <a16:creationId xmlns:a16="http://schemas.microsoft.com/office/drawing/2014/main" id="{344A4DA9-6C35-41A8-8BBC-BA47D39FE1BD}"/>
              </a:ext>
            </a:extLst>
          </p:cNvPr>
          <p:cNvSpPr txBox="1"/>
          <p:nvPr/>
        </p:nvSpPr>
        <p:spPr>
          <a:xfrm>
            <a:off x="158750" y="2303351"/>
            <a:ext cx="7315200" cy="2092881"/>
          </a:xfrm>
          <a:prstGeom prst="rect">
            <a:avLst/>
          </a:prstGeom>
          <a:noFill/>
        </p:spPr>
        <p:txBody>
          <a:bodyPr wrap="square">
            <a:spAutoFit/>
          </a:bodyPr>
          <a:lstStyle/>
          <a:p>
            <a:pPr marL="0" indent="0" algn="l"/>
            <a:r>
              <a:rPr lang="en-US" sz="1600" b="1" i="0" u="sng" dirty="0">
                <a:solidFill>
                  <a:srgbClr val="000000"/>
                </a:solidFill>
                <a:effectLst/>
                <a:latin typeface="Times New Roman" panose="02020603050405020304" pitchFamily="18" charset="0"/>
              </a:rPr>
              <a:t>Radiation</a:t>
            </a:r>
            <a:r>
              <a:rPr lang="en-US" sz="1600" b="0" i="0" dirty="0">
                <a:solidFill>
                  <a:srgbClr val="000000"/>
                </a:solidFill>
                <a:effectLst/>
                <a:latin typeface="Times New Roman" panose="02020603050405020304" pitchFamily="18" charset="0"/>
              </a:rPr>
              <a:t> refers to the emission of energy in rays or waves.  Heat moves through space as energy waves.  It is the type of heat one feels when sitting in front of a fireplace or around a campfire.  It travels in straight lines at the speed of light.  This is the reason that when facing the fire, only the front is warmed.  The backside is not warmed until the person turns around.  The earth is heated by the sun through radiation.  Sunburns are a fact of life</a:t>
            </a:r>
            <a:r>
              <a:rPr lang="en-US" sz="1600" dirty="0">
                <a:solidFill>
                  <a:srgbClr val="000000"/>
                </a:solidFill>
                <a:latin typeface="Times New Roman" panose="02020603050405020304" pitchFamily="18" charset="0"/>
              </a:rPr>
              <a:t> </a:t>
            </a:r>
            <a:r>
              <a:rPr lang="en-US" sz="1600" b="0" i="0" dirty="0">
                <a:solidFill>
                  <a:srgbClr val="000000"/>
                </a:solidFill>
                <a:effectLst/>
                <a:latin typeface="Times New Roman" panose="02020603050405020304" pitchFamily="18" charset="0"/>
              </a:rPr>
              <a:t>when people are exposed to the sun very long.  Most of the preheating of fuels ahead of a fire is by radiation of heat from the fire.  As the fire front gets closer, the amount of radiant heat received is increased.</a:t>
            </a:r>
          </a:p>
        </p:txBody>
      </p:sp>
      <p:sp>
        <p:nvSpPr>
          <p:cNvPr id="7" name="TextBox 6">
            <a:extLst>
              <a:ext uri="{FF2B5EF4-FFF2-40B4-BE49-F238E27FC236}">
                <a16:creationId xmlns:a16="http://schemas.microsoft.com/office/drawing/2014/main" id="{F516CA16-3A55-41B3-8BDB-E7D52007A018}"/>
              </a:ext>
            </a:extLst>
          </p:cNvPr>
          <p:cNvSpPr txBox="1"/>
          <p:nvPr/>
        </p:nvSpPr>
        <p:spPr>
          <a:xfrm>
            <a:off x="141852" y="1934019"/>
            <a:ext cx="5884297" cy="400110"/>
          </a:xfrm>
          <a:prstGeom prst="rect">
            <a:avLst/>
          </a:prstGeom>
          <a:noFill/>
        </p:spPr>
        <p:txBody>
          <a:bodyPr wrap="square">
            <a:spAutoFit/>
          </a:bodyPr>
          <a:lstStyle/>
          <a:p>
            <a:r>
              <a:rPr lang="en-US" sz="2000" b="1" dirty="0">
                <a:solidFill>
                  <a:srgbClr val="0000CC"/>
                </a:solidFill>
              </a:rPr>
              <a:t>How does fire spread or transfer the extreme heat?</a:t>
            </a:r>
          </a:p>
        </p:txBody>
      </p:sp>
      <p:sp>
        <p:nvSpPr>
          <p:cNvPr id="11" name="TextBox 10">
            <a:extLst>
              <a:ext uri="{FF2B5EF4-FFF2-40B4-BE49-F238E27FC236}">
                <a16:creationId xmlns:a16="http://schemas.microsoft.com/office/drawing/2014/main" id="{3193B38A-39AC-4536-A32D-C8E15980DC9F}"/>
              </a:ext>
            </a:extLst>
          </p:cNvPr>
          <p:cNvSpPr txBox="1"/>
          <p:nvPr/>
        </p:nvSpPr>
        <p:spPr>
          <a:xfrm>
            <a:off x="124956" y="4417550"/>
            <a:ext cx="7789297" cy="1815882"/>
          </a:xfrm>
          <a:prstGeom prst="rect">
            <a:avLst/>
          </a:prstGeom>
          <a:noFill/>
        </p:spPr>
        <p:txBody>
          <a:bodyPr wrap="square">
            <a:spAutoFit/>
          </a:bodyPr>
          <a:lstStyle/>
          <a:p>
            <a:r>
              <a:rPr lang="en-US" sz="1600" b="1" i="0" u="sng" dirty="0">
                <a:solidFill>
                  <a:srgbClr val="000000"/>
                </a:solidFill>
                <a:effectLst/>
                <a:latin typeface="Times New Roman" panose="02020603050405020304" pitchFamily="18" charset="0"/>
              </a:rPr>
              <a:t>Convection</a:t>
            </a:r>
            <a:r>
              <a:rPr lang="en-US" sz="1600" b="0" i="0" dirty="0">
                <a:solidFill>
                  <a:srgbClr val="000000"/>
                </a:solidFill>
                <a:effectLst/>
                <a:latin typeface="Times New Roman" panose="02020603050405020304" pitchFamily="18" charset="0"/>
              </a:rPr>
              <a:t> is the transfer of heat by the physical movement of hot masses of air.  As air is  heated, it expands (as do all objects).  As it expands, it becomes lighter then the surrounding air and it rises.  (This is why the air near the ceiling of a heated room is warmer than that near the floor.)  The cooler air rushes in from the sides.  It is heated in turn and it also rises.  Soon a convection column is formed above the fire which can be seen by the smoke that is carried aloft in it.  This in-draft</a:t>
            </a:r>
            <a:r>
              <a:rPr lang="en-US" sz="1600" dirty="0">
                <a:solidFill>
                  <a:srgbClr val="000000"/>
                </a:solidFill>
                <a:latin typeface="Times New Roman" panose="02020603050405020304" pitchFamily="18" charset="0"/>
              </a:rPr>
              <a:t> </a:t>
            </a:r>
            <a:r>
              <a:rPr lang="en-US" sz="1600" b="0" i="0" dirty="0">
                <a:solidFill>
                  <a:srgbClr val="000000"/>
                </a:solidFill>
                <a:effectLst/>
                <a:latin typeface="Times New Roman" panose="02020603050405020304" pitchFamily="18" charset="0"/>
              </a:rPr>
              <a:t>of cooler air from the side helps to supply additional oxygen for the combustion process to continue. </a:t>
            </a:r>
            <a:endParaRPr lang="en-US" sz="1600" dirty="0"/>
          </a:p>
        </p:txBody>
      </p:sp>
      <p:sp>
        <p:nvSpPr>
          <p:cNvPr id="13" name="TextBox 12">
            <a:extLst>
              <a:ext uri="{FF2B5EF4-FFF2-40B4-BE49-F238E27FC236}">
                <a16:creationId xmlns:a16="http://schemas.microsoft.com/office/drawing/2014/main" id="{3A9B80AE-A9DB-4513-8F2C-A3BE2F090699}"/>
              </a:ext>
            </a:extLst>
          </p:cNvPr>
          <p:cNvSpPr txBox="1"/>
          <p:nvPr/>
        </p:nvSpPr>
        <p:spPr>
          <a:xfrm>
            <a:off x="124956" y="6331629"/>
            <a:ext cx="7789297" cy="1077218"/>
          </a:xfrm>
          <a:prstGeom prst="rect">
            <a:avLst/>
          </a:prstGeom>
          <a:noFill/>
        </p:spPr>
        <p:txBody>
          <a:bodyPr wrap="square">
            <a:spAutoFit/>
          </a:bodyPr>
          <a:lstStyle/>
          <a:p>
            <a:r>
              <a:rPr lang="en-US" sz="1600" b="1" i="0" u="sng" dirty="0">
                <a:solidFill>
                  <a:srgbClr val="000000"/>
                </a:solidFill>
                <a:effectLst/>
                <a:latin typeface="Times New Roman" panose="02020603050405020304" pitchFamily="18" charset="0"/>
              </a:rPr>
              <a:t>Conduction</a:t>
            </a:r>
            <a:r>
              <a:rPr lang="en-US" sz="1600" b="0" i="0" dirty="0">
                <a:solidFill>
                  <a:srgbClr val="000000"/>
                </a:solidFill>
                <a:effectLst/>
                <a:latin typeface="Times New Roman" panose="02020603050405020304" pitchFamily="18" charset="0"/>
              </a:rPr>
              <a:t> is the transfer of heat within the material itself.  Most metals are good heat conductors.  Wood is a very poor conductor so it transmits heat very slowly.  This can be illustrated by the fact that a wooden handle on a hot frying pan remains cool enough to be held by the bare hands.  Conduction is not an important factor in the spread of forest fires.</a:t>
            </a:r>
            <a:endParaRPr lang="en-US" sz="1600" dirty="0"/>
          </a:p>
        </p:txBody>
      </p:sp>
      <p:pic>
        <p:nvPicPr>
          <p:cNvPr id="3080" name="Picture 8" descr="Image result for radiation fire spread examples">
            <a:extLst>
              <a:ext uri="{FF2B5EF4-FFF2-40B4-BE49-F238E27FC236}">
                <a16:creationId xmlns:a16="http://schemas.microsoft.com/office/drawing/2014/main" id="{220D2EF1-0BD9-4781-8E53-15316CCEBED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587" r="4859" b="7076"/>
          <a:stretch/>
        </p:blipFill>
        <p:spPr bwMode="auto">
          <a:xfrm>
            <a:off x="7290224" y="2068989"/>
            <a:ext cx="3248623" cy="1709261"/>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Image result for radiation fire spread examples">
            <a:extLst>
              <a:ext uri="{FF2B5EF4-FFF2-40B4-BE49-F238E27FC236}">
                <a16:creationId xmlns:a16="http://schemas.microsoft.com/office/drawing/2014/main" id="{2852F159-F693-409F-ABA7-0FF9257B39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8750" y="3932451"/>
            <a:ext cx="2738667" cy="1815882"/>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Image result for radiation fire spread examples">
            <a:extLst>
              <a:ext uri="{FF2B5EF4-FFF2-40B4-BE49-F238E27FC236}">
                <a16:creationId xmlns:a16="http://schemas.microsoft.com/office/drawing/2014/main" id="{A1F26A3F-B487-4ADA-BA24-88EA0764A2E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2361"/>
          <a:stretch/>
        </p:blipFill>
        <p:spPr bwMode="auto">
          <a:xfrm>
            <a:off x="7625000" y="5892448"/>
            <a:ext cx="2930744" cy="15163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Table 18">
            <a:extLst>
              <a:ext uri="{FF2B5EF4-FFF2-40B4-BE49-F238E27FC236}">
                <a16:creationId xmlns:a16="http://schemas.microsoft.com/office/drawing/2014/main" id="{33C67C33-D774-45F3-A877-C4E4C69A878B}"/>
              </a:ext>
            </a:extLst>
          </p:cNvPr>
          <p:cNvGraphicFramePr>
            <a:graphicFrameLocks noGrp="1"/>
          </p:cNvGraphicFramePr>
          <p:nvPr>
            <p:extLst>
              <p:ext uri="{D42A27DB-BD31-4B8C-83A1-F6EECF244321}">
                <p14:modId xmlns:p14="http://schemas.microsoft.com/office/powerpoint/2010/main" val="3492650008"/>
              </p:ext>
            </p:extLst>
          </p:nvPr>
        </p:nvGraphicFramePr>
        <p:xfrm>
          <a:off x="79374" y="905508"/>
          <a:ext cx="10517416" cy="1022448"/>
        </p:xfrm>
        <a:graphic>
          <a:graphicData uri="http://schemas.openxmlformats.org/drawingml/2006/table">
            <a:tbl>
              <a:tblPr firstRow="1" bandRow="1">
                <a:tableStyleId>{5C22544A-7EE6-4342-B048-85BDC9FD1C3A}</a:tableStyleId>
              </a:tblPr>
              <a:tblGrid>
                <a:gridCol w="1781757">
                  <a:extLst>
                    <a:ext uri="{9D8B030D-6E8A-4147-A177-3AD203B41FA5}">
                      <a16:colId xmlns:a16="http://schemas.microsoft.com/office/drawing/2014/main" val="2207705789"/>
                    </a:ext>
                  </a:extLst>
                </a:gridCol>
                <a:gridCol w="270320">
                  <a:extLst>
                    <a:ext uri="{9D8B030D-6E8A-4147-A177-3AD203B41FA5}">
                      <a16:colId xmlns:a16="http://schemas.microsoft.com/office/drawing/2014/main" val="2960164522"/>
                    </a:ext>
                  </a:extLst>
                </a:gridCol>
                <a:gridCol w="4685541">
                  <a:extLst>
                    <a:ext uri="{9D8B030D-6E8A-4147-A177-3AD203B41FA5}">
                      <a16:colId xmlns:a16="http://schemas.microsoft.com/office/drawing/2014/main" val="2396181741"/>
                    </a:ext>
                  </a:extLst>
                </a:gridCol>
                <a:gridCol w="1261492">
                  <a:extLst>
                    <a:ext uri="{9D8B030D-6E8A-4147-A177-3AD203B41FA5}">
                      <a16:colId xmlns:a16="http://schemas.microsoft.com/office/drawing/2014/main" val="3541437465"/>
                    </a:ext>
                  </a:extLst>
                </a:gridCol>
                <a:gridCol w="270320">
                  <a:extLst>
                    <a:ext uri="{9D8B030D-6E8A-4147-A177-3AD203B41FA5}">
                      <a16:colId xmlns:a16="http://schemas.microsoft.com/office/drawing/2014/main" val="2925104313"/>
                    </a:ext>
                  </a:extLst>
                </a:gridCol>
                <a:gridCol w="2247986">
                  <a:extLst>
                    <a:ext uri="{9D8B030D-6E8A-4147-A177-3AD203B41FA5}">
                      <a16:colId xmlns:a16="http://schemas.microsoft.com/office/drawing/2014/main" val="2203847991"/>
                    </a:ext>
                  </a:extLst>
                </a:gridCol>
              </a:tblGrid>
              <a:tr h="350924">
                <a:tc gridSpan="6">
                  <a:txBody>
                    <a:bodyPr/>
                    <a:lstStyle/>
                    <a:p>
                      <a:pPr algn="ctr"/>
                      <a:r>
                        <a:rPr lang="en-GB" sz="1400" b="1" dirty="0">
                          <a:solidFill>
                            <a:srgbClr val="006600"/>
                          </a:solidFill>
                        </a:rPr>
                        <a:t>HSE TRAINING RECORD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9704706"/>
                  </a:ext>
                </a:extLst>
              </a:tr>
              <a:tr h="335762">
                <a:tc>
                  <a:txBody>
                    <a:bodyPr/>
                    <a:lstStyle/>
                    <a:p>
                      <a:r>
                        <a:rPr lang="en-GB" sz="1400" b="1" dirty="0"/>
                        <a:t>Plant/Site/Location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Musaffah Batching Plant @Maintenance Rest Room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t>Date &amp;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02-02-2022 @14:30 hours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5344942"/>
                  </a:ext>
                </a:extLst>
              </a:tr>
              <a:tr h="335762">
                <a:tc>
                  <a:txBody>
                    <a:bodyPr/>
                    <a:lstStyle/>
                    <a:p>
                      <a:r>
                        <a:rPr lang="en-GB" sz="1400" b="1" dirty="0"/>
                        <a:t>Topic/Subject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solidFill>
                            <a:schemeClr val="tx2"/>
                          </a:solidFill>
                        </a:rPr>
                        <a:t>Basic Fire Fighting </a:t>
                      </a:r>
                      <a:endParaRPr lang="en-GB" sz="1400"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t>Instructor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Ronald Valencia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1193189"/>
                  </a:ext>
                </a:extLst>
              </a:tr>
            </a:tbl>
          </a:graphicData>
        </a:graphic>
      </p:graphicFrame>
    </p:spTree>
    <p:extLst>
      <p:ext uri="{BB962C8B-B14F-4D97-AF65-F5344CB8AC3E}">
        <p14:creationId xmlns:p14="http://schemas.microsoft.com/office/powerpoint/2010/main" val="2448734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58750" y="0"/>
            <a:ext cx="10358667" cy="905508"/>
          </a:xfrm>
          <a:prstGeom prst="rect">
            <a:avLst/>
          </a:prstGeom>
          <a:noFill/>
          <a:ln cap="flat">
            <a:noFill/>
          </a:ln>
        </p:spPr>
      </p:pic>
      <p:sp>
        <p:nvSpPr>
          <p:cNvPr id="6" name="TextBox 5">
            <a:extLst>
              <a:ext uri="{FF2B5EF4-FFF2-40B4-BE49-F238E27FC236}">
                <a16:creationId xmlns:a16="http://schemas.microsoft.com/office/drawing/2014/main" id="{04345BAE-2D05-49A6-A80E-00CE372BA238}"/>
              </a:ext>
            </a:extLst>
          </p:cNvPr>
          <p:cNvSpPr txBox="1"/>
          <p:nvPr/>
        </p:nvSpPr>
        <p:spPr>
          <a:xfrm>
            <a:off x="68659" y="1864894"/>
            <a:ext cx="5339166" cy="1138773"/>
          </a:xfrm>
          <a:prstGeom prst="rect">
            <a:avLst/>
          </a:prstGeom>
          <a:noFill/>
        </p:spPr>
        <p:txBody>
          <a:bodyPr wrap="square">
            <a:spAutoFit/>
          </a:bodyPr>
          <a:lstStyle/>
          <a:p>
            <a:r>
              <a:rPr lang="en-US" altLang="en-US" sz="2000" b="1" dirty="0">
                <a:solidFill>
                  <a:srgbClr val="000099"/>
                </a:solidFill>
              </a:rPr>
              <a:t>Fire Extinguishers</a:t>
            </a:r>
          </a:p>
          <a:p>
            <a:r>
              <a:rPr lang="en-US" altLang="en-US" sz="1600" dirty="0"/>
              <a:t>Fire extinguishers are classified according the type of fire they are effective against. The type of fuel that a fire is composed of determines it classification. </a:t>
            </a:r>
            <a:endParaRPr lang="en-US" sz="1600" dirty="0"/>
          </a:p>
        </p:txBody>
      </p:sp>
      <p:sp>
        <p:nvSpPr>
          <p:cNvPr id="7" name="TextBox 6">
            <a:extLst>
              <a:ext uri="{FF2B5EF4-FFF2-40B4-BE49-F238E27FC236}">
                <a16:creationId xmlns:a16="http://schemas.microsoft.com/office/drawing/2014/main" id="{6C0FF82F-0A37-4B5C-B53B-EFA089A7272D}"/>
              </a:ext>
            </a:extLst>
          </p:cNvPr>
          <p:cNvSpPr txBox="1"/>
          <p:nvPr/>
        </p:nvSpPr>
        <p:spPr>
          <a:xfrm>
            <a:off x="68656" y="2872003"/>
            <a:ext cx="6643291" cy="1323439"/>
          </a:xfrm>
          <a:prstGeom prst="rect">
            <a:avLst/>
          </a:prstGeom>
          <a:noFill/>
        </p:spPr>
        <p:txBody>
          <a:bodyPr wrap="square">
            <a:spAutoFit/>
          </a:bodyPr>
          <a:lstStyle/>
          <a:p>
            <a:r>
              <a:rPr lang="en-US" altLang="en-US" sz="1600" dirty="0"/>
              <a:t>Class A fires are composed of dry combustibles like  paper, wood, and plastics Class A extinguishers contain water to remove the heat from the fire. Class A fires form embers that continue to smolder in the fire is not totally extinguished. The burned material must be moved away from the building after the fire is extinguished. </a:t>
            </a:r>
          </a:p>
        </p:txBody>
      </p:sp>
      <p:sp>
        <p:nvSpPr>
          <p:cNvPr id="9" name="TextBox 8">
            <a:extLst>
              <a:ext uri="{FF2B5EF4-FFF2-40B4-BE49-F238E27FC236}">
                <a16:creationId xmlns:a16="http://schemas.microsoft.com/office/drawing/2014/main" id="{423B2202-3011-4893-B993-EC548A91D88B}"/>
              </a:ext>
            </a:extLst>
          </p:cNvPr>
          <p:cNvSpPr txBox="1"/>
          <p:nvPr/>
        </p:nvSpPr>
        <p:spPr>
          <a:xfrm>
            <a:off x="68657" y="4114152"/>
            <a:ext cx="6643291" cy="1077218"/>
          </a:xfrm>
          <a:prstGeom prst="rect">
            <a:avLst/>
          </a:prstGeom>
          <a:noFill/>
        </p:spPr>
        <p:txBody>
          <a:bodyPr wrap="square">
            <a:spAutoFit/>
          </a:bodyPr>
          <a:lstStyle/>
          <a:p>
            <a:r>
              <a:rPr lang="en-US" altLang="en-US" sz="1600" dirty="0"/>
              <a:t>Class B fires are usually fueled by grease, oil, paint, or flammable liquids. Class B extinguishers contain dry chemicals, carbon dioxide, or other agents. Dry chemical shoots out a powdery cloud that smothers fire. Carbon dioxide eliminates the oxygen element of the fire. </a:t>
            </a:r>
            <a:endParaRPr lang="en-US" sz="1600" dirty="0"/>
          </a:p>
        </p:txBody>
      </p:sp>
      <p:sp>
        <p:nvSpPr>
          <p:cNvPr id="11" name="TextBox 10">
            <a:extLst>
              <a:ext uri="{FF2B5EF4-FFF2-40B4-BE49-F238E27FC236}">
                <a16:creationId xmlns:a16="http://schemas.microsoft.com/office/drawing/2014/main" id="{16C12671-3A7C-4F35-8679-4DFC17CF061A}"/>
              </a:ext>
            </a:extLst>
          </p:cNvPr>
          <p:cNvSpPr txBox="1"/>
          <p:nvPr/>
        </p:nvSpPr>
        <p:spPr>
          <a:xfrm>
            <a:off x="68657" y="5105734"/>
            <a:ext cx="5339166" cy="584775"/>
          </a:xfrm>
          <a:prstGeom prst="rect">
            <a:avLst/>
          </a:prstGeom>
          <a:noFill/>
        </p:spPr>
        <p:txBody>
          <a:bodyPr wrap="square">
            <a:spAutoFit/>
          </a:bodyPr>
          <a:lstStyle/>
          <a:p>
            <a:r>
              <a:rPr lang="en-US" altLang="en-US" sz="1600" dirty="0"/>
              <a:t>Class C fires are electrical. An extinguisher is rated for class C fires if it contains an agent that is nonconductive.</a:t>
            </a:r>
          </a:p>
        </p:txBody>
      </p:sp>
      <p:sp>
        <p:nvSpPr>
          <p:cNvPr id="13" name="TextBox 12">
            <a:extLst>
              <a:ext uri="{FF2B5EF4-FFF2-40B4-BE49-F238E27FC236}">
                <a16:creationId xmlns:a16="http://schemas.microsoft.com/office/drawing/2014/main" id="{664CBA3D-0D33-4993-8FB1-9E934DE8FFC3}"/>
              </a:ext>
            </a:extLst>
          </p:cNvPr>
          <p:cNvSpPr txBox="1"/>
          <p:nvPr/>
        </p:nvSpPr>
        <p:spPr>
          <a:xfrm>
            <a:off x="68657" y="5688515"/>
            <a:ext cx="6700433" cy="1815882"/>
          </a:xfrm>
          <a:prstGeom prst="rect">
            <a:avLst/>
          </a:prstGeom>
          <a:noFill/>
        </p:spPr>
        <p:txBody>
          <a:bodyPr wrap="square">
            <a:spAutoFit/>
          </a:bodyPr>
          <a:lstStyle/>
          <a:p>
            <a:r>
              <a:rPr lang="en-US" altLang="en-US" sz="1600" dirty="0"/>
              <a:t>Class D extinguishers are used on exotic metals such as magnesium, sodium, and potassium. No other fire extinguisher is effective against these combustible metal fires. Using an extinguisher that is not properly rated for the fire could actually spread the fire and make it worse. Extinguishers with multiple classifications life the ABC extinguisher eliminate your chances of choosing the wrong extinguisher because they are effective for Class A,B, and C fires, and fries that have more than one fuel involved. </a:t>
            </a:r>
          </a:p>
        </p:txBody>
      </p:sp>
      <p:pic>
        <p:nvPicPr>
          <p:cNvPr id="4100" name="Picture 4" descr="Image result for british standard classification of fire">
            <a:extLst>
              <a:ext uri="{FF2B5EF4-FFF2-40B4-BE49-F238E27FC236}">
                <a16:creationId xmlns:a16="http://schemas.microsoft.com/office/drawing/2014/main" id="{5AC1441B-82EC-4A4B-8254-5E46289CC8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8355" y="4438834"/>
            <a:ext cx="3892344" cy="306556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british standard classification of fire">
            <a:extLst>
              <a:ext uri="{FF2B5EF4-FFF2-40B4-BE49-F238E27FC236}">
                <a16:creationId xmlns:a16="http://schemas.microsoft.com/office/drawing/2014/main" id="{FF4042E5-D416-48CA-886A-D63571B803F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11949" y="1924233"/>
            <a:ext cx="3968750" cy="23874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able 16">
            <a:extLst>
              <a:ext uri="{FF2B5EF4-FFF2-40B4-BE49-F238E27FC236}">
                <a16:creationId xmlns:a16="http://schemas.microsoft.com/office/drawing/2014/main" id="{A596A802-3E20-4728-BA4B-FB164951BA07}"/>
              </a:ext>
            </a:extLst>
          </p:cNvPr>
          <p:cNvGraphicFramePr>
            <a:graphicFrameLocks noGrp="1"/>
          </p:cNvGraphicFramePr>
          <p:nvPr>
            <p:extLst>
              <p:ext uri="{D42A27DB-BD31-4B8C-83A1-F6EECF244321}">
                <p14:modId xmlns:p14="http://schemas.microsoft.com/office/powerpoint/2010/main" val="2989024768"/>
              </p:ext>
            </p:extLst>
          </p:nvPr>
        </p:nvGraphicFramePr>
        <p:xfrm>
          <a:off x="79374" y="905508"/>
          <a:ext cx="10517416" cy="1022448"/>
        </p:xfrm>
        <a:graphic>
          <a:graphicData uri="http://schemas.openxmlformats.org/drawingml/2006/table">
            <a:tbl>
              <a:tblPr firstRow="1" bandRow="1">
                <a:tableStyleId>{5C22544A-7EE6-4342-B048-85BDC9FD1C3A}</a:tableStyleId>
              </a:tblPr>
              <a:tblGrid>
                <a:gridCol w="1781757">
                  <a:extLst>
                    <a:ext uri="{9D8B030D-6E8A-4147-A177-3AD203B41FA5}">
                      <a16:colId xmlns:a16="http://schemas.microsoft.com/office/drawing/2014/main" val="2207705789"/>
                    </a:ext>
                  </a:extLst>
                </a:gridCol>
                <a:gridCol w="270320">
                  <a:extLst>
                    <a:ext uri="{9D8B030D-6E8A-4147-A177-3AD203B41FA5}">
                      <a16:colId xmlns:a16="http://schemas.microsoft.com/office/drawing/2014/main" val="2960164522"/>
                    </a:ext>
                  </a:extLst>
                </a:gridCol>
                <a:gridCol w="4685541">
                  <a:extLst>
                    <a:ext uri="{9D8B030D-6E8A-4147-A177-3AD203B41FA5}">
                      <a16:colId xmlns:a16="http://schemas.microsoft.com/office/drawing/2014/main" val="2396181741"/>
                    </a:ext>
                  </a:extLst>
                </a:gridCol>
                <a:gridCol w="1261492">
                  <a:extLst>
                    <a:ext uri="{9D8B030D-6E8A-4147-A177-3AD203B41FA5}">
                      <a16:colId xmlns:a16="http://schemas.microsoft.com/office/drawing/2014/main" val="3541437465"/>
                    </a:ext>
                  </a:extLst>
                </a:gridCol>
                <a:gridCol w="270320">
                  <a:extLst>
                    <a:ext uri="{9D8B030D-6E8A-4147-A177-3AD203B41FA5}">
                      <a16:colId xmlns:a16="http://schemas.microsoft.com/office/drawing/2014/main" val="2925104313"/>
                    </a:ext>
                  </a:extLst>
                </a:gridCol>
                <a:gridCol w="2247986">
                  <a:extLst>
                    <a:ext uri="{9D8B030D-6E8A-4147-A177-3AD203B41FA5}">
                      <a16:colId xmlns:a16="http://schemas.microsoft.com/office/drawing/2014/main" val="2203847991"/>
                    </a:ext>
                  </a:extLst>
                </a:gridCol>
              </a:tblGrid>
              <a:tr h="350924">
                <a:tc gridSpan="6">
                  <a:txBody>
                    <a:bodyPr/>
                    <a:lstStyle/>
                    <a:p>
                      <a:pPr algn="ctr"/>
                      <a:r>
                        <a:rPr lang="en-GB" sz="1400" b="1" dirty="0">
                          <a:solidFill>
                            <a:srgbClr val="006600"/>
                          </a:solidFill>
                        </a:rPr>
                        <a:t>HSE TRAINING RECORD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9704706"/>
                  </a:ext>
                </a:extLst>
              </a:tr>
              <a:tr h="335762">
                <a:tc>
                  <a:txBody>
                    <a:bodyPr/>
                    <a:lstStyle/>
                    <a:p>
                      <a:r>
                        <a:rPr lang="en-GB" sz="1400" b="1" dirty="0"/>
                        <a:t>Plant/Site/Location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Musaffah Batching Plant @Maintenance Rest Room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t>Date &amp;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02-02-2022 @14:30 hours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5344942"/>
                  </a:ext>
                </a:extLst>
              </a:tr>
              <a:tr h="335762">
                <a:tc>
                  <a:txBody>
                    <a:bodyPr/>
                    <a:lstStyle/>
                    <a:p>
                      <a:r>
                        <a:rPr lang="en-GB" sz="1400" b="1" dirty="0"/>
                        <a:t>Topic/Subject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solidFill>
                            <a:schemeClr val="tx2"/>
                          </a:solidFill>
                        </a:rPr>
                        <a:t>Basic Fire Fighting </a:t>
                      </a:r>
                      <a:endParaRPr lang="en-GB" sz="1400"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t>Instructor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Ronald Valencia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1193189"/>
                  </a:ext>
                </a:extLst>
              </a:tr>
            </a:tbl>
          </a:graphicData>
        </a:graphic>
      </p:graphicFrame>
    </p:spTree>
    <p:extLst>
      <p:ext uri="{BB962C8B-B14F-4D97-AF65-F5344CB8AC3E}">
        <p14:creationId xmlns:p14="http://schemas.microsoft.com/office/powerpoint/2010/main" val="2885084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58750" y="0"/>
            <a:ext cx="10358667" cy="905508"/>
          </a:xfrm>
          <a:prstGeom prst="rect">
            <a:avLst/>
          </a:prstGeom>
          <a:noFill/>
          <a:ln cap="flat">
            <a:noFill/>
          </a:ln>
        </p:spPr>
      </p:pic>
      <p:sp>
        <p:nvSpPr>
          <p:cNvPr id="6" name="TextBox 5">
            <a:extLst>
              <a:ext uri="{FF2B5EF4-FFF2-40B4-BE49-F238E27FC236}">
                <a16:creationId xmlns:a16="http://schemas.microsoft.com/office/drawing/2014/main" id="{81A05D4B-9B1A-4528-BE80-2B7A4617E52F}"/>
              </a:ext>
            </a:extLst>
          </p:cNvPr>
          <p:cNvSpPr txBox="1"/>
          <p:nvPr/>
        </p:nvSpPr>
        <p:spPr>
          <a:xfrm>
            <a:off x="158750" y="1949450"/>
            <a:ext cx="5045725" cy="2339102"/>
          </a:xfrm>
          <a:prstGeom prst="rect">
            <a:avLst/>
          </a:prstGeom>
          <a:noFill/>
        </p:spPr>
        <p:txBody>
          <a:bodyPr wrap="square">
            <a:spAutoFit/>
          </a:bodyPr>
          <a:lstStyle/>
          <a:p>
            <a:r>
              <a:rPr lang="en-US" altLang="en-US" sz="2000" b="1" dirty="0">
                <a:solidFill>
                  <a:srgbClr val="0000CC"/>
                </a:solidFill>
              </a:rPr>
              <a:t>Use of Fire Extinguishers</a:t>
            </a:r>
          </a:p>
          <a:p>
            <a:r>
              <a:rPr lang="en-US" altLang="en-US" dirty="0"/>
              <a:t>When using a fire extinguisher remember the acronym P.A.S.S.</a:t>
            </a:r>
          </a:p>
          <a:p>
            <a:endParaRPr lang="en-US" altLang="en-US" dirty="0"/>
          </a:p>
          <a:p>
            <a:pPr>
              <a:buFontTx/>
              <a:buChar char="•"/>
            </a:pPr>
            <a:r>
              <a:rPr lang="en-US" altLang="en-US" b="1" dirty="0"/>
              <a:t>P</a:t>
            </a:r>
            <a:r>
              <a:rPr lang="en-US" altLang="en-US" sz="1600" b="1" dirty="0"/>
              <a:t>ull the pin.</a:t>
            </a:r>
          </a:p>
          <a:p>
            <a:pPr>
              <a:buFontTx/>
              <a:buChar char="•"/>
            </a:pPr>
            <a:r>
              <a:rPr lang="en-US" altLang="en-US" b="1" dirty="0"/>
              <a:t>A</a:t>
            </a:r>
            <a:r>
              <a:rPr lang="en-US" altLang="en-US" sz="1600" b="1" dirty="0"/>
              <a:t>im low, at the base of the fire.</a:t>
            </a:r>
          </a:p>
          <a:p>
            <a:pPr>
              <a:buFontTx/>
              <a:buChar char="•"/>
            </a:pPr>
            <a:r>
              <a:rPr lang="en-US" altLang="en-US" b="1" dirty="0"/>
              <a:t>S</a:t>
            </a:r>
            <a:r>
              <a:rPr lang="en-US" altLang="en-US" sz="1600" b="1" dirty="0"/>
              <a:t>queeze the handle to release the extinguisher agent. </a:t>
            </a:r>
          </a:p>
          <a:p>
            <a:pPr>
              <a:buFontTx/>
              <a:buChar char="•"/>
            </a:pPr>
            <a:r>
              <a:rPr lang="en-US" altLang="en-US" b="1" dirty="0"/>
              <a:t>S</a:t>
            </a:r>
            <a:r>
              <a:rPr lang="en-US" altLang="en-US" sz="1600" b="1" dirty="0"/>
              <a:t>weep from side to side to keep the fire from spreading.</a:t>
            </a:r>
          </a:p>
        </p:txBody>
      </p:sp>
      <p:sp>
        <p:nvSpPr>
          <p:cNvPr id="7" name="TextBox 6">
            <a:extLst>
              <a:ext uri="{FF2B5EF4-FFF2-40B4-BE49-F238E27FC236}">
                <a16:creationId xmlns:a16="http://schemas.microsoft.com/office/drawing/2014/main" id="{DDD6BD5E-F53A-49B7-8D93-27BBF5181F25}"/>
              </a:ext>
            </a:extLst>
          </p:cNvPr>
          <p:cNvSpPr txBox="1"/>
          <p:nvPr/>
        </p:nvSpPr>
        <p:spPr>
          <a:xfrm>
            <a:off x="158750" y="4379398"/>
            <a:ext cx="5045725" cy="2954655"/>
          </a:xfrm>
          <a:prstGeom prst="rect">
            <a:avLst/>
          </a:prstGeom>
          <a:noFill/>
        </p:spPr>
        <p:txBody>
          <a:bodyPr wrap="square">
            <a:spAutoFit/>
          </a:bodyPr>
          <a:lstStyle/>
          <a:p>
            <a:r>
              <a:rPr lang="en-US" altLang="en-US" sz="1800" dirty="0"/>
              <a:t>Remember that fire extinguishers have a limited range and limited amount of extinguishing agent. They are effective against small fires </a:t>
            </a:r>
            <a:r>
              <a:rPr lang="en-US" altLang="en-US" dirty="0"/>
              <a:t>and</a:t>
            </a:r>
            <a:r>
              <a:rPr lang="en-US" altLang="en-US" sz="1800" dirty="0"/>
              <a:t> should not be used in any of the following situations: </a:t>
            </a:r>
          </a:p>
          <a:p>
            <a:endParaRPr lang="en-US" altLang="en-US" sz="1800" dirty="0"/>
          </a:p>
          <a:p>
            <a:pPr>
              <a:buFontTx/>
              <a:buChar char="•"/>
            </a:pPr>
            <a:r>
              <a:rPr lang="en-US" altLang="en-US" sz="1600" b="1" dirty="0"/>
              <a:t>You have not been properly trained to use the fire extinguisher.</a:t>
            </a:r>
          </a:p>
          <a:p>
            <a:pPr>
              <a:buFontTx/>
              <a:buChar char="•"/>
            </a:pPr>
            <a:endParaRPr lang="en-US" altLang="en-US" sz="1600" b="1" dirty="0"/>
          </a:p>
          <a:p>
            <a:pPr>
              <a:buFontTx/>
              <a:buChar char="•"/>
            </a:pPr>
            <a:r>
              <a:rPr lang="en-US" altLang="en-US" sz="1600" b="1" dirty="0"/>
              <a:t>The fire spreads beyond its immediate area.</a:t>
            </a:r>
          </a:p>
          <a:p>
            <a:pPr>
              <a:buFontTx/>
              <a:buChar char="•"/>
            </a:pPr>
            <a:endParaRPr lang="en-US" altLang="en-US" sz="1600" b="1" dirty="0"/>
          </a:p>
          <a:p>
            <a:pPr>
              <a:buFontTx/>
              <a:buChar char="•"/>
            </a:pPr>
            <a:r>
              <a:rPr lang="en-US" altLang="en-US" sz="1600" b="1" dirty="0"/>
              <a:t>The fire could block your escape route.</a:t>
            </a:r>
          </a:p>
        </p:txBody>
      </p:sp>
      <p:pic>
        <p:nvPicPr>
          <p:cNvPr id="5122" name="Picture 2" descr="Image result for how fire extinguisher used">
            <a:extLst>
              <a:ext uri="{FF2B5EF4-FFF2-40B4-BE49-F238E27FC236}">
                <a16:creationId xmlns:a16="http://schemas.microsoft.com/office/drawing/2014/main" id="{86F044A6-AA19-438C-84C7-B92509512D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2245" y="2101850"/>
            <a:ext cx="4854685" cy="54546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9">
            <a:extLst>
              <a:ext uri="{FF2B5EF4-FFF2-40B4-BE49-F238E27FC236}">
                <a16:creationId xmlns:a16="http://schemas.microsoft.com/office/drawing/2014/main" id="{C2D282BE-2DFC-4B20-8DB8-E121168892B1}"/>
              </a:ext>
            </a:extLst>
          </p:cNvPr>
          <p:cNvGraphicFramePr>
            <a:graphicFrameLocks noGrp="1"/>
          </p:cNvGraphicFramePr>
          <p:nvPr>
            <p:extLst>
              <p:ext uri="{D42A27DB-BD31-4B8C-83A1-F6EECF244321}">
                <p14:modId xmlns:p14="http://schemas.microsoft.com/office/powerpoint/2010/main" val="2102573355"/>
              </p:ext>
            </p:extLst>
          </p:nvPr>
        </p:nvGraphicFramePr>
        <p:xfrm>
          <a:off x="79374" y="905508"/>
          <a:ext cx="10517416" cy="1022448"/>
        </p:xfrm>
        <a:graphic>
          <a:graphicData uri="http://schemas.openxmlformats.org/drawingml/2006/table">
            <a:tbl>
              <a:tblPr firstRow="1" bandRow="1">
                <a:tableStyleId>{5C22544A-7EE6-4342-B048-85BDC9FD1C3A}</a:tableStyleId>
              </a:tblPr>
              <a:tblGrid>
                <a:gridCol w="1781757">
                  <a:extLst>
                    <a:ext uri="{9D8B030D-6E8A-4147-A177-3AD203B41FA5}">
                      <a16:colId xmlns:a16="http://schemas.microsoft.com/office/drawing/2014/main" val="2207705789"/>
                    </a:ext>
                  </a:extLst>
                </a:gridCol>
                <a:gridCol w="270320">
                  <a:extLst>
                    <a:ext uri="{9D8B030D-6E8A-4147-A177-3AD203B41FA5}">
                      <a16:colId xmlns:a16="http://schemas.microsoft.com/office/drawing/2014/main" val="2960164522"/>
                    </a:ext>
                  </a:extLst>
                </a:gridCol>
                <a:gridCol w="4685541">
                  <a:extLst>
                    <a:ext uri="{9D8B030D-6E8A-4147-A177-3AD203B41FA5}">
                      <a16:colId xmlns:a16="http://schemas.microsoft.com/office/drawing/2014/main" val="2396181741"/>
                    </a:ext>
                  </a:extLst>
                </a:gridCol>
                <a:gridCol w="1261492">
                  <a:extLst>
                    <a:ext uri="{9D8B030D-6E8A-4147-A177-3AD203B41FA5}">
                      <a16:colId xmlns:a16="http://schemas.microsoft.com/office/drawing/2014/main" val="3541437465"/>
                    </a:ext>
                  </a:extLst>
                </a:gridCol>
                <a:gridCol w="270320">
                  <a:extLst>
                    <a:ext uri="{9D8B030D-6E8A-4147-A177-3AD203B41FA5}">
                      <a16:colId xmlns:a16="http://schemas.microsoft.com/office/drawing/2014/main" val="2925104313"/>
                    </a:ext>
                  </a:extLst>
                </a:gridCol>
                <a:gridCol w="2247986">
                  <a:extLst>
                    <a:ext uri="{9D8B030D-6E8A-4147-A177-3AD203B41FA5}">
                      <a16:colId xmlns:a16="http://schemas.microsoft.com/office/drawing/2014/main" val="2203847991"/>
                    </a:ext>
                  </a:extLst>
                </a:gridCol>
              </a:tblGrid>
              <a:tr h="350924">
                <a:tc gridSpan="6">
                  <a:txBody>
                    <a:bodyPr/>
                    <a:lstStyle/>
                    <a:p>
                      <a:pPr algn="ctr"/>
                      <a:r>
                        <a:rPr lang="en-GB" sz="1400" b="1" dirty="0">
                          <a:solidFill>
                            <a:srgbClr val="006600"/>
                          </a:solidFill>
                        </a:rPr>
                        <a:t>HSE TRAINING RECORD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9704706"/>
                  </a:ext>
                </a:extLst>
              </a:tr>
              <a:tr h="335762">
                <a:tc>
                  <a:txBody>
                    <a:bodyPr/>
                    <a:lstStyle/>
                    <a:p>
                      <a:r>
                        <a:rPr lang="en-GB" sz="1400" b="1" dirty="0"/>
                        <a:t>Plant/Site/Location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Musaffah Batching Plant @Maintenance Rest Room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t>Date &amp;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02-02-2022 @14:30 hours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5344942"/>
                  </a:ext>
                </a:extLst>
              </a:tr>
              <a:tr h="335762">
                <a:tc>
                  <a:txBody>
                    <a:bodyPr/>
                    <a:lstStyle/>
                    <a:p>
                      <a:r>
                        <a:rPr lang="en-GB" sz="1400" b="1" dirty="0"/>
                        <a:t>Topic/Subject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solidFill>
                            <a:schemeClr val="tx2"/>
                          </a:solidFill>
                        </a:rPr>
                        <a:t>Basic Fire Fighting </a:t>
                      </a:r>
                      <a:endParaRPr lang="en-GB" sz="1400"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t>Instructor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Ronald Valencia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1193189"/>
                  </a:ext>
                </a:extLst>
              </a:tr>
            </a:tbl>
          </a:graphicData>
        </a:graphic>
      </p:graphicFrame>
    </p:spTree>
    <p:extLst>
      <p:ext uri="{BB962C8B-B14F-4D97-AF65-F5344CB8AC3E}">
        <p14:creationId xmlns:p14="http://schemas.microsoft.com/office/powerpoint/2010/main" val="722835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58750" y="0"/>
            <a:ext cx="10358667" cy="905508"/>
          </a:xfrm>
          <a:prstGeom prst="rect">
            <a:avLst/>
          </a:prstGeom>
          <a:noFill/>
          <a:ln cap="flat">
            <a:noFill/>
          </a:ln>
        </p:spPr>
      </p:pic>
      <p:sp>
        <p:nvSpPr>
          <p:cNvPr id="2" name="Rectangle 1">
            <a:extLst>
              <a:ext uri="{FF2B5EF4-FFF2-40B4-BE49-F238E27FC236}">
                <a16:creationId xmlns:a16="http://schemas.microsoft.com/office/drawing/2014/main" id="{A9CC113A-EDDA-4966-859A-B4E66483B287}"/>
              </a:ext>
            </a:extLst>
          </p:cNvPr>
          <p:cNvSpPr>
            <a:spLocks noChangeArrowheads="1"/>
          </p:cNvSpPr>
          <p:nvPr/>
        </p:nvSpPr>
        <p:spPr bwMode="auto">
          <a:xfrm>
            <a:off x="158750" y="1980228"/>
            <a:ext cx="3224088" cy="5064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67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mn-lt"/>
                <a:hlinkClick r:id="rId4"/>
              </a:rPr>
              <a:t>FIRE PREVENTION &amp; CONTROL</a:t>
            </a:r>
            <a:endParaRPr kumimoji="0" lang="en-US" altLang="en-US" sz="2000" b="1" i="0" u="none" strike="noStrike" cap="none" normalizeH="0" baseline="0" dirty="0">
              <a:ln>
                <a:noFill/>
              </a:ln>
              <a:solidFill>
                <a:srgbClr val="3B3B3B"/>
              </a:solidFill>
              <a:effectLst/>
              <a:latin typeface="+mn-lt"/>
            </a:endParaRPr>
          </a:p>
        </p:txBody>
      </p:sp>
      <p:sp>
        <p:nvSpPr>
          <p:cNvPr id="6" name="TextBox 5">
            <a:extLst>
              <a:ext uri="{FF2B5EF4-FFF2-40B4-BE49-F238E27FC236}">
                <a16:creationId xmlns:a16="http://schemas.microsoft.com/office/drawing/2014/main" id="{86799CE9-FD70-4A79-9EF0-C8DFBC07E274}"/>
              </a:ext>
            </a:extLst>
          </p:cNvPr>
          <p:cNvSpPr txBox="1"/>
          <p:nvPr/>
        </p:nvSpPr>
        <p:spPr>
          <a:xfrm>
            <a:off x="158750" y="2268771"/>
            <a:ext cx="5339166" cy="5262979"/>
          </a:xfrm>
          <a:prstGeom prst="rect">
            <a:avLst/>
          </a:prstGeom>
          <a:noFill/>
        </p:spPr>
        <p:txBody>
          <a:bodyPr wrap="square">
            <a:spAutoFit/>
          </a:bodyPr>
          <a:lstStyle/>
          <a:p>
            <a:pPr marL="285750" indent="-285750">
              <a:buFont typeface="Wingdings" panose="05000000000000000000" pitchFamily="2" charset="2"/>
              <a:buChar char="§"/>
            </a:pPr>
            <a:r>
              <a:rPr lang="en-US" sz="1400" b="0" i="0" dirty="0">
                <a:effectLst/>
                <a:latin typeface="Lato"/>
              </a:rPr>
              <a:t>Don’t hang clothing over or near heating equipment</a:t>
            </a:r>
            <a:r>
              <a:rPr lang="en-US" sz="1400" dirty="0">
                <a:latin typeface="Lato"/>
              </a:rPr>
              <a:t>. </a:t>
            </a:r>
          </a:p>
          <a:p>
            <a:pPr marL="285750" indent="-285750">
              <a:buFont typeface="Wingdings" panose="05000000000000000000" pitchFamily="2" charset="2"/>
              <a:buChar char="§"/>
            </a:pPr>
            <a:r>
              <a:rPr lang="en-US" sz="1400" b="0" i="0" dirty="0">
                <a:effectLst/>
                <a:latin typeface="Lato"/>
              </a:rPr>
              <a:t>Don’t let paper, oily rags or other rubbish accumulate.</a:t>
            </a:r>
          </a:p>
          <a:p>
            <a:pPr marL="285750" indent="-285750">
              <a:buFont typeface="Wingdings" panose="05000000000000000000" pitchFamily="2" charset="2"/>
              <a:buChar char="§"/>
            </a:pPr>
            <a:r>
              <a:rPr lang="en-US" sz="1400" b="0" i="0" dirty="0">
                <a:effectLst/>
                <a:latin typeface="Lato"/>
              </a:rPr>
              <a:t>Don’t smoke in prohibited areas.</a:t>
            </a:r>
          </a:p>
          <a:p>
            <a:pPr marL="285750" indent="-285750">
              <a:buFont typeface="Wingdings" panose="05000000000000000000" pitchFamily="2" charset="2"/>
              <a:buChar char="§"/>
            </a:pPr>
            <a:r>
              <a:rPr lang="en-US" sz="1400" b="0" i="0" dirty="0">
                <a:effectLst/>
                <a:latin typeface="Lato"/>
              </a:rPr>
              <a:t>Use proper, sealed containers for flammable liquids, not open tins or buckets</a:t>
            </a:r>
            <a:r>
              <a:rPr lang="en-US" sz="1400" dirty="0">
                <a:latin typeface="Lato"/>
              </a:rPr>
              <a:t>.</a:t>
            </a:r>
          </a:p>
          <a:p>
            <a:pPr marL="285750" indent="-285750">
              <a:buFont typeface="Wingdings" panose="05000000000000000000" pitchFamily="2" charset="2"/>
              <a:buChar char="§"/>
            </a:pPr>
            <a:r>
              <a:rPr lang="en-US" sz="1400" b="0" i="0" dirty="0">
                <a:effectLst/>
                <a:latin typeface="Lato"/>
              </a:rPr>
              <a:t>Don’t overload electric sockets – ‘one socket, one plug’.</a:t>
            </a:r>
          </a:p>
          <a:p>
            <a:pPr marL="285750" indent="-285750">
              <a:buFont typeface="Wingdings" panose="05000000000000000000" pitchFamily="2" charset="2"/>
              <a:buChar char="§"/>
            </a:pPr>
            <a:r>
              <a:rPr lang="en-US" sz="1400" b="0" i="0" dirty="0">
                <a:effectLst/>
                <a:latin typeface="Lato"/>
              </a:rPr>
              <a:t>Handle flammable liquids at a safe distance from possible sources of ignition. </a:t>
            </a:r>
          </a:p>
          <a:p>
            <a:pPr marL="285750" indent="-285750">
              <a:buFont typeface="Wingdings" panose="05000000000000000000" pitchFamily="2" charset="2"/>
              <a:buChar char="§"/>
            </a:pPr>
            <a:r>
              <a:rPr lang="en-US" sz="1400" b="0" i="0" dirty="0">
                <a:effectLst/>
                <a:latin typeface="Lato"/>
              </a:rPr>
              <a:t>Ensure there are no adjacent flammable materials before using blowlamps, welding and cutting equipment.</a:t>
            </a:r>
            <a:endParaRPr lang="en-US" sz="1400" dirty="0">
              <a:solidFill>
                <a:srgbClr val="626262"/>
              </a:solidFill>
              <a:latin typeface="Lato"/>
            </a:endParaRPr>
          </a:p>
          <a:p>
            <a:pPr marL="285750" indent="-285750">
              <a:buFont typeface="Wingdings" panose="05000000000000000000" pitchFamily="2" charset="2"/>
              <a:buChar char="§"/>
            </a:pPr>
            <a:r>
              <a:rPr lang="en-US" sz="1400" b="0" i="0" dirty="0">
                <a:effectLst/>
                <a:latin typeface="Lato"/>
              </a:rPr>
              <a:t>Make sure you know what to do in case of fire.</a:t>
            </a:r>
          </a:p>
          <a:p>
            <a:pPr marL="285750" indent="-285750">
              <a:buFont typeface="Wingdings" panose="05000000000000000000" pitchFamily="2" charset="2"/>
              <a:buChar char="§"/>
            </a:pPr>
            <a:r>
              <a:rPr lang="en-US" sz="1400" b="0" i="0" dirty="0">
                <a:effectLst/>
                <a:latin typeface="Lato"/>
              </a:rPr>
              <a:t>Make certain you know your escape route, especially at construction sites and industrial companies.</a:t>
            </a:r>
          </a:p>
          <a:p>
            <a:pPr marL="285750" indent="-285750">
              <a:buFont typeface="Wingdings" panose="05000000000000000000" pitchFamily="2" charset="2"/>
              <a:buChar char="§"/>
            </a:pPr>
            <a:r>
              <a:rPr lang="en-US" sz="1400" b="0" i="0" dirty="0">
                <a:effectLst/>
                <a:latin typeface="Lato"/>
              </a:rPr>
              <a:t>Keep fire doors clear and unobstructed.</a:t>
            </a:r>
          </a:p>
          <a:p>
            <a:pPr marL="285750" indent="-285750">
              <a:buFont typeface="Wingdings" panose="05000000000000000000" pitchFamily="2" charset="2"/>
              <a:buChar char="§"/>
            </a:pPr>
            <a:r>
              <a:rPr lang="en-US" sz="1400" b="0" i="0" dirty="0">
                <a:effectLst/>
                <a:latin typeface="Lato"/>
              </a:rPr>
              <a:t>Don’t obstruct access to fire extinguishers.</a:t>
            </a:r>
          </a:p>
          <a:p>
            <a:pPr marL="285750" indent="-285750">
              <a:buFont typeface="Wingdings" panose="05000000000000000000" pitchFamily="2" charset="2"/>
              <a:buChar char="§"/>
            </a:pPr>
            <a:r>
              <a:rPr lang="en-US" sz="1400" b="0" i="0" dirty="0">
                <a:effectLst/>
                <a:latin typeface="Lato"/>
              </a:rPr>
              <a:t>Ensure you know how to operate the fire extinguishers in your area.</a:t>
            </a:r>
          </a:p>
          <a:p>
            <a:pPr marL="285750" indent="-285750">
              <a:buFont typeface="Wingdings" panose="05000000000000000000" pitchFamily="2" charset="2"/>
              <a:buChar char="§"/>
            </a:pPr>
            <a:r>
              <a:rPr lang="en-US" sz="1400" dirty="0">
                <a:latin typeface="Lato"/>
              </a:rPr>
              <a:t>Fire fighting equipment’s must be installed as per building code requirements.</a:t>
            </a:r>
          </a:p>
          <a:p>
            <a:pPr marL="285750" indent="-285750">
              <a:buFont typeface="Wingdings" panose="05000000000000000000" pitchFamily="2" charset="2"/>
              <a:buChar char="§"/>
            </a:pPr>
            <a:r>
              <a:rPr lang="en-US" sz="1400" b="0" i="0" dirty="0">
                <a:effectLst/>
                <a:latin typeface="Lato"/>
              </a:rPr>
              <a:t>Fire safety signages, including emergency evacuation plan layout, emergency contact numbers, fire fighters should be posted at all areas in the workplace. </a:t>
            </a:r>
          </a:p>
          <a:p>
            <a:pPr marL="285750" indent="-285750">
              <a:buFont typeface="Wingdings" panose="05000000000000000000" pitchFamily="2" charset="2"/>
              <a:buChar char="§"/>
            </a:pPr>
            <a:r>
              <a:rPr lang="en-US" sz="1400" dirty="0">
                <a:latin typeface="Lato"/>
              </a:rPr>
              <a:t>Provide general housekeeping in your workplace areas.</a:t>
            </a:r>
          </a:p>
          <a:p>
            <a:pPr marL="285750" indent="-285750">
              <a:buFont typeface="Wingdings" panose="05000000000000000000" pitchFamily="2" charset="2"/>
              <a:buChar char="§"/>
            </a:pPr>
            <a:r>
              <a:rPr lang="en-US" sz="1400" dirty="0">
                <a:latin typeface="Lato"/>
              </a:rPr>
              <a:t>Conduct emergency fire drills. </a:t>
            </a:r>
            <a:endParaRPr lang="en-US" sz="1600" dirty="0"/>
          </a:p>
        </p:txBody>
      </p:sp>
      <p:pic>
        <p:nvPicPr>
          <p:cNvPr id="8195" name="Picture 3" descr="Image result for fire prevention and control">
            <a:extLst>
              <a:ext uri="{FF2B5EF4-FFF2-40B4-BE49-F238E27FC236}">
                <a16:creationId xmlns:a16="http://schemas.microsoft.com/office/drawing/2014/main" id="{14DD7B00-077F-4D0B-B162-B6834B646E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7711" y="2074656"/>
            <a:ext cx="2839706" cy="3303794"/>
          </a:xfrm>
          <a:prstGeom prst="rect">
            <a:avLst/>
          </a:prstGeom>
          <a:noFill/>
          <a:extLst>
            <a:ext uri="{909E8E84-426E-40DD-AFC4-6F175D3DCCD1}">
              <a14:hiddenFill xmlns:a14="http://schemas.microsoft.com/office/drawing/2010/main">
                <a:solidFill>
                  <a:srgbClr val="FFFFFF"/>
                </a:solidFill>
              </a14:hiddenFill>
            </a:ext>
          </a:extLst>
        </p:spPr>
      </p:pic>
      <p:pic>
        <p:nvPicPr>
          <p:cNvPr id="8201" name="Picture 9" descr="Image result for assembly point">
            <a:extLst>
              <a:ext uri="{FF2B5EF4-FFF2-40B4-BE49-F238E27FC236}">
                <a16:creationId xmlns:a16="http://schemas.microsoft.com/office/drawing/2014/main" id="{6A7B5CAD-69F6-479E-8BF2-AB6C29E7406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5790" b="5790"/>
          <a:stretch/>
        </p:blipFill>
        <p:spPr bwMode="auto">
          <a:xfrm>
            <a:off x="8681469" y="6870005"/>
            <a:ext cx="1297666" cy="661745"/>
          </a:xfrm>
          <a:prstGeom prst="rect">
            <a:avLst/>
          </a:prstGeom>
          <a:noFill/>
          <a:extLst>
            <a:ext uri="{909E8E84-426E-40DD-AFC4-6F175D3DCCD1}">
              <a14:hiddenFill xmlns:a14="http://schemas.microsoft.com/office/drawing/2010/main">
                <a:solidFill>
                  <a:srgbClr val="FFFFFF"/>
                </a:solidFill>
              </a14:hiddenFill>
            </a:ext>
          </a:extLst>
        </p:spPr>
      </p:pic>
      <p:pic>
        <p:nvPicPr>
          <p:cNvPr id="8203" name="Picture 11" descr="Image result for contruction fire drill">
            <a:extLst>
              <a:ext uri="{FF2B5EF4-FFF2-40B4-BE49-F238E27FC236}">
                <a16:creationId xmlns:a16="http://schemas.microsoft.com/office/drawing/2014/main" id="{4DAF2A10-FA47-4B09-AE03-B0B8352F66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99385" y="5551464"/>
            <a:ext cx="2661834" cy="1318541"/>
          </a:xfrm>
          <a:prstGeom prst="rect">
            <a:avLst/>
          </a:prstGeom>
          <a:noFill/>
          <a:extLst>
            <a:ext uri="{909E8E84-426E-40DD-AFC4-6F175D3DCCD1}">
              <a14:hiddenFill xmlns:a14="http://schemas.microsoft.com/office/drawing/2010/main">
                <a:solidFill>
                  <a:srgbClr val="FFFFFF"/>
                </a:solidFill>
              </a14:hiddenFill>
            </a:ext>
          </a:extLst>
        </p:spPr>
      </p:pic>
      <p:pic>
        <p:nvPicPr>
          <p:cNvPr id="8205" name="Picture 13" descr="Image result for emergency contact number of fire in the uae">
            <a:extLst>
              <a:ext uri="{FF2B5EF4-FFF2-40B4-BE49-F238E27FC236}">
                <a16:creationId xmlns:a16="http://schemas.microsoft.com/office/drawing/2014/main" id="{B0DB8AC8-E917-4C73-8F32-5C480745CC0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97916" y="2074656"/>
            <a:ext cx="2179795" cy="2281314"/>
          </a:xfrm>
          <a:prstGeom prst="rect">
            <a:avLst/>
          </a:prstGeom>
          <a:noFill/>
          <a:extLst>
            <a:ext uri="{909E8E84-426E-40DD-AFC4-6F175D3DCCD1}">
              <a14:hiddenFill xmlns:a14="http://schemas.microsoft.com/office/drawing/2010/main">
                <a:solidFill>
                  <a:srgbClr val="FFFFFF"/>
                </a:solidFill>
              </a14:hiddenFill>
            </a:ext>
          </a:extLst>
        </p:spPr>
      </p:pic>
      <p:pic>
        <p:nvPicPr>
          <p:cNvPr id="8209" name="Picture 17" descr="Image result for housekeeping elimininates fire hazards">
            <a:extLst>
              <a:ext uri="{FF2B5EF4-FFF2-40B4-BE49-F238E27FC236}">
                <a16:creationId xmlns:a16="http://schemas.microsoft.com/office/drawing/2014/main" id="{F61640AD-6132-4738-AD7E-8E10C987568E}"/>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15697" b="16000"/>
          <a:stretch/>
        </p:blipFill>
        <p:spPr bwMode="auto">
          <a:xfrm>
            <a:off x="5597019" y="4355971"/>
            <a:ext cx="2047660" cy="1195493"/>
          </a:xfrm>
          <a:prstGeom prst="rect">
            <a:avLst/>
          </a:prstGeom>
          <a:noFill/>
          <a:extLst>
            <a:ext uri="{909E8E84-426E-40DD-AFC4-6F175D3DCCD1}">
              <a14:hiddenFill xmlns:a14="http://schemas.microsoft.com/office/drawing/2010/main">
                <a:solidFill>
                  <a:srgbClr val="FFFFFF"/>
                </a:solidFill>
              </a14:hiddenFill>
            </a:ext>
          </a:extLst>
        </p:spPr>
      </p:pic>
      <p:pic>
        <p:nvPicPr>
          <p:cNvPr id="8213" name="Picture 21" descr="Image result for emergency fire exit plan">
            <a:extLst>
              <a:ext uri="{FF2B5EF4-FFF2-40B4-BE49-F238E27FC236}">
                <a16:creationId xmlns:a16="http://schemas.microsoft.com/office/drawing/2014/main" id="{AC867F31-1731-4129-94B3-8C9460EDDC7D}"/>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b="13369"/>
          <a:stretch/>
        </p:blipFill>
        <p:spPr bwMode="auto">
          <a:xfrm>
            <a:off x="5563981" y="5698164"/>
            <a:ext cx="2339629" cy="18335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Table 18">
            <a:extLst>
              <a:ext uri="{FF2B5EF4-FFF2-40B4-BE49-F238E27FC236}">
                <a16:creationId xmlns:a16="http://schemas.microsoft.com/office/drawing/2014/main" id="{054E6AB4-6F12-46EC-9E1A-E66A7BE29128}"/>
              </a:ext>
            </a:extLst>
          </p:cNvPr>
          <p:cNvGraphicFramePr>
            <a:graphicFrameLocks noGrp="1"/>
          </p:cNvGraphicFramePr>
          <p:nvPr>
            <p:extLst>
              <p:ext uri="{D42A27DB-BD31-4B8C-83A1-F6EECF244321}">
                <p14:modId xmlns:p14="http://schemas.microsoft.com/office/powerpoint/2010/main" val="3567428618"/>
              </p:ext>
            </p:extLst>
          </p:nvPr>
        </p:nvGraphicFramePr>
        <p:xfrm>
          <a:off x="79374" y="905508"/>
          <a:ext cx="10517416" cy="1022448"/>
        </p:xfrm>
        <a:graphic>
          <a:graphicData uri="http://schemas.openxmlformats.org/drawingml/2006/table">
            <a:tbl>
              <a:tblPr firstRow="1" bandRow="1">
                <a:tableStyleId>{5C22544A-7EE6-4342-B048-85BDC9FD1C3A}</a:tableStyleId>
              </a:tblPr>
              <a:tblGrid>
                <a:gridCol w="1781757">
                  <a:extLst>
                    <a:ext uri="{9D8B030D-6E8A-4147-A177-3AD203B41FA5}">
                      <a16:colId xmlns:a16="http://schemas.microsoft.com/office/drawing/2014/main" val="2207705789"/>
                    </a:ext>
                  </a:extLst>
                </a:gridCol>
                <a:gridCol w="270320">
                  <a:extLst>
                    <a:ext uri="{9D8B030D-6E8A-4147-A177-3AD203B41FA5}">
                      <a16:colId xmlns:a16="http://schemas.microsoft.com/office/drawing/2014/main" val="2960164522"/>
                    </a:ext>
                  </a:extLst>
                </a:gridCol>
                <a:gridCol w="4685541">
                  <a:extLst>
                    <a:ext uri="{9D8B030D-6E8A-4147-A177-3AD203B41FA5}">
                      <a16:colId xmlns:a16="http://schemas.microsoft.com/office/drawing/2014/main" val="2396181741"/>
                    </a:ext>
                  </a:extLst>
                </a:gridCol>
                <a:gridCol w="1261492">
                  <a:extLst>
                    <a:ext uri="{9D8B030D-6E8A-4147-A177-3AD203B41FA5}">
                      <a16:colId xmlns:a16="http://schemas.microsoft.com/office/drawing/2014/main" val="3541437465"/>
                    </a:ext>
                  </a:extLst>
                </a:gridCol>
                <a:gridCol w="270320">
                  <a:extLst>
                    <a:ext uri="{9D8B030D-6E8A-4147-A177-3AD203B41FA5}">
                      <a16:colId xmlns:a16="http://schemas.microsoft.com/office/drawing/2014/main" val="2925104313"/>
                    </a:ext>
                  </a:extLst>
                </a:gridCol>
                <a:gridCol w="2247986">
                  <a:extLst>
                    <a:ext uri="{9D8B030D-6E8A-4147-A177-3AD203B41FA5}">
                      <a16:colId xmlns:a16="http://schemas.microsoft.com/office/drawing/2014/main" val="2203847991"/>
                    </a:ext>
                  </a:extLst>
                </a:gridCol>
              </a:tblGrid>
              <a:tr h="350924">
                <a:tc gridSpan="6">
                  <a:txBody>
                    <a:bodyPr/>
                    <a:lstStyle/>
                    <a:p>
                      <a:pPr algn="ctr"/>
                      <a:r>
                        <a:rPr lang="en-GB" sz="1400" b="1" dirty="0">
                          <a:solidFill>
                            <a:srgbClr val="006600"/>
                          </a:solidFill>
                        </a:rPr>
                        <a:t>HSE TRAINING RECORD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9704706"/>
                  </a:ext>
                </a:extLst>
              </a:tr>
              <a:tr h="335762">
                <a:tc>
                  <a:txBody>
                    <a:bodyPr/>
                    <a:lstStyle/>
                    <a:p>
                      <a:r>
                        <a:rPr lang="en-GB" sz="1400" b="1" dirty="0"/>
                        <a:t>Plant/Site/Location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Musaffah Batching Plant @Maintenance Rest Room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t>Date &amp;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02-02-2022 @14:30 hours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5344942"/>
                  </a:ext>
                </a:extLst>
              </a:tr>
              <a:tr h="335762">
                <a:tc>
                  <a:txBody>
                    <a:bodyPr/>
                    <a:lstStyle/>
                    <a:p>
                      <a:r>
                        <a:rPr lang="en-GB" sz="1400" b="1" dirty="0"/>
                        <a:t>Topic/Subject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solidFill>
                            <a:schemeClr val="tx2"/>
                          </a:solidFill>
                        </a:rPr>
                        <a:t>Basic Fire Fighting </a:t>
                      </a:r>
                      <a:endParaRPr lang="en-GB" sz="1400"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t>Instructor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Ronald Valencia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1193189"/>
                  </a:ext>
                </a:extLst>
              </a:tr>
            </a:tbl>
          </a:graphicData>
        </a:graphic>
      </p:graphicFrame>
    </p:spTree>
    <p:extLst>
      <p:ext uri="{BB962C8B-B14F-4D97-AF65-F5344CB8AC3E}">
        <p14:creationId xmlns:p14="http://schemas.microsoft.com/office/powerpoint/2010/main" val="549315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4"/>
          <p:cNvPicPr>
            <a:picLocks noChangeAspect="1"/>
          </p:cNvPicPr>
          <p:nvPr/>
        </p:nvPicPr>
        <p:blipFill>
          <a:blip r:embed="rId3"/>
          <a:stretch>
            <a:fillRect/>
          </a:stretch>
        </p:blipFill>
        <p:spPr>
          <a:xfrm>
            <a:off x="163282" y="1"/>
            <a:ext cx="10358667" cy="905508"/>
          </a:xfrm>
          <a:prstGeom prst="rect">
            <a:avLst/>
          </a:prstGeom>
          <a:noFill/>
          <a:ln cap="flat">
            <a:noFill/>
          </a:ln>
        </p:spPr>
      </p:pic>
      <p:graphicFrame>
        <p:nvGraphicFramePr>
          <p:cNvPr id="12" name="Table 11">
            <a:extLst>
              <a:ext uri="{FF2B5EF4-FFF2-40B4-BE49-F238E27FC236}">
                <a16:creationId xmlns:a16="http://schemas.microsoft.com/office/drawing/2014/main" id="{88CFF48B-5518-468A-8EEA-534ED7A5B1AE}"/>
              </a:ext>
            </a:extLst>
          </p:cNvPr>
          <p:cNvGraphicFramePr>
            <a:graphicFrameLocks noGrp="1"/>
          </p:cNvGraphicFramePr>
          <p:nvPr>
            <p:extLst>
              <p:ext uri="{D42A27DB-BD31-4B8C-83A1-F6EECF244321}">
                <p14:modId xmlns:p14="http://schemas.microsoft.com/office/powerpoint/2010/main" val="16413603"/>
              </p:ext>
            </p:extLst>
          </p:nvPr>
        </p:nvGraphicFramePr>
        <p:xfrm>
          <a:off x="79374" y="905508"/>
          <a:ext cx="10517416" cy="1022448"/>
        </p:xfrm>
        <a:graphic>
          <a:graphicData uri="http://schemas.openxmlformats.org/drawingml/2006/table">
            <a:tbl>
              <a:tblPr firstRow="1" bandRow="1">
                <a:tableStyleId>{5C22544A-7EE6-4342-B048-85BDC9FD1C3A}</a:tableStyleId>
              </a:tblPr>
              <a:tblGrid>
                <a:gridCol w="1781757">
                  <a:extLst>
                    <a:ext uri="{9D8B030D-6E8A-4147-A177-3AD203B41FA5}">
                      <a16:colId xmlns:a16="http://schemas.microsoft.com/office/drawing/2014/main" val="2207705789"/>
                    </a:ext>
                  </a:extLst>
                </a:gridCol>
                <a:gridCol w="270320">
                  <a:extLst>
                    <a:ext uri="{9D8B030D-6E8A-4147-A177-3AD203B41FA5}">
                      <a16:colId xmlns:a16="http://schemas.microsoft.com/office/drawing/2014/main" val="2960164522"/>
                    </a:ext>
                  </a:extLst>
                </a:gridCol>
                <a:gridCol w="4685541">
                  <a:extLst>
                    <a:ext uri="{9D8B030D-6E8A-4147-A177-3AD203B41FA5}">
                      <a16:colId xmlns:a16="http://schemas.microsoft.com/office/drawing/2014/main" val="2396181741"/>
                    </a:ext>
                  </a:extLst>
                </a:gridCol>
                <a:gridCol w="1261492">
                  <a:extLst>
                    <a:ext uri="{9D8B030D-6E8A-4147-A177-3AD203B41FA5}">
                      <a16:colId xmlns:a16="http://schemas.microsoft.com/office/drawing/2014/main" val="3541437465"/>
                    </a:ext>
                  </a:extLst>
                </a:gridCol>
                <a:gridCol w="270320">
                  <a:extLst>
                    <a:ext uri="{9D8B030D-6E8A-4147-A177-3AD203B41FA5}">
                      <a16:colId xmlns:a16="http://schemas.microsoft.com/office/drawing/2014/main" val="2925104313"/>
                    </a:ext>
                  </a:extLst>
                </a:gridCol>
                <a:gridCol w="2247986">
                  <a:extLst>
                    <a:ext uri="{9D8B030D-6E8A-4147-A177-3AD203B41FA5}">
                      <a16:colId xmlns:a16="http://schemas.microsoft.com/office/drawing/2014/main" val="2203847991"/>
                    </a:ext>
                  </a:extLst>
                </a:gridCol>
              </a:tblGrid>
              <a:tr h="350924">
                <a:tc gridSpan="6">
                  <a:txBody>
                    <a:bodyPr/>
                    <a:lstStyle/>
                    <a:p>
                      <a:pPr algn="ctr"/>
                      <a:r>
                        <a:rPr lang="en-GB" sz="1400" b="1" dirty="0">
                          <a:solidFill>
                            <a:srgbClr val="006600"/>
                          </a:solidFill>
                        </a:rPr>
                        <a:t>HSE TRAINING RECORD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9704706"/>
                  </a:ext>
                </a:extLst>
              </a:tr>
              <a:tr h="335762">
                <a:tc>
                  <a:txBody>
                    <a:bodyPr/>
                    <a:lstStyle/>
                    <a:p>
                      <a:r>
                        <a:rPr lang="en-GB" sz="1400" b="1" dirty="0"/>
                        <a:t>Plant/Site/Location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Musaffah Batching Plant @Maintenance Rest Room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t>Date &amp;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02-02-2022 @14:30 hours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5344942"/>
                  </a:ext>
                </a:extLst>
              </a:tr>
              <a:tr h="335762">
                <a:tc>
                  <a:txBody>
                    <a:bodyPr/>
                    <a:lstStyle/>
                    <a:p>
                      <a:r>
                        <a:rPr lang="en-GB" sz="1400" b="1" dirty="0"/>
                        <a:t>Topic/Subject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solidFill>
                            <a:schemeClr val="tx2"/>
                          </a:solidFill>
                        </a:rPr>
                        <a:t>Basic Fire Fighting </a:t>
                      </a:r>
                      <a:endParaRPr lang="en-GB" sz="1400"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t>Instructor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Ronald Valencia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1193189"/>
                  </a:ext>
                </a:extLst>
              </a:tr>
            </a:tbl>
          </a:graphicData>
        </a:graphic>
      </p:graphicFrame>
      <p:pic>
        <p:nvPicPr>
          <p:cNvPr id="4" name="Picture 3">
            <a:extLst>
              <a:ext uri="{FF2B5EF4-FFF2-40B4-BE49-F238E27FC236}">
                <a16:creationId xmlns:a16="http://schemas.microsoft.com/office/drawing/2014/main" id="{845AA140-BFAE-434A-AB92-A757E7C363F1}"/>
              </a:ext>
            </a:extLst>
          </p:cNvPr>
          <p:cNvPicPr>
            <a:picLocks noChangeAspect="1"/>
          </p:cNvPicPr>
          <p:nvPr/>
        </p:nvPicPr>
        <p:blipFill>
          <a:blip r:embed="rId4"/>
          <a:stretch>
            <a:fillRect/>
          </a:stretch>
        </p:blipFill>
        <p:spPr>
          <a:xfrm>
            <a:off x="79374" y="2025650"/>
            <a:ext cx="10517416" cy="5530849"/>
          </a:xfrm>
          <a:prstGeom prst="rect">
            <a:avLst/>
          </a:prstGeom>
        </p:spPr>
      </p:pic>
    </p:spTree>
    <p:extLst>
      <p:ext uri="{BB962C8B-B14F-4D97-AF65-F5344CB8AC3E}">
        <p14:creationId xmlns:p14="http://schemas.microsoft.com/office/powerpoint/2010/main" val="514429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4"/>
          <p:cNvPicPr>
            <a:picLocks noChangeAspect="1"/>
          </p:cNvPicPr>
          <p:nvPr/>
        </p:nvPicPr>
        <p:blipFill>
          <a:blip r:embed="rId3"/>
          <a:stretch>
            <a:fillRect/>
          </a:stretch>
        </p:blipFill>
        <p:spPr>
          <a:xfrm>
            <a:off x="163282" y="1"/>
            <a:ext cx="10358667" cy="905508"/>
          </a:xfrm>
          <a:prstGeom prst="rect">
            <a:avLst/>
          </a:prstGeom>
          <a:noFill/>
          <a:ln cap="flat">
            <a:noFill/>
          </a:ln>
        </p:spPr>
      </p:pic>
      <p:graphicFrame>
        <p:nvGraphicFramePr>
          <p:cNvPr id="12" name="Table 11">
            <a:extLst>
              <a:ext uri="{FF2B5EF4-FFF2-40B4-BE49-F238E27FC236}">
                <a16:creationId xmlns:a16="http://schemas.microsoft.com/office/drawing/2014/main" id="{88CFF48B-5518-468A-8EEA-534ED7A5B1AE}"/>
              </a:ext>
            </a:extLst>
          </p:cNvPr>
          <p:cNvGraphicFramePr>
            <a:graphicFrameLocks noGrp="1"/>
          </p:cNvGraphicFramePr>
          <p:nvPr>
            <p:extLst>
              <p:ext uri="{D42A27DB-BD31-4B8C-83A1-F6EECF244321}">
                <p14:modId xmlns:p14="http://schemas.microsoft.com/office/powerpoint/2010/main" val="2322382001"/>
              </p:ext>
            </p:extLst>
          </p:nvPr>
        </p:nvGraphicFramePr>
        <p:xfrm>
          <a:off x="79374" y="905508"/>
          <a:ext cx="10517416" cy="1022448"/>
        </p:xfrm>
        <a:graphic>
          <a:graphicData uri="http://schemas.openxmlformats.org/drawingml/2006/table">
            <a:tbl>
              <a:tblPr firstRow="1" bandRow="1">
                <a:tableStyleId>{5C22544A-7EE6-4342-B048-85BDC9FD1C3A}</a:tableStyleId>
              </a:tblPr>
              <a:tblGrid>
                <a:gridCol w="1781757">
                  <a:extLst>
                    <a:ext uri="{9D8B030D-6E8A-4147-A177-3AD203B41FA5}">
                      <a16:colId xmlns:a16="http://schemas.microsoft.com/office/drawing/2014/main" val="2207705789"/>
                    </a:ext>
                  </a:extLst>
                </a:gridCol>
                <a:gridCol w="270320">
                  <a:extLst>
                    <a:ext uri="{9D8B030D-6E8A-4147-A177-3AD203B41FA5}">
                      <a16:colId xmlns:a16="http://schemas.microsoft.com/office/drawing/2014/main" val="2960164522"/>
                    </a:ext>
                  </a:extLst>
                </a:gridCol>
                <a:gridCol w="4685541">
                  <a:extLst>
                    <a:ext uri="{9D8B030D-6E8A-4147-A177-3AD203B41FA5}">
                      <a16:colId xmlns:a16="http://schemas.microsoft.com/office/drawing/2014/main" val="2396181741"/>
                    </a:ext>
                  </a:extLst>
                </a:gridCol>
                <a:gridCol w="1261492">
                  <a:extLst>
                    <a:ext uri="{9D8B030D-6E8A-4147-A177-3AD203B41FA5}">
                      <a16:colId xmlns:a16="http://schemas.microsoft.com/office/drawing/2014/main" val="3541437465"/>
                    </a:ext>
                  </a:extLst>
                </a:gridCol>
                <a:gridCol w="270320">
                  <a:extLst>
                    <a:ext uri="{9D8B030D-6E8A-4147-A177-3AD203B41FA5}">
                      <a16:colId xmlns:a16="http://schemas.microsoft.com/office/drawing/2014/main" val="2925104313"/>
                    </a:ext>
                  </a:extLst>
                </a:gridCol>
                <a:gridCol w="2247986">
                  <a:extLst>
                    <a:ext uri="{9D8B030D-6E8A-4147-A177-3AD203B41FA5}">
                      <a16:colId xmlns:a16="http://schemas.microsoft.com/office/drawing/2014/main" val="2203847991"/>
                    </a:ext>
                  </a:extLst>
                </a:gridCol>
              </a:tblGrid>
              <a:tr h="350924">
                <a:tc gridSpan="6">
                  <a:txBody>
                    <a:bodyPr/>
                    <a:lstStyle/>
                    <a:p>
                      <a:pPr algn="ctr"/>
                      <a:r>
                        <a:rPr lang="en-GB" sz="1400" b="1" dirty="0">
                          <a:solidFill>
                            <a:srgbClr val="006600"/>
                          </a:solidFill>
                        </a:rPr>
                        <a:t>HSE TRAINING RECORD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9704706"/>
                  </a:ext>
                </a:extLst>
              </a:tr>
              <a:tr h="335762">
                <a:tc>
                  <a:txBody>
                    <a:bodyPr/>
                    <a:lstStyle/>
                    <a:p>
                      <a:r>
                        <a:rPr lang="en-GB" sz="1400" b="1" dirty="0"/>
                        <a:t>Plant/Site/Location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Musaffah Batching Plant @Maintenance Rest Room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t>Date &amp;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02-02-2022 @14:30 hours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5344942"/>
                  </a:ext>
                </a:extLst>
              </a:tr>
              <a:tr h="335762">
                <a:tc>
                  <a:txBody>
                    <a:bodyPr/>
                    <a:lstStyle/>
                    <a:p>
                      <a:r>
                        <a:rPr lang="en-GB" sz="1400" b="1" dirty="0"/>
                        <a:t>Topic/Subject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solidFill>
                            <a:schemeClr val="tx2"/>
                          </a:solidFill>
                        </a:rPr>
                        <a:t>Basic Fire Fighting </a:t>
                      </a:r>
                      <a:endParaRPr lang="en-GB" sz="1400"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t>Instructor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a:solidFill>
                            <a:schemeClr val="tx2"/>
                          </a:solidFill>
                        </a:rPr>
                        <a:t>Ronald Valencia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1193189"/>
                  </a:ext>
                </a:extLst>
              </a:tr>
            </a:tbl>
          </a:graphicData>
        </a:graphic>
      </p:graphicFrame>
      <p:pic>
        <p:nvPicPr>
          <p:cNvPr id="4" name="Picture 3">
            <a:extLst>
              <a:ext uri="{FF2B5EF4-FFF2-40B4-BE49-F238E27FC236}">
                <a16:creationId xmlns:a16="http://schemas.microsoft.com/office/drawing/2014/main" id="{4D6D8821-F4B7-437F-B581-6E28A355F491}"/>
              </a:ext>
            </a:extLst>
          </p:cNvPr>
          <p:cNvPicPr>
            <a:picLocks noChangeAspect="1"/>
          </p:cNvPicPr>
          <p:nvPr/>
        </p:nvPicPr>
        <p:blipFill>
          <a:blip r:embed="rId4"/>
          <a:stretch>
            <a:fillRect/>
          </a:stretch>
        </p:blipFill>
        <p:spPr>
          <a:xfrm>
            <a:off x="79373" y="2025650"/>
            <a:ext cx="10517416" cy="5530849"/>
          </a:xfrm>
          <a:prstGeom prst="rect">
            <a:avLst/>
          </a:prstGeom>
        </p:spPr>
      </p:pic>
    </p:spTree>
    <p:extLst>
      <p:ext uri="{BB962C8B-B14F-4D97-AF65-F5344CB8AC3E}">
        <p14:creationId xmlns:p14="http://schemas.microsoft.com/office/powerpoint/2010/main" val="4199856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98528F-F6F8-4C44-A283-7FAEE6A5AF52}"/>
              </a:ext>
            </a:extLst>
          </p:cNvPr>
          <p:cNvPicPr>
            <a:picLocks noChangeAspect="1"/>
          </p:cNvPicPr>
          <p:nvPr/>
        </p:nvPicPr>
        <p:blipFill>
          <a:blip r:embed="rId3"/>
          <a:stretch>
            <a:fillRect/>
          </a:stretch>
        </p:blipFill>
        <p:spPr>
          <a:xfrm>
            <a:off x="0" y="0"/>
            <a:ext cx="10680699" cy="7556500"/>
          </a:xfrm>
          <a:prstGeom prst="rect">
            <a:avLst/>
          </a:prstGeom>
        </p:spPr>
      </p:pic>
    </p:spTree>
    <p:extLst>
      <p:ext uri="{BB962C8B-B14F-4D97-AF65-F5344CB8AC3E}">
        <p14:creationId xmlns:p14="http://schemas.microsoft.com/office/powerpoint/2010/main" val="2777450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899</TotalTime>
  <Words>1374</Words>
  <Application>Microsoft Office PowerPoint</Application>
  <PresentationFormat>Custom</PresentationFormat>
  <Paragraphs>165</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Lato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Jarvis Kirubakaran</dc:creator>
  <cp:lastModifiedBy>Ronald Valencia</cp:lastModifiedBy>
  <cp:revision>67</cp:revision>
  <dcterms:created xsi:type="dcterms:W3CDTF">2019-02-16T09:58:00Z</dcterms:created>
  <dcterms:modified xsi:type="dcterms:W3CDTF">2022-03-09T07:19:09Z</dcterms:modified>
</cp:coreProperties>
</file>