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6"/>
  </p:notesMasterIdLst>
  <p:sldIdLst>
    <p:sldId id="448" r:id="rId2"/>
    <p:sldId id="327" r:id="rId3"/>
    <p:sldId id="335" r:id="rId4"/>
    <p:sldId id="369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449" r:id="rId16"/>
    <p:sldId id="346" r:id="rId17"/>
    <p:sldId id="450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451" r:id="rId28"/>
    <p:sldId id="356" r:id="rId29"/>
    <p:sldId id="357" r:id="rId30"/>
    <p:sldId id="358" r:id="rId31"/>
    <p:sldId id="359" r:id="rId32"/>
    <p:sldId id="360" r:id="rId33"/>
    <p:sldId id="361" r:id="rId34"/>
    <p:sldId id="452" r:id="rId35"/>
    <p:sldId id="362" r:id="rId36"/>
    <p:sldId id="363" r:id="rId37"/>
    <p:sldId id="453" r:id="rId38"/>
    <p:sldId id="454" r:id="rId39"/>
    <p:sldId id="364" r:id="rId40"/>
    <p:sldId id="365" r:id="rId41"/>
    <p:sldId id="366" r:id="rId42"/>
    <p:sldId id="455" r:id="rId43"/>
    <p:sldId id="456" r:id="rId44"/>
    <p:sldId id="367" r:id="rId45"/>
    <p:sldId id="370" r:id="rId46"/>
    <p:sldId id="457" r:id="rId47"/>
    <p:sldId id="371" r:id="rId48"/>
    <p:sldId id="372" r:id="rId49"/>
    <p:sldId id="373" r:id="rId50"/>
    <p:sldId id="375" r:id="rId51"/>
    <p:sldId id="376" r:id="rId52"/>
    <p:sldId id="377" r:id="rId53"/>
    <p:sldId id="378" r:id="rId54"/>
    <p:sldId id="379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5" r:id="rId79"/>
    <p:sldId id="406" r:id="rId80"/>
    <p:sldId id="407" r:id="rId81"/>
    <p:sldId id="408" r:id="rId82"/>
    <p:sldId id="409" r:id="rId83"/>
    <p:sldId id="410" r:id="rId84"/>
    <p:sldId id="412" r:id="rId85"/>
    <p:sldId id="458" r:id="rId86"/>
    <p:sldId id="413" r:id="rId87"/>
    <p:sldId id="459" r:id="rId88"/>
    <p:sldId id="414" r:id="rId89"/>
    <p:sldId id="415" r:id="rId90"/>
    <p:sldId id="417" r:id="rId91"/>
    <p:sldId id="418" r:id="rId92"/>
    <p:sldId id="419" r:id="rId93"/>
    <p:sldId id="420" r:id="rId94"/>
    <p:sldId id="421" r:id="rId95"/>
    <p:sldId id="422" r:id="rId96"/>
    <p:sldId id="423" r:id="rId97"/>
    <p:sldId id="424" r:id="rId98"/>
    <p:sldId id="425" r:id="rId99"/>
    <p:sldId id="460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61" r:id="rId109"/>
    <p:sldId id="434" r:id="rId110"/>
    <p:sldId id="435" r:id="rId111"/>
    <p:sldId id="447" r:id="rId112"/>
    <p:sldId id="436" r:id="rId113"/>
    <p:sldId id="437" r:id="rId114"/>
    <p:sldId id="462" r:id="rId115"/>
    <p:sldId id="438" r:id="rId116"/>
    <p:sldId id="463" r:id="rId117"/>
    <p:sldId id="439" r:id="rId118"/>
    <p:sldId id="440" r:id="rId119"/>
    <p:sldId id="441" r:id="rId120"/>
    <p:sldId id="442" r:id="rId121"/>
    <p:sldId id="443" r:id="rId122"/>
    <p:sldId id="444" r:id="rId123"/>
    <p:sldId id="445" r:id="rId124"/>
    <p:sldId id="446" r:id="rId1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6305"/>
    <a:srgbClr val="B56505"/>
    <a:srgbClr val="E45C00"/>
    <a:srgbClr val="AC4600"/>
    <a:srgbClr val="800000"/>
    <a:srgbClr val="CC6600"/>
    <a:srgbClr val="CC0000"/>
    <a:srgbClr val="A75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94660"/>
  </p:normalViewPr>
  <p:slideViewPr>
    <p:cSldViewPr>
      <p:cViewPr varScale="1">
        <p:scale>
          <a:sx n="82" d="100"/>
          <a:sy n="82" d="100"/>
        </p:scale>
        <p:origin x="1574" y="77"/>
      </p:cViewPr>
      <p:guideLst>
        <p:guide orient="horz" pos="72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4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FD37791-0170-4967-9D15-C6405D2E15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9FD590C-E9D4-44FE-A917-5DF52D37CE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50D2986-4F85-46E6-A9CB-B2A19E6DFE6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52C579C0-16C5-44EE-A808-5588C2C88E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64CC4174-35BA-42FA-8E88-D9D0D4CC9C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304F8FEA-DBD5-4192-82E3-2B7BD38B1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45D3CFA-2DCD-4674-B738-16903D75A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15171EC2-CDBF-47A3-8845-DE4D1A58F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39B21A2-5729-45F5-8BB4-32AA605A029B}" type="slidenum">
              <a:rPr lang="en-US" altLang="en-US"/>
              <a:pPr algn="r"/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35C25A6-475C-4D6E-B47D-B7B1E1CC46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0075C8E-CBB5-496F-A58D-1B9C35370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B0FEC9E-D436-4B81-81BF-13DADDDD4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3E2FB9C-18C1-47B5-872A-6864A63C4E11}" type="slidenum">
              <a:rPr lang="en-US" altLang="en-US"/>
              <a:pPr algn="r"/>
              <a:t>10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526D4EF-2DB8-4915-80B4-D1CD91075F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521FD3E-CFD0-4B97-9A02-1430432EE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AAE8238D-5544-4A1B-9990-61B082D0D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E42073F-7357-433D-BDFD-1D5CFE0ACCA4}" type="slidenum">
              <a:rPr lang="en-US" altLang="en-US"/>
              <a:pPr algn="r"/>
              <a:t>100</a:t>
            </a:fld>
            <a:endParaRPr lang="en-US" altLang="en-US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C0454EC2-9C8E-4894-B4A6-9F65E75470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952083BB-C1D1-4885-AD64-354CB1ACA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F2D5274C-3527-4FFE-87A3-A1A47F417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F0C2D7-108D-48E5-A9E1-6739993E35B2}" type="slidenum">
              <a:rPr lang="en-US" altLang="en-US"/>
              <a:pPr algn="r"/>
              <a:t>101</a:t>
            </a:fld>
            <a:endParaRPr lang="en-US" altLang="en-US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CF95738D-4C69-420D-B278-70FD5EDE83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D6EA8D02-5C99-4B75-A983-95107B311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CD637AC1-4821-4397-AAFD-FBF9F482D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8708FFA-A69C-48D0-A4E4-105B4B1FC169}" type="slidenum">
              <a:rPr lang="en-US" altLang="en-US"/>
              <a:pPr algn="r"/>
              <a:t>102</a:t>
            </a:fld>
            <a:endParaRPr lang="en-US" altLang="en-US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ABDE1489-C51D-4B6E-8DA9-8FDD7D80A4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C0F4E856-2A80-44EB-A203-375AAF3E7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70213883-30A3-44A3-9A8E-36FDC76F2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19448FB-E3F7-4E8C-ABEA-F7AC5502A295}" type="slidenum">
              <a:rPr lang="en-US" altLang="en-US"/>
              <a:pPr algn="r"/>
              <a:t>103</a:t>
            </a:fld>
            <a:endParaRPr lang="en-US" altLang="en-US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D34C03AF-D1AD-4CE7-97E2-1D242E6DE7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2E03CA26-F625-48BD-94BB-B83B50F04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8780D32A-FC15-490E-818E-7A2C7C102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A9F9399-C9D3-494B-8AED-B35D3A915542}" type="slidenum">
              <a:rPr lang="en-US" altLang="en-US"/>
              <a:pPr algn="r"/>
              <a:t>104</a:t>
            </a:fld>
            <a:endParaRPr lang="en-US" altLang="en-US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62614780-4728-4CCA-B203-5D98EFC93C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4B3281E9-A840-4F26-9F1D-DAB315CC8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64D17014-EEC9-4B7F-AB7C-D1BDA6F60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39D2D75-E9FF-407F-8518-3B9D99A86DA3}" type="slidenum">
              <a:rPr lang="en-US" altLang="en-US"/>
              <a:pPr algn="r"/>
              <a:t>105</a:t>
            </a:fld>
            <a:endParaRPr lang="en-US" altLang="en-US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489A43DF-B753-4A05-B18B-927A0E42E9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0A97B2CD-59DA-4696-A413-98F0D88D6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92CE206F-D189-44F4-B437-22EAB7E60F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07D3ADF-F408-489D-8AE5-50A159349E60}" type="slidenum">
              <a:rPr lang="en-US" altLang="en-US"/>
              <a:pPr algn="r"/>
              <a:t>106</a:t>
            </a:fld>
            <a:endParaRPr lang="en-US" altLang="en-US"/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1E04B93E-F888-43BE-8B49-416869FB1E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CBA2B0F3-F101-479C-A78D-461769306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00E27CD1-A436-447A-BD22-EC51603FA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F7DE7A6-5ED9-4D58-9F99-B6EEEA090EB1}" type="slidenum">
              <a:rPr lang="en-US" altLang="en-US"/>
              <a:pPr algn="r"/>
              <a:t>107</a:t>
            </a:fld>
            <a:endParaRPr lang="en-US" altLang="en-US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8CC91C78-C2B3-4425-9CC1-055CC1049B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9D8D98C2-C271-4804-9203-2F638FFA2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D60574AE-A3AB-41F4-B451-773C30085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67B42F0-FE13-4198-AD08-7FD857FC9B75}" type="slidenum">
              <a:rPr lang="en-US" altLang="en-US"/>
              <a:pPr algn="r"/>
              <a:t>108</a:t>
            </a:fld>
            <a:endParaRPr lang="en-US" altLang="en-US"/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1BEFFC1F-C8F9-4EF9-9654-69B8F18B4C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B2A312A8-AA44-4AB6-AADC-7B54FB267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863E52D8-3CCE-4B26-BA42-EDE49712B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C3163FA-F21A-4557-9D0B-F1671E9E7B3A}" type="slidenum">
              <a:rPr lang="en-US" altLang="en-US"/>
              <a:pPr algn="r"/>
              <a:t>109</a:t>
            </a:fld>
            <a:endParaRPr lang="en-US" altLang="en-US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74F8DDA9-E055-44F5-BE20-78537F9681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660A3D09-A40D-4DA8-A472-4BDD7039F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613B196-7CBF-47B2-BED7-727154623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A05BA90-C508-4C89-BB4F-8856E4670EE0}" type="slidenum">
              <a:rPr lang="en-US" altLang="en-US"/>
              <a:pPr algn="r"/>
              <a:t>11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D8408FF-3F6E-4213-9CFF-FA88C8CD44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FDBD17E-7536-4A1E-B423-0333E3CF8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3F3017FD-1EB5-4F41-A8BB-2A9BD64A1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C5141FA-690C-479A-9606-94728B336E69}" type="slidenum">
              <a:rPr lang="en-US" altLang="en-US"/>
              <a:pPr algn="r"/>
              <a:t>110</a:t>
            </a:fld>
            <a:endParaRPr lang="en-US" altLang="en-US"/>
          </a:p>
        </p:txBody>
      </p:sp>
      <p:sp>
        <p:nvSpPr>
          <p:cNvPr id="227331" name="Rectangle 2">
            <a:extLst>
              <a:ext uri="{FF2B5EF4-FFF2-40B4-BE49-F238E27FC236}">
                <a16:creationId xmlns:a16="http://schemas.microsoft.com/office/drawing/2014/main" id="{1B9BA259-116F-4C0A-B327-BC2C2B5CA8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4FA3855D-C03D-4F4F-A649-93725E488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504C60F7-6908-4EF0-87D5-E8F0FDE42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5192A34-796E-4037-83AC-AA28183D7337}" type="slidenum">
              <a:rPr lang="en-US" altLang="en-US"/>
              <a:pPr algn="r"/>
              <a:t>111</a:t>
            </a:fld>
            <a:endParaRPr lang="en-US" altLang="en-US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9AAA9671-15A8-4671-9021-8A52C441D5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AF72ECDE-B663-42CE-A1F9-9814FDE26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4878FAEF-0210-421B-ABF6-6B50A0FE4A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943DB2A-BAC2-4EF8-B4C0-1FA85FCE0976}" type="slidenum">
              <a:rPr lang="en-US" altLang="en-US"/>
              <a:pPr algn="r"/>
              <a:t>112</a:t>
            </a:fld>
            <a:endParaRPr lang="en-US" altLang="en-US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F34DDC8B-0B14-486F-88CA-C5C6173076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8408B269-B534-4C54-ACF1-1879AF255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1F83D869-CEF5-4160-9E68-541E3D281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09A407-5F0D-4002-81E5-38C329A194F2}" type="slidenum">
              <a:rPr lang="en-US" altLang="en-US"/>
              <a:pPr algn="r"/>
              <a:t>113</a:t>
            </a:fld>
            <a:endParaRPr lang="en-US" altLang="en-US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F9562C17-F4EB-42AF-91E8-66C0C84DDE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8C6960F-4E9D-4A22-BF77-860F72DCE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>
            <a:extLst>
              <a:ext uri="{FF2B5EF4-FFF2-40B4-BE49-F238E27FC236}">
                <a16:creationId xmlns:a16="http://schemas.microsoft.com/office/drawing/2014/main" id="{B9686E04-61D3-433C-BA30-8C0DE3F12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32B5DEE-1E0D-440B-9B05-65D633D4F8F9}" type="slidenum">
              <a:rPr lang="en-US" altLang="en-US"/>
              <a:pPr algn="r"/>
              <a:t>114</a:t>
            </a:fld>
            <a:endParaRPr lang="en-US" altLang="en-US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8A892AC3-FC3F-4E49-A570-614960A1BC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>
            <a:extLst>
              <a:ext uri="{FF2B5EF4-FFF2-40B4-BE49-F238E27FC236}">
                <a16:creationId xmlns:a16="http://schemas.microsoft.com/office/drawing/2014/main" id="{D60F6D46-1217-4755-8772-5DF8435B3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B40D7F5E-7307-413B-AFAF-278F48176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DE31DB4-C1F2-4C59-91C1-528ED8DEFF71}" type="slidenum">
              <a:rPr lang="en-US" altLang="en-US"/>
              <a:pPr algn="r"/>
              <a:t>115</a:t>
            </a:fld>
            <a:endParaRPr lang="en-US" altLang="en-US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24AB24A1-70CD-4E24-885C-629F432832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368DCDF5-FA05-456C-81E9-2FB3A01A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4099C67A-0F00-485C-9F91-24D999B07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C494B7F-6F75-4EB3-BFD2-F53F9E47C382}" type="slidenum">
              <a:rPr lang="en-US" altLang="en-US"/>
              <a:pPr algn="r"/>
              <a:t>116</a:t>
            </a:fld>
            <a:endParaRPr lang="en-US" altLang="en-US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4B51DF9B-D87D-4E8D-9B3C-61AE5AFA89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08C8A7BA-0A16-4E4D-8BFA-9D647DD91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5C78735E-6A93-46EF-9AAC-68BF0816A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2E03932-C161-4BB0-BB5D-0A219E158E21}" type="slidenum">
              <a:rPr lang="en-US" altLang="en-US"/>
              <a:pPr algn="r"/>
              <a:t>117</a:t>
            </a:fld>
            <a:endParaRPr lang="en-US" altLang="en-US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D3E1251A-A04B-4350-B67F-6E8293E14F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2CA66181-3655-427F-AFC6-033EBEE6F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FA4535B3-0CA2-41A5-8EAE-67DF8B6447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18CF9C5-366C-4DEB-A8FF-17954A51136D}" type="slidenum">
              <a:rPr lang="en-US" altLang="en-US"/>
              <a:pPr algn="r"/>
              <a:t>118</a:t>
            </a:fld>
            <a:endParaRPr lang="en-US" altLang="en-US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3E5CC31D-D488-4323-B229-7958910EE4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794D7736-2C63-4461-93E3-F37471082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AEBCAD06-9D0D-47FE-BFB8-43055235F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E296A81-5155-4A2A-A25F-C5713CE1081E}" type="slidenum">
              <a:rPr lang="en-US" altLang="en-US"/>
              <a:pPr algn="r"/>
              <a:t>119</a:t>
            </a:fld>
            <a:endParaRPr lang="en-US" altLang="en-US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EE2548F4-DF64-4B91-A627-C787BDB795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7B10CFEC-20A3-478A-8784-8232B01AF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6B50F3-5060-4A21-9419-131085DD4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AE1162-BCE9-4FAA-8CAF-AEC2ACB5EC9B}" type="slidenum">
              <a:rPr lang="en-US" altLang="en-US"/>
              <a:pPr algn="r"/>
              <a:t>12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FD7245D-B752-4D65-9FB0-0EC919CEAF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9BF948-025B-4965-8D0A-6FAED0A8F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FCA3CA72-B5AE-468A-B0CB-490E4DB67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D5B8CA5-5305-4AF2-A3FA-E6D18D8F0A37}" type="slidenum">
              <a:rPr lang="en-US" altLang="en-US"/>
              <a:pPr algn="r"/>
              <a:t>120</a:t>
            </a:fld>
            <a:endParaRPr lang="en-US" altLang="en-US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B3CD973A-2E65-4995-BC94-F98348ABE0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4452BB29-1D78-454F-B101-9436E8915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738F950C-DE67-475E-AFE4-426F30028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6BE0438-DA6F-4FF9-B5CD-0A1472B1B815}" type="slidenum">
              <a:rPr lang="en-US" altLang="en-US"/>
              <a:pPr algn="r"/>
              <a:t>121</a:t>
            </a:fld>
            <a:endParaRPr lang="en-US" altLang="en-US"/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637369D9-D638-45E6-A714-A6E4D7F8CD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984E714C-DB94-4FD8-AAC6-76FD1C2CD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B666E33C-9AAB-4B4D-8090-0B7AD3663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2128314-F9EF-476B-AA05-EF1137BE6230}" type="slidenum">
              <a:rPr lang="en-US" altLang="en-US"/>
              <a:pPr algn="r"/>
              <a:t>122</a:t>
            </a:fld>
            <a:endParaRPr lang="en-US" altLang="en-US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6EEDEA1-18B8-414F-B8EC-B25FB3E753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FAC386DC-56D0-4D8D-AF8A-606E0DA50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53ED4929-002B-4FFF-8CDD-86E8CED465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6E46FD4-E313-48D3-AC3E-721589C28C82}" type="slidenum">
              <a:rPr lang="en-US" altLang="en-US"/>
              <a:pPr algn="r"/>
              <a:t>123</a:t>
            </a:fld>
            <a:endParaRPr lang="en-US" altLang="en-US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58D1AB4E-B2B2-4E97-BBB5-8DAF3FFEC5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9E8B2C36-6DA0-4138-9486-B099677D8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96EBF56C-7FDD-43BD-8EDF-EFC79571C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E097F37-A5CF-4EA3-96CA-79D9F18237B6}" type="slidenum">
              <a:rPr lang="en-US" altLang="en-US"/>
              <a:pPr algn="r"/>
              <a:t>124</a:t>
            </a:fld>
            <a:endParaRPr lang="en-US" altLang="en-US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56B5F00F-B7B2-428E-BFB5-E9B4E8828A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4691751D-219D-4650-B530-611B276E4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C37370F-56B0-47B0-9A55-30CBC2F22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889A316-37FE-499A-A396-7BFF2A4ECEF5}" type="slidenum">
              <a:rPr lang="en-US" altLang="en-US"/>
              <a:pPr algn="r"/>
              <a:t>13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556C51E-0C01-4551-B62E-725DCAE7DD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885C96-031C-4871-B7C9-10F247DED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4E4A7FB-E7B6-45AA-A77F-14EE52AC5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6EB38D-D6E8-40EF-B3A8-1A3507D805DE}" type="slidenum">
              <a:rPr lang="en-US" altLang="en-US"/>
              <a:pPr algn="r"/>
              <a:t>14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6874350-BD83-4451-BF6C-1222BEB73B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05361B2-D5D4-4699-B592-2858B6B0A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7CE1916-07D6-4599-A2BB-903FBDC53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508B9F3-7CCA-48CF-919D-126B678A2804}" type="slidenum">
              <a:rPr lang="en-US" altLang="en-US"/>
              <a:pPr algn="r"/>
              <a:t>15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1682EFB-0F5C-41B6-B5A0-E888C25B01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50B8416-ABA2-4A47-8280-3DB071A49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7538EAD-3AA7-4600-B9F2-83F0B5391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90A031B-3668-4B1C-93F0-4D79A30233E9}" type="slidenum">
              <a:rPr lang="en-US" altLang="en-US"/>
              <a:pPr algn="r"/>
              <a:t>16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31A9A9C-E21B-4C51-9334-EA3B09574E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7829B7B-D6BD-40B9-AEBF-730F12C19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090B956-622A-4EBD-8442-442939E45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34E74AF-9714-4BA0-9080-D22039D1395C}" type="slidenum">
              <a:rPr lang="en-US" altLang="en-US"/>
              <a:pPr algn="r"/>
              <a:t>17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3E71A87-9FFD-49A3-8EF6-1154BEC62C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859A9D4-D31F-49FA-9E48-5F68B5B89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676DB78-3622-4816-AD6A-0B00BD603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5DF663-EB5E-4C78-906B-A10C46B68C5C}" type="slidenum">
              <a:rPr lang="en-US" altLang="en-US"/>
              <a:pPr algn="r"/>
              <a:t>18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AD3FB61-1C62-495A-B664-343377AC9B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BAB158E-9CDE-46FA-AE49-E8AD2DB19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AC66855-3BD8-4D81-9881-F66C88EF1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D8E4F84-2B70-4FB3-9429-FA68D31A9B22}" type="slidenum">
              <a:rPr lang="en-US" altLang="en-US"/>
              <a:pPr algn="r"/>
              <a:t>19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78D56B6-BD27-4DDC-AF06-E62AFA7FE7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77F3BA8-3ACC-43CF-9A82-10B45D65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2131DC1-C73E-4342-B096-ED4D11FE5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8F9A1B2-C1BC-4178-8278-57BD93BB8E65}" type="slidenum">
              <a:rPr lang="en-US" altLang="en-US"/>
              <a:pPr algn="r"/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E91BEEB-47CA-46C5-881A-0183D542D8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0F21CD3-44C9-4CE3-8304-3D5AA431F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/>
              <a:t>CHECK IF ACCURATE.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2286BB4-9F93-450F-B4A2-1855D31913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3D75890-98A0-4479-B1AE-74872FE3D269}" type="slidenum">
              <a:rPr lang="en-US" altLang="en-US"/>
              <a:pPr algn="r"/>
              <a:t>20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D652CD7-5366-4C6C-B901-614ED30F30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26483F2-15AB-4D79-9AFD-17B6C909F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ED397FB-BC4B-418E-AC80-5E30789457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891CC6E-8297-4568-99FB-58E36F018546}" type="slidenum">
              <a:rPr lang="en-US" altLang="en-US"/>
              <a:pPr algn="r"/>
              <a:t>21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B756860-1765-47C8-A725-B6F77E72A4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B43CF2B-08D8-4C24-9226-6B4AF4B84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998B7F2-6E37-409F-913D-8B4D0ED1A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5FA1C33-4071-4E49-8622-BD303526E972}" type="slidenum">
              <a:rPr lang="en-US" altLang="en-US"/>
              <a:pPr algn="r"/>
              <a:t>22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535B491-5ECD-4F98-96B6-0E3DBEEFA8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C41FDA2-3771-4C28-A2F5-5A6252B62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3C85525-1A9D-42E8-A47D-CF5817D6E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C199734-50AC-4D31-A6E2-E01A03DE7CE8}" type="slidenum">
              <a:rPr lang="en-US" altLang="en-US"/>
              <a:pPr algn="r"/>
              <a:t>23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2143E2-F6AA-4750-9CF9-9EFD1F8ACE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7F6BD7B-80D1-4839-9A2E-F33643767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7F03377-B2E6-416B-8A6F-2F47A80FA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3EAA08E-6A1B-4893-9374-2FCF59CCE762}" type="slidenum">
              <a:rPr lang="en-US" altLang="en-US"/>
              <a:pPr algn="r"/>
              <a:t>24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DA66203-BA4A-4B4C-9DD1-F3755264FC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7DB3E86-C5AA-4EB1-8237-C97FEA924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5A5A102-C3F0-483B-8C86-D4CEBC1253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B60F0FC-3494-4879-8941-FAF014BA06EE}" type="slidenum">
              <a:rPr lang="en-US" altLang="en-US"/>
              <a:pPr algn="r"/>
              <a:t>25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24762CB-0D7D-4A8D-86BE-C3BA948AD3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B4B6378-2751-4E5A-AA34-704D63CC0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803D788-E33B-41FC-825D-87A3D37BB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65E9A3-F48E-480E-8901-57A2186F14D0}" type="slidenum">
              <a:rPr lang="en-US" altLang="en-US"/>
              <a:pPr algn="r"/>
              <a:t>26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D2A3813-57DB-4E1F-A1B3-6EFD00DB9F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1996CF7-BD26-4378-91DF-B55D84AE6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B0B6D78-85E9-42CD-B68C-D2540BEF2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ABF1CE8-7C7A-4EE3-87A4-3CB416313926}" type="slidenum">
              <a:rPr lang="en-US" altLang="en-US"/>
              <a:pPr algn="r"/>
              <a:t>27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E05962F-A047-47EF-AFBE-CE9B2F69DD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F155220-BC41-4C43-9A11-262B6140E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CEF4581-6AD8-4142-9FF3-C947BC715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62DA2B4-75C2-4D94-AB73-3C6A65F91197}" type="slidenum">
              <a:rPr lang="en-US" altLang="en-US"/>
              <a:pPr algn="r"/>
              <a:t>28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78E8577-AA6C-4EEB-AAFE-B2F82BCDAE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8975483-8BDA-4E17-9E0B-1296F0708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A436F11-B799-4664-846E-62631B6CE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535D52B-053F-4CF4-99AA-C731B220D170}" type="slidenum">
              <a:rPr lang="en-US" altLang="en-US"/>
              <a:pPr algn="r"/>
              <a:t>29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FAE809D-ECE3-4641-B937-B0BDF0793E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41B9839-D2F1-44ED-91B1-71E42375E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43A7C2C-DCBF-444B-811B-853C5CE04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A90A0B3-CA52-496A-8BCE-95C37D5F640A}" type="slidenum">
              <a:rPr lang="en-US" altLang="en-US"/>
              <a:pPr algn="r"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96F8F99-22DA-4000-A33A-7FFBE90848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106F3DF-7F25-427E-800B-50428ACC9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5CB54E7-F167-449D-9B72-14811699A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82F2D39-6143-41A2-B548-A11C83C1C5DB}" type="slidenum">
              <a:rPr lang="en-US" altLang="en-US"/>
              <a:pPr algn="r"/>
              <a:t>30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2006C10-30AF-471C-AE66-449B03C74D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5E422ED-67BD-49E3-8188-7436C4D51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5F2DE3D-6C0C-48C8-BF6E-56AFF69EB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93F7298-AB69-494F-A36E-BB62B0D52E34}" type="slidenum">
              <a:rPr lang="en-US" altLang="en-US"/>
              <a:pPr algn="r"/>
              <a:t>31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4FF5273-3F40-4A75-9413-B467B6E349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3EE9FE1-56B6-4B0D-8296-B895288AE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1133F5-BA38-4090-AEAB-9B086222A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B064626-82DB-456B-9623-68D6A7953247}" type="slidenum">
              <a:rPr lang="en-US" altLang="en-US"/>
              <a:pPr algn="r"/>
              <a:t>32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91A7804-CA63-4A99-8291-DF6FB5C271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99BE867-4B06-4449-86EE-8F857FE78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BA392B1-6569-43F9-A3FD-2D2A60E79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FD07954-B4F1-46D4-AEE9-0D2D24BEEB1A}" type="slidenum">
              <a:rPr lang="en-US" altLang="en-US"/>
              <a:pPr algn="r"/>
              <a:t>33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7630415-D1F5-4885-B331-5C9C6833DD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3C43509-69AC-4319-899C-75842718B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746B17A-B9DE-4905-8F0E-DEEF14245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DD7D7E9-35AF-448A-9C33-E75C17A613A2}" type="slidenum">
              <a:rPr lang="en-US" altLang="en-US"/>
              <a:pPr algn="r"/>
              <a:t>34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F0A15C1-6BF8-4839-A7B2-C21A5529DE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1C043AD-8555-4DA8-9E22-2D2901FDC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D4EC7CD-2E30-4FBE-A39D-8D5411338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ABEE6D9-975B-45D9-931D-B875130931B7}" type="slidenum">
              <a:rPr lang="en-US" altLang="en-US"/>
              <a:pPr algn="r"/>
              <a:t>35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033FFD0-5B7A-498B-9EE4-B829ABE763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3AFFA38-EE6E-4CAB-823A-A10B35CB1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95D227D-0F80-44F9-B463-D5A6391D0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22CA10D-E09C-4FE1-AADB-88010267CD26}" type="slidenum">
              <a:rPr lang="en-US" altLang="en-US"/>
              <a:pPr algn="r"/>
              <a:t>36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75BF8A0-2CDC-4C9C-A07F-D7C1299097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A4D2FA-CD4C-442E-93E9-43A4A7561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269FEEE-1A6B-4777-B213-F3AB4FA1A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8FCBF69-9458-4B1D-8F7A-CC50682C0E41}" type="slidenum">
              <a:rPr lang="en-US" altLang="en-US"/>
              <a:pPr algn="r"/>
              <a:t>37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5D5F73E-B08E-4B5E-B659-35C63AC905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CA335C8-9017-4E5D-BF91-BE8E35A76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43997F1-F281-4308-8A64-AB54EE90F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CCCFC9-20F7-42E6-A318-E4075D908426}" type="slidenum">
              <a:rPr lang="en-US" altLang="en-US"/>
              <a:pPr algn="r"/>
              <a:t>38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1A20A12-E517-44D6-9C6E-1A6C687996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6E36505-F967-45EE-8DB5-2D7446361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B9B7D75-A89D-4425-8F0D-D6914A131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6B82BEA-9FF7-4725-8A79-1A158A15CE19}" type="slidenum">
              <a:rPr lang="en-US" altLang="en-US"/>
              <a:pPr algn="r"/>
              <a:t>39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2167771-86E1-4557-B8C7-0D1A4708CB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C5E496C-BE19-4C51-ACDB-E7F8F157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33C7150-AB44-4697-9E41-C8F055FD1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3EFA4F2-4DB9-4554-8BDE-8A25159433EB}" type="slidenum">
              <a:rPr lang="en-US" altLang="en-US"/>
              <a:pPr algn="r"/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3BED291-7DB6-49AE-9F01-EA5E3A879B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3D083C1-BB69-4C78-BD86-64238B983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D554F70-6DF5-4A20-83CE-3BDC7EA94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422A309-93A0-4CF0-9D9B-22DBEA47DF60}" type="slidenum">
              <a:rPr lang="en-US" altLang="en-US"/>
              <a:pPr algn="r"/>
              <a:t>40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5B3C253-5137-4C78-AE57-FB1D1CAEFB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9800D00-5BD3-4818-A520-4BC20FEC2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19BE863-8BF6-4E06-AA42-C1CF8E2DE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34B483-ED78-4BA1-8296-7B6F9C8621A7}" type="slidenum">
              <a:rPr lang="en-US" altLang="en-US"/>
              <a:pPr algn="r"/>
              <a:t>41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AF86285-87CD-4761-9A7A-6A656236C1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11F4B7A-6310-43A7-AA10-AAF36B2F8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EC3BA2F5-4740-4815-A274-102144684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85B434E-BC77-4FC4-96D1-71CA7DB026A9}" type="slidenum">
              <a:rPr lang="en-US" altLang="en-US"/>
              <a:pPr algn="r"/>
              <a:t>42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6287E12-4E5F-45D5-BEF3-7BE4BE49C4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D23272D-9F90-465D-8381-5E1A9D0F5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7A85A67-0E20-407F-8BFB-360DEE9555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0A0EC4E-D173-4D82-BD10-DFB8A349AACA}" type="slidenum">
              <a:rPr lang="en-US" altLang="en-US"/>
              <a:pPr algn="r"/>
              <a:t>43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DD3B37A-0739-4204-93C7-ED56340496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FC92FEB-EBE2-438C-AFB5-4FEDA2F47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DC64E87-944A-4E47-B304-8C5B1FE1A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BF4B657-DCE2-4486-887E-D2BA8C0DEC49}" type="slidenum">
              <a:rPr lang="en-US" altLang="en-US"/>
              <a:pPr algn="r"/>
              <a:t>44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760327A-D1C1-417C-933B-E3CA18BD5E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B64F47E-3087-42D0-9981-A99CD1FDE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7308333-4AB2-4337-B501-ED6BECD2E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CA75268-9225-408E-9F86-8AE1F15D3E35}" type="slidenum">
              <a:rPr lang="en-US" altLang="en-US"/>
              <a:pPr algn="r"/>
              <a:t>45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68AFABB-D4DE-405F-A1F4-35D6C45ACC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CA13177-C1CE-4488-8D93-44788DA80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9CF5A5E-5BD9-46F4-86F7-885232D0A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92DB797-E96E-45F4-B7F9-A1B047A02926}" type="slidenum">
              <a:rPr lang="en-US" altLang="en-US"/>
              <a:pPr algn="r"/>
              <a:t>46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F6B368F-6E3F-459B-9B3C-B0400A8FDB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2C5FDE5-4349-4AD4-97E2-3BCD76D59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D7CF324-B4E5-4EFD-9243-6297376E0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1BDA088-9A74-4956-A9EA-71F40DEA47C3}" type="slidenum">
              <a:rPr lang="en-US" altLang="en-US"/>
              <a:pPr algn="r"/>
              <a:t>47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E93D347E-B9C2-4536-87F5-1F387F53F5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EE5B8E12-DD45-44EC-85C9-70A2D5E6B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E986C10-45E7-4DA8-9B06-AE79980BB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5BC5B4C-8EBF-4EF8-8612-7FBD85CE8BF4}" type="slidenum">
              <a:rPr lang="en-US" altLang="en-US"/>
              <a:pPr algn="r"/>
              <a:t>48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2EFB0FA-2565-4C37-95DA-3B88BD6CF3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C8C3F3CE-BED7-41EF-AE99-5CD0F47EF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D0B80346-1AB9-4EB2-9685-498FF3DAA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C35AB7-5123-4BF8-84AF-C3E80722A05E}" type="slidenum">
              <a:rPr lang="en-US" altLang="en-US"/>
              <a:pPr algn="r"/>
              <a:t>49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9A0AB85B-24B8-407B-9C13-4B9E120DB8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33A95AF-36E4-4171-9AB0-0577ABF77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C517813-387A-4888-844E-BE46BF587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3933B49-2C0A-45AE-BF95-F47D15EAFB10}" type="slidenum">
              <a:rPr lang="en-US" altLang="en-US"/>
              <a:pPr algn="r"/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64117C-EBA0-4B85-B985-5CEA5E8211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3800AAB-AE26-4A10-8AD2-95F241A09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7CD95CF1-C946-4FD4-8D00-98642AD70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8C46549-6347-40AD-8EDB-94D9291CDB0F}" type="slidenum">
              <a:rPr lang="en-US" altLang="en-US"/>
              <a:pPr algn="r"/>
              <a:t>50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4D88A19-EA38-4CFB-AA4D-EB0F129E8A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1389A90-83A0-4558-90FB-74D92A834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7CD03A9-B8AD-4B43-A635-700DB88F5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AF05868-E6EB-4171-8E51-46FA863B90CF}" type="slidenum">
              <a:rPr lang="en-US" altLang="en-US"/>
              <a:pPr algn="r"/>
              <a:t>51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28462E9-BE38-42E1-B979-85B98DB681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1C1AFDE-B6B4-4514-89D2-9AE9C9F78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6197DC3D-B877-4502-B60B-B3AD3C8776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06A37F9-66B6-4F47-874B-B74F49A224A8}" type="slidenum">
              <a:rPr lang="en-US" altLang="en-US"/>
              <a:pPr algn="r"/>
              <a:t>52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E435186-0A5D-4E9C-A76E-CEF05EDB45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C5058E9-9925-4A7B-BBA9-1A9A13969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171E4C3-B63C-450F-8654-7A2C3FEA7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E118DB8-2D9B-4491-8F92-901D948C81E2}" type="slidenum">
              <a:rPr lang="en-US" altLang="en-US"/>
              <a:pPr algn="r"/>
              <a:t>53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AC09E967-E3E0-4F6B-A591-30A1A034B4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C435978-458E-45BA-9AD3-642A06CC2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D72FBF5-B91D-4D1A-BD99-1513C63AE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48C5512-B6D0-4874-804E-273295F9EC2E}" type="slidenum">
              <a:rPr lang="en-US" altLang="en-US"/>
              <a:pPr algn="r"/>
              <a:t>54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3471CA46-FCF8-492A-BB18-4462ECE263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53E2ED84-5762-4CA7-8048-6685D3A7D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1BBC5EAF-723E-4963-B481-8674BA673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F12A059-1F57-453F-83A3-F2BEDB73203C}" type="slidenum">
              <a:rPr lang="en-US" altLang="en-US"/>
              <a:pPr algn="r"/>
              <a:t>55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C605B37-BD5A-470C-95B0-B8A76BE5EA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0717879-BA7E-4EAF-A8BA-00AA00924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3171272-E583-4D9F-950C-277A53A16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2C0E283-3E82-42EC-8569-05AD4C0D7F67}" type="slidenum">
              <a:rPr lang="en-US" altLang="en-US"/>
              <a:pPr algn="r"/>
              <a:t>56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B8D4E5-5725-431B-BDAC-22CE3498A5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DCF1B4F5-3368-4E9B-A6D1-0D530EC3A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0710AEF0-ED1C-4B6D-A0FD-576F80511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31A7B8D-6B43-40A5-82DE-CCCF87BC947A}" type="slidenum">
              <a:rPr lang="en-US" altLang="en-US"/>
              <a:pPr algn="r"/>
              <a:t>57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9542C3E-C437-4B97-9547-7656EBB7A8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41F66A9-320F-4610-AF3D-3BC5BB20B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E8B2CFB-14DC-442F-B7DE-A6898A09B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019AE88-9287-4C4D-B79D-99C0F7FE445E}" type="slidenum">
              <a:rPr lang="en-US" altLang="en-US"/>
              <a:pPr algn="r"/>
              <a:t>58</a:t>
            </a:fld>
            <a:endParaRPr lang="en-US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A390A201-AB2C-4593-AD01-7073933978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8BBDE21-A48B-41B8-B4E6-45AB50272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81CE9767-32F2-46A0-A69F-C456620FC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3142FA-C2A3-40D3-A328-5F84DDF6506D}" type="slidenum">
              <a:rPr lang="en-US" altLang="en-US"/>
              <a:pPr algn="r"/>
              <a:t>59</a:t>
            </a:fld>
            <a:endParaRPr lang="en-US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6933100-EC3E-42E3-AEB5-C7C265AC67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864DE5A-CACA-4F50-9ED4-EE1164DC3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91716C4-A46C-4968-B624-3464647D6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D081ED6-8E0E-4453-8EC9-23FAEA88A3DD}" type="slidenum">
              <a:rPr lang="en-US" altLang="en-US"/>
              <a:pPr algn="r"/>
              <a:t>6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7AB33A0-4B42-40F3-949F-6667C90E72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8214CA2-BF70-4A01-A1B1-F30C684AE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AF7841E6-C225-4730-A126-0FC70170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E9AC500-CB35-4778-89B5-C5352FEDF7B2}" type="slidenum">
              <a:rPr lang="en-US" altLang="en-US"/>
              <a:pPr algn="r"/>
              <a:t>60</a:t>
            </a:fld>
            <a:endParaRPr lang="en-US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E7BF74C-D872-46D0-8DA8-483CD1AAE7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409C6AD-DACC-42E4-A5F0-D9339F345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4F39688F-6049-47DB-BFAD-4706821A9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4DC1812-E747-4B5D-B662-0EE840C0AF9D}" type="slidenum">
              <a:rPr lang="en-US" altLang="en-US"/>
              <a:pPr algn="r"/>
              <a:t>61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7EB88B40-3A99-491B-B3AC-975A57E7D7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6FA8FE5-1446-4052-941F-4D2DCE5F8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E7DB54DB-663C-4D53-9D07-411175FAD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C7EFB9-9785-4037-9208-5E481127C44A}" type="slidenum">
              <a:rPr lang="en-US" altLang="en-US"/>
              <a:pPr algn="r"/>
              <a:t>62</a:t>
            </a:fld>
            <a:endParaRPr lang="en-US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BB01FE4-F5A9-4A11-A6F9-BCE36241AD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7200517-0631-45A7-AF98-5A56210FC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AD08D7B-C146-423C-BDCD-D8CB1212C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99EB06E-0F5A-4159-86C4-10A32B7612DE}" type="slidenum">
              <a:rPr lang="en-US" altLang="en-US"/>
              <a:pPr algn="r"/>
              <a:t>63</a:t>
            </a:fld>
            <a:endParaRPr lang="en-US" altLang="en-U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2271767-8827-42D0-8B98-A43F876F66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246AB5D-E833-403B-9F3C-35EFF7BDA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2F5837ED-7439-488A-B498-78BE8730C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24A1432-229B-4D07-B5B9-F02FD6F6A39F}" type="slidenum">
              <a:rPr lang="en-US" altLang="en-US"/>
              <a:pPr algn="r"/>
              <a:t>64</a:t>
            </a:fld>
            <a:endParaRPr lang="en-US" altLang="en-U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4B8A6B16-DB5B-4B07-BA25-99D2F6DEA0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25376A3-1897-4756-8DF5-038BAE0E1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78BAF948-8A34-4CFD-A851-825C59F03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AA31EDA-CA90-4390-98B8-82FA70F0AB66}" type="slidenum">
              <a:rPr lang="en-US" altLang="en-US"/>
              <a:pPr algn="r"/>
              <a:t>65</a:t>
            </a:fld>
            <a:endParaRPr lang="en-US" altLang="en-U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E71CF851-0FD0-4DC2-9D6E-EDF6CAA9E8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FB6696-D307-4F4C-814F-3A87268C7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BBC52785-7230-4391-B4B7-1085A0887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66D1F87-C869-441B-9A56-9479A8FC5234}" type="slidenum">
              <a:rPr lang="en-US" altLang="en-US"/>
              <a:pPr algn="r"/>
              <a:t>66</a:t>
            </a:fld>
            <a:endParaRPr lang="en-US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D1D8D3AF-BC26-49C6-BAA1-C7355D749C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C8D8F2F2-8BC2-4C22-B4EE-8596F7D9C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A014C8F4-4DF3-45C2-A81D-7E7A64010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1B6238E-CE3D-42C1-B723-A15822D360DF}" type="slidenum">
              <a:rPr lang="en-US" altLang="en-US"/>
              <a:pPr algn="r"/>
              <a:t>67</a:t>
            </a:fld>
            <a:endParaRPr lang="en-US" altLang="en-US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27BD5EB3-DF9D-45F2-B6C8-BB3C23D271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3E4B9E97-27C9-4AB8-9F4E-6DB3C245A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A6505290-DB1A-4EBD-9D08-CCA7849B8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301F793-3F6A-4817-8D1F-18F06E5212D8}" type="slidenum">
              <a:rPr lang="en-US" altLang="en-US"/>
              <a:pPr algn="r"/>
              <a:t>68</a:t>
            </a:fld>
            <a:endParaRPr lang="en-US" altLang="en-US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4CBCFC6-04D9-4F16-8064-BB747E22DB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F220F1F-5B32-4644-9B31-62693161C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77AE88A8-2FB7-4636-9262-D07B2E07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399DD67-E724-4C4B-8BD6-AF84F6472C48}" type="slidenum">
              <a:rPr lang="en-US" altLang="en-US"/>
              <a:pPr algn="r"/>
              <a:t>69</a:t>
            </a:fld>
            <a:endParaRPr lang="en-US" altLang="en-US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EC0B2FC-5D2E-4A8A-8C03-0CCA743B04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D39F6368-9298-4942-AFAB-427CC8DE1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E7F96926-D869-437D-A19E-A18694C5B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5483181-8BDC-4FA6-B55F-A09578424349}" type="slidenum">
              <a:rPr lang="en-US" altLang="en-US"/>
              <a:pPr algn="r"/>
              <a:t>7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DD3B3F9-D311-4181-A030-E8BF840FDA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0697C0D-971E-42EE-9EF5-A95A9D6FF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B96D642-777B-48F0-8687-BA680D8D7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B6732B-79F8-4FA0-8E73-DB4901DFE353}" type="slidenum">
              <a:rPr lang="en-US" altLang="en-US"/>
              <a:pPr algn="r"/>
              <a:t>70</a:t>
            </a:fld>
            <a:endParaRPr lang="en-US" altLang="en-US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2BC8FE23-2807-4BDE-B848-C5AD909D0E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13EDB46D-1269-457F-AE3E-835EF6996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B532B8D2-FBC2-42D1-AE93-32B28EC15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FD6A8EA-2186-4768-AD9A-C774791EFFDE}" type="slidenum">
              <a:rPr lang="en-US" altLang="en-US"/>
              <a:pPr algn="r"/>
              <a:t>71</a:t>
            </a:fld>
            <a:endParaRPr lang="en-US" altLang="en-US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27EF0D1B-1054-4885-8EDD-7DA0F73629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85476589-19BF-4C10-B641-97ECBCD47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17479C8C-32DA-40FA-8457-3F15373EB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8DC487D-DA7E-45AA-BE6C-39663D70F460}" type="slidenum">
              <a:rPr lang="en-US" altLang="en-US"/>
              <a:pPr algn="r"/>
              <a:t>72</a:t>
            </a:fld>
            <a:endParaRPr lang="en-US" altLang="en-US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1BE660D1-1137-47D0-835A-1D4EBD36FC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87143672-CAF9-458A-86F3-F8901DD33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E077F78-8347-4608-8A70-AA6169F7A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C4A9D77-DBF4-467C-BB4E-A38E1F51F092}" type="slidenum">
              <a:rPr lang="en-US" altLang="en-US"/>
              <a:pPr algn="r"/>
              <a:t>73</a:t>
            </a:fld>
            <a:endParaRPr lang="en-US" altLang="en-US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534D1ED6-F3F0-4DF7-9A41-34D8AAC692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3194C870-2D77-451D-8346-5953FF52E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BD80BE1A-23EF-41D9-92CB-FAEFA26F6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B066F96-B065-4F97-9300-8A76FC6040F3}" type="slidenum">
              <a:rPr lang="en-US" altLang="en-US"/>
              <a:pPr algn="r"/>
              <a:t>74</a:t>
            </a:fld>
            <a:endParaRPr lang="en-US" altLang="en-US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DD3DBA6E-CEC3-4FE4-8602-DFE0030AFB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D7CEBE9A-F487-4DBB-9279-EB3EC35AD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F67B226F-6646-43B6-9010-2B9360F9C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8F33831-0837-43D3-81F9-F9E59D2998CE}" type="slidenum">
              <a:rPr lang="en-US" altLang="en-US"/>
              <a:pPr algn="r"/>
              <a:t>75</a:t>
            </a:fld>
            <a:endParaRPr lang="en-US" altLang="en-US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A34200A7-DD54-4AA6-98F2-A50A4148E3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8FE5F4E0-086B-45B9-8366-05BCA5F56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E6765A37-3F31-4E1E-A117-C36C32ABE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966A67E-2D56-43F4-A107-514679A10B67}" type="slidenum">
              <a:rPr lang="en-US" altLang="en-US"/>
              <a:pPr algn="r"/>
              <a:t>76</a:t>
            </a:fld>
            <a:endParaRPr lang="en-US" altLang="en-US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F1F63991-B512-4BBE-9EDB-E5E769E472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8A0A95FD-6B83-4FF0-BB53-F9F54B7A6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0D733280-90EC-4C8C-B178-25E4B2D22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1DDF1CD-77E6-44D8-B085-2C812682023C}" type="slidenum">
              <a:rPr lang="en-US" altLang="en-US"/>
              <a:pPr algn="r"/>
              <a:t>77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82D1E67A-3B48-4905-9066-6A5C48D7EB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E90988F-E642-4F80-B1A0-261E806BA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B8ED0043-8794-46AE-BAB1-B893E6912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64E21B4-3090-47E6-9C3E-D518977D53F0}" type="slidenum">
              <a:rPr lang="en-US" altLang="en-US"/>
              <a:pPr algn="r"/>
              <a:t>78</a:t>
            </a:fld>
            <a:endParaRPr lang="en-US" altLang="en-US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E3A2C64F-8FE4-471E-B9D0-0E593D155E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A2563F1C-6228-416C-A753-CC72EB695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77582D7B-8E4F-4073-85D6-DE4A6C997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4E0C27-B2CF-47D4-BD88-83C82645F998}" type="slidenum">
              <a:rPr lang="en-US" altLang="en-US"/>
              <a:pPr algn="r"/>
              <a:t>79</a:t>
            </a:fld>
            <a:endParaRPr lang="en-US" altLang="en-US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941EF970-8159-4748-A0A0-65AB412242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B033A4D5-18B8-4197-BB38-140F3E057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0EC5FE7-B446-45B8-A364-FC8A46207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943BF5E-BBBA-4998-A4F3-BF7E1A0A7195}" type="slidenum">
              <a:rPr lang="en-US" altLang="en-US"/>
              <a:pPr algn="r"/>
              <a:t>8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FCBF0A3-D3D6-4F54-8117-F646F12739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35C1259-10C2-4BD7-84C3-91D76EDEE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FAEC7284-0FF7-473F-B243-8AD570CDC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70301C5-8841-4C93-B6DF-113CE727497C}" type="slidenum">
              <a:rPr lang="en-US" altLang="en-US"/>
              <a:pPr algn="r"/>
              <a:t>80</a:t>
            </a:fld>
            <a:endParaRPr lang="en-US" altLang="en-US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431BE493-EC72-408C-A7DD-341AFBC9AB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F5625CB3-A508-4488-8ADC-744DB738C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1A2D55C8-DDD4-46F0-B03E-CDAF39FAB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BB23A4-51D9-4B8C-AE32-DAF30E35B701}" type="slidenum">
              <a:rPr lang="en-US" altLang="en-US"/>
              <a:pPr algn="r"/>
              <a:t>81</a:t>
            </a:fld>
            <a:endParaRPr lang="en-US" altLang="en-US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9E9D0160-6D70-4253-9DD2-9E9614683D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B006404B-2C59-41F6-AFB2-DCD2028E5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2F26FD80-46A9-4C32-BAC7-D49C19DE2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199357D-201E-4332-9E7F-31D86C0814A9}" type="slidenum">
              <a:rPr lang="en-US" altLang="en-US"/>
              <a:pPr algn="r"/>
              <a:t>82</a:t>
            </a:fld>
            <a:endParaRPr lang="en-US" altLang="en-US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92A13256-FC01-4BA9-9583-8F3216BD0D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F5AA87AC-BC6A-4ED7-AF0B-35EACD127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3A141D02-F85A-4E98-BFAA-ED187A06B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CC5F42B-B5EF-4192-89AF-ED5C15294AA6}" type="slidenum">
              <a:rPr lang="en-US" altLang="en-US"/>
              <a:pPr algn="r"/>
              <a:t>83</a:t>
            </a:fld>
            <a:endParaRPr lang="en-US" altLang="en-US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C830CAF4-ADDB-4542-A218-298D011D14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07545-65A7-49ED-8D9A-0019629BF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8684F753-6682-4781-9675-3FA581FAF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5240C71-48A8-40A0-9022-5ED9681FB310}" type="slidenum">
              <a:rPr lang="en-US" altLang="en-US"/>
              <a:pPr algn="r"/>
              <a:t>84</a:t>
            </a:fld>
            <a:endParaRPr lang="en-US" altLang="en-US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50757012-D80D-48DE-A75B-832F6D7FA5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9F5331F2-8EB3-4EA0-B1FB-36A83FD0C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EA14C56A-6D37-4CBB-B485-819B8DD81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0C75C72-A3C5-4BB7-B9D2-7B51D9DBD2BB}" type="slidenum">
              <a:rPr lang="en-US" altLang="en-US"/>
              <a:pPr algn="r"/>
              <a:t>85</a:t>
            </a:fld>
            <a:endParaRPr lang="en-US" altLang="en-US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D4D866EA-9C3E-44E8-8517-8A00493F46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BC7F70B8-6372-49B1-B207-402B2369F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4E1A1267-6FE0-4EA6-9FF1-4983A1F29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4321CD2-B77E-4B88-A414-32E777F766E1}" type="slidenum">
              <a:rPr lang="en-US" altLang="en-US"/>
              <a:pPr algn="r"/>
              <a:t>86</a:t>
            </a:fld>
            <a:endParaRPr lang="en-US" altLang="en-US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74DF7778-E7A9-4DA2-AD88-CB6984E381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46FBEC72-F52D-4E74-9F24-7301B23B8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2BC89966-A65C-4D02-915A-73972341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CD7B707-B68A-40DF-9A1F-7C2C1398CEAF}" type="slidenum">
              <a:rPr lang="en-US" altLang="en-US"/>
              <a:pPr algn="r"/>
              <a:t>87</a:t>
            </a:fld>
            <a:endParaRPr lang="en-US" altLang="en-US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3081FD35-2158-4753-B936-9E2BA9C26F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619DF496-3419-4A85-B0E3-AAD4DC0E5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F9E4615E-ABAC-474D-8C6A-76BB455DB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D8E8358-CA5E-4F8C-B69A-7730F48E6691}" type="slidenum">
              <a:rPr lang="en-US" altLang="en-US"/>
              <a:pPr algn="r"/>
              <a:t>88</a:t>
            </a:fld>
            <a:endParaRPr lang="en-US" altLang="en-US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8C667386-D7CE-4D9F-837F-F46698D42A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18DB424F-3A12-4AB0-9985-BBB3C228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426B35A1-7E34-487D-8759-0B3599C13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A3FAD56-2E48-4046-8523-E949C486C187}" type="slidenum">
              <a:rPr lang="en-US" altLang="en-US"/>
              <a:pPr algn="r"/>
              <a:t>89</a:t>
            </a:fld>
            <a:endParaRPr lang="en-US" altLang="en-US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406423D9-0677-4FED-B299-BE5D58D9B5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377CBED2-BB4C-499A-8804-41E1B9D19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F7AAC79-A6BC-48B4-A723-3083AB837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24FDC48-03D7-442D-B00F-51A3E9814FC1}" type="slidenum">
              <a:rPr lang="en-US" altLang="en-US"/>
              <a:pPr algn="r"/>
              <a:t>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788971B-D72C-4762-AF62-A4519EEA1D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B1C2389-0B9F-49DB-9BC7-A3D10387C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222DB5DD-F7AD-416C-B1F0-A97820FDF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515DC4E-5F47-479F-B53D-78C542B15A1F}" type="slidenum">
              <a:rPr lang="en-US" altLang="en-US"/>
              <a:pPr algn="r"/>
              <a:t>90</a:t>
            </a:fld>
            <a:endParaRPr lang="en-US" altLang="en-US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910CDA6E-92AB-4702-B687-D72EAC12E2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2B93EBE8-26D1-455F-B1F6-D0CA32B67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F5C86B28-6E66-46BF-8C31-8AA0C5923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7E2BCEC-9B85-449D-9B69-856889C6B3C7}" type="slidenum">
              <a:rPr lang="en-US" altLang="en-US"/>
              <a:pPr algn="r"/>
              <a:t>91</a:t>
            </a:fld>
            <a:endParaRPr lang="en-US" altLang="en-US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4094CBBA-139C-4132-B000-FAC0DF40C0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02A74A3C-C1EC-46DF-9A95-CAFC2258A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34C6AC58-B1B7-48E9-818E-FB27BC0D6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5BD6A61-2D1A-4D4B-ACB0-490DD42D0A89}" type="slidenum">
              <a:rPr lang="en-US" altLang="en-US"/>
              <a:pPr algn="r"/>
              <a:t>92</a:t>
            </a:fld>
            <a:endParaRPr lang="en-US" altLang="en-US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4E74F526-7AE7-4C3D-B961-FE4B84612F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1403CB55-7B22-46C8-97A0-8DED76C2F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D808A665-B02D-43E9-A06E-C8CBD08FE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F2BCD7B-BB4F-4A28-9F27-ACCC7AE80252}" type="slidenum">
              <a:rPr lang="en-US" altLang="en-US"/>
              <a:pPr algn="r"/>
              <a:t>93</a:t>
            </a:fld>
            <a:endParaRPr lang="en-US" altLang="en-US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52402E08-BA80-486F-B1B0-9E5FE69EE6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D57B7289-60D3-470B-BB0D-2B7B5A858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91D15ECF-0222-4B98-80CF-8BC7B7838A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E2D1143-397A-4884-BCB4-14AE6B17FA2A}" type="slidenum">
              <a:rPr lang="en-US" altLang="en-US"/>
              <a:pPr algn="r"/>
              <a:t>94</a:t>
            </a:fld>
            <a:endParaRPr lang="en-US" altLang="en-US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F9D49617-D10A-4F2F-9BC2-912EF0C759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642B1324-C390-4FA8-A1A4-6FE5E5CE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BA3FA42C-AFEA-4A02-A0E8-261DEE76B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B794862-370D-4EE6-83AA-2E2181D87EF7}" type="slidenum">
              <a:rPr lang="en-US" altLang="en-US"/>
              <a:pPr algn="r"/>
              <a:t>95</a:t>
            </a:fld>
            <a:endParaRPr lang="en-US" altLang="en-US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1C2CDA3A-DB8F-48A8-910F-D643379F48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02287E04-1180-4FDD-8B58-0E2CB881C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9B5F4712-1496-4296-A3B4-F7B5776FE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8ADD920-7B0D-4525-BF3C-ACD5ABC3A217}" type="slidenum">
              <a:rPr lang="en-US" altLang="en-US"/>
              <a:pPr algn="r"/>
              <a:t>96</a:t>
            </a:fld>
            <a:endParaRPr lang="en-US" altLang="en-US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A97C9A3E-8CD4-4731-871C-9DACC076A5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861ED790-05CD-456A-BB2D-F45000AF9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A440FD34-7879-4BB1-B3D7-13554317C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EC5C5AD-63D9-4F5D-A3E1-87BFAF68A3B0}" type="slidenum">
              <a:rPr lang="en-US" altLang="en-US"/>
              <a:pPr algn="r"/>
              <a:t>97</a:t>
            </a:fld>
            <a:endParaRPr lang="en-US" altLang="en-US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FBC24B93-322D-4B12-869D-BC24DBF2F9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050F3211-DD1D-45C3-96F0-A70EF2406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81DB9971-7FAC-4858-8803-4F19B7CD8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0156422-6530-4679-A1C0-019F20E8B389}" type="slidenum">
              <a:rPr lang="en-US" altLang="en-US"/>
              <a:pPr algn="r"/>
              <a:t>98</a:t>
            </a:fld>
            <a:endParaRPr lang="en-US" altLang="en-US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BD7EAB49-B3B3-4C23-924F-C6B6038BF2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0B4EF803-0C07-47CA-A799-606C52CDC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F780D25-27F1-43C7-91E5-3BA23EB53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8E190A8-9EE0-475C-9D2F-33680EB85613}" type="slidenum">
              <a:rPr lang="en-US" altLang="en-US"/>
              <a:pPr algn="r"/>
              <a:t>99</a:t>
            </a:fld>
            <a:endParaRPr lang="en-US" altLang="en-US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56FA55C7-B46B-461C-9DCE-8ABFB85C6C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283FFE80-D3D7-4A60-9EA7-E6DC221C3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42BD-7720-4F25-9835-C8E278B06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25A6F-0443-4C2E-8EBA-521C7206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20CD-BC03-4A29-82C1-189BE10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B612-D7CB-4011-BE26-81E968F80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0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56B46-BDD2-4535-A8B0-FEE907887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1350" y="371475"/>
            <a:ext cx="2152650" cy="6351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CC12-47FB-4679-BAE9-0EF856FED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71475"/>
            <a:ext cx="6305550" cy="6351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3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6BB2-BD1F-497D-B00B-0D4320F3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ABBE-65E3-44BD-8C6E-2545184D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9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C46-F172-49DB-AA52-7738523B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8AC8-8D68-4E6B-ACEE-E893CDBB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5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407D-B4D1-40D6-A1A4-2B9E88CC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BCC5-E975-4AA4-BEC3-D3CEF0FED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71538"/>
            <a:ext cx="42291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B222-34C9-4543-9806-142813BDE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0" y="871538"/>
            <a:ext cx="42291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326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FFB9-85D4-403F-BF54-4EDB0E41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4C6A-0E89-4D99-A436-AD021199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538C2-31A1-4A60-9E91-FBADE1C0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45DFD-945A-42CB-99A2-20743B0CD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CAE18-5383-4F43-89CF-EADB7E042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51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054-E74D-47DF-915F-F462D5C4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0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2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9926-0BFA-40B6-9E59-57F4D501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55BD-B6A2-4E22-B600-C99C50C6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1CDB-15C5-4AF2-9246-2B19049D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18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2B22-4406-497F-BB4D-3D2AA878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339E6-BDBE-4235-A326-F2DC5C46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D3032-9440-4F0D-BAAF-CCA5717D8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70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l1a">
            <a:extLst>
              <a:ext uri="{FF2B5EF4-FFF2-40B4-BE49-F238E27FC236}">
                <a16:creationId xmlns:a16="http://schemas.microsoft.com/office/drawing/2014/main" id="{98B746D3-946E-4BC8-A099-7DC4C6DB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CB0AE634-BDEA-40A8-884D-15EFFA39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71475"/>
            <a:ext cx="5334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0288DA-C1D7-4A75-9499-B2C88E163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871538"/>
            <a:ext cx="8610600" cy="585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	Click to edit Master text stylesmmmmmmmmmmmmmmmmm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E45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panose="020B0604020202020204" pitchFamily="34" charset="0"/>
        </a:defRPr>
      </a:lvl9pPr>
    </p:titleStyle>
    <p:bodyStyle>
      <a:lvl1pPr marL="60325" indent="-47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defRPr sz="3200" kern="1200">
          <a:solidFill>
            <a:srgbClr val="800000"/>
          </a:solidFill>
          <a:latin typeface="+mn-lt"/>
          <a:ea typeface="+mn-ea"/>
          <a:cs typeface="+mn-cs"/>
        </a:defRPr>
      </a:lvl1pPr>
      <a:lvl2pPr marL="800100" indent="-2238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rgbClr val="AC4600"/>
          </a:solidFill>
          <a:latin typeface="+mn-lt"/>
          <a:ea typeface="+mn-ea"/>
          <a:cs typeface="+mn-cs"/>
        </a:defRPr>
      </a:lvl2pPr>
      <a:lvl3pPr marL="1431925" indent="-2286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AC4600"/>
          </a:solidFill>
          <a:latin typeface="+mn-lt"/>
          <a:ea typeface="+mn-ea"/>
          <a:cs typeface="+mn-cs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7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8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9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0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1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2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3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4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8.wmf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5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7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8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5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3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8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4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5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0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1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4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5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6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l1">
            <a:extLst>
              <a:ext uri="{FF2B5EF4-FFF2-40B4-BE49-F238E27FC236}">
                <a16:creationId xmlns:a16="http://schemas.microsoft.com/office/drawing/2014/main" id="{5B7E32CF-7044-4212-B3B7-6BA2FB84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0772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 Box 3">
            <a:extLst>
              <a:ext uri="{FF2B5EF4-FFF2-40B4-BE49-F238E27FC236}">
                <a16:creationId xmlns:a16="http://schemas.microsoft.com/office/drawing/2014/main" id="{F1DEA066-7497-460D-86CF-BFDEF541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33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86404" name="Text Box 4">
            <a:extLst>
              <a:ext uri="{FF2B5EF4-FFF2-40B4-BE49-F238E27FC236}">
                <a16:creationId xmlns:a16="http://schemas.microsoft.com/office/drawing/2014/main" id="{7A5FE868-BA62-49FC-8214-81028E604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3076575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400" b="1">
                <a:solidFill>
                  <a:srgbClr val="FFD8B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PARTIAL DERIVATIVES</a:t>
            </a:r>
            <a:endParaRPr lang="en-US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34DECBF9-11E7-40FF-80BD-9F91FBE02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534988"/>
            <a:ext cx="2971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8000">
                <a:solidFill>
                  <a:srgbClr val="FFD8BD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CD22D36-7666-4B91-A7EA-8693FE743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A9AD532-F300-4569-BBA5-84C06BCAB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Suppose that we now wish to find the rate </a:t>
            </a:r>
            <a:br>
              <a:rPr lang="en-US" altLang="en-US"/>
            </a:br>
            <a:r>
              <a:rPr lang="en-US" altLang="en-US"/>
              <a:t>of change of </a:t>
            </a:r>
            <a:r>
              <a:rPr lang="en-US" altLang="en-US" i="1"/>
              <a:t>z</a:t>
            </a:r>
            <a:r>
              <a:rPr lang="en-US" altLang="en-US"/>
              <a:t> at (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) in the direction of </a:t>
            </a:r>
            <a:br>
              <a:rPr lang="en-US" altLang="en-US"/>
            </a:br>
            <a:r>
              <a:rPr lang="en-US" altLang="en-US"/>
              <a:t>an arbitrary unit vector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a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b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r>
              <a:rPr lang="en-US" altLang="en-US"/>
              <a:t>.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73D93CB5-B563-4033-9D71-B556E2C2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44850"/>
            <a:ext cx="421005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Rectangle 5">
            <a:extLst>
              <a:ext uri="{FF2B5EF4-FFF2-40B4-BE49-F238E27FC236}">
                <a16:creationId xmlns:a16="http://schemas.microsoft.com/office/drawing/2014/main" id="{565F5F08-6A09-42EC-951C-9FA699FC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4510088" cy="36099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61D444CE-D1C8-4226-A020-95A77EEFB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C53C45A-7907-41B4-8753-3F7DE9A0B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61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</a:t>
            </a:r>
          </a:p>
        </p:txBody>
      </p:sp>
      <p:graphicFrame>
        <p:nvGraphicFramePr>
          <p:cNvPr id="205828" name="Object 4">
            <a:extLst>
              <a:ext uri="{FF2B5EF4-FFF2-40B4-BE49-F238E27FC236}">
                <a16:creationId xmlns:a16="http://schemas.microsoft.com/office/drawing/2014/main" id="{268A3457-1FEB-45E8-B959-9180721B3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8075" y="1828800"/>
          <a:ext cx="47244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" name="Equation" r:id="rId4" imgW="1562100" imgH="1155700" progId="Equation.DSMT4">
                  <p:embed/>
                </p:oleObj>
              </mc:Choice>
              <mc:Fallback>
                <p:oleObj name="Equation" r:id="rId4" imgW="15621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828800"/>
                        <a:ext cx="47244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C340DAFE-53A8-4F1F-AB8F-20AE3F509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FE7C1014-B96D-4620-81DD-17642CEEEB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So, Equation 19 becomes: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This is equivalent to Equation 2 </a:t>
            </a:r>
            <a:br>
              <a:rPr lang="en-US" altLang="en-US" sz="2600"/>
            </a:br>
            <a:r>
              <a:rPr lang="en-US" altLang="en-US" sz="2600"/>
              <a:t>in Section 14.4</a:t>
            </a:r>
          </a:p>
        </p:txBody>
      </p:sp>
      <p:graphicFrame>
        <p:nvGraphicFramePr>
          <p:cNvPr id="207876" name="Object 4">
            <a:extLst>
              <a:ext uri="{FF2B5EF4-FFF2-40B4-BE49-F238E27FC236}">
                <a16:creationId xmlns:a16="http://schemas.microsoft.com/office/drawing/2014/main" id="{7432222F-2261-4B88-B8E7-8AF678FFC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16138"/>
          <a:ext cx="7620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7" name="Equation" r:id="rId4" imgW="2476500" imgH="482600" progId="Equation.DSMT4">
                  <p:embed/>
                </p:oleObj>
              </mc:Choice>
              <mc:Fallback>
                <p:oleObj name="Equation" r:id="rId4" imgW="24765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16138"/>
                        <a:ext cx="7620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57F5087-88F0-47C4-8D4B-9AC0DA398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21030FA1-C112-44FB-A4E4-C79B0F688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Thus, our new, more general, definition </a:t>
            </a:r>
            <a:br>
              <a:rPr lang="en-US" altLang="en-US"/>
            </a:br>
            <a:r>
              <a:rPr lang="en-US" altLang="en-US"/>
              <a:t>of a tangent plane is consistent with </a:t>
            </a:r>
            <a:br>
              <a:rPr lang="en-US" altLang="en-US"/>
            </a:br>
            <a:r>
              <a:rPr lang="en-US" altLang="en-US"/>
              <a:t>the definition that was given for the special case of Section 14.4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4B43AACE-DB65-4E72-8A52-6E8C60E2C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8C786005-78CC-4966-9A4A-3CCB8A6FC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Find the equations of the tangent plane </a:t>
            </a:r>
            <a:br>
              <a:rPr lang="en-US" altLang="en-US"/>
            </a:br>
            <a:r>
              <a:rPr lang="en-US" altLang="en-US"/>
              <a:t>and normal line at the point (–2, 1, –3) </a:t>
            </a:r>
            <a:br>
              <a:rPr lang="en-US" altLang="en-US"/>
            </a:br>
            <a:r>
              <a:rPr lang="en-US" altLang="en-US"/>
              <a:t>to the ellipsoid</a:t>
            </a: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EB189AEE-25BE-4BCD-80AC-3C50E8D4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8</a:t>
            </a:r>
          </a:p>
        </p:txBody>
      </p:sp>
      <p:graphicFrame>
        <p:nvGraphicFramePr>
          <p:cNvPr id="211973" name="Object 5">
            <a:extLst>
              <a:ext uri="{FF2B5EF4-FFF2-40B4-BE49-F238E27FC236}">
                <a16:creationId xmlns:a16="http://schemas.microsoft.com/office/drawing/2014/main" id="{0DDF7B96-40A0-4384-96B3-D7674E79F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73425"/>
          <a:ext cx="3048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4" name="Equation" r:id="rId4" imgW="1016000" imgH="419100" progId="Equation.DSMT4">
                  <p:embed/>
                </p:oleObj>
              </mc:Choice>
              <mc:Fallback>
                <p:oleObj name="Equation" r:id="rId4" imgW="1016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3425"/>
                        <a:ext cx="30480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39A0E0F3-7827-42EC-9DF3-F94A2286E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A991CE9F-25AB-4BC0-B7BB-7BC0A7878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ellipsoid is the level surface </a:t>
            </a:r>
            <a:br>
              <a:rPr lang="en-US" altLang="en-US" sz="3400"/>
            </a:br>
            <a:r>
              <a:rPr lang="en-US" altLang="en-US" sz="3400"/>
              <a:t>(with </a:t>
            </a:r>
            <a:r>
              <a:rPr lang="en-US" altLang="en-US" sz="3400" i="1"/>
              <a:t>k</a:t>
            </a:r>
            <a:r>
              <a:rPr lang="en-US" altLang="en-US" sz="3400"/>
              <a:t> = 3) of the function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4C508501-D3E5-4C14-B204-B0F499462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8</a:t>
            </a:r>
          </a:p>
        </p:txBody>
      </p:sp>
      <p:graphicFrame>
        <p:nvGraphicFramePr>
          <p:cNvPr id="214021" name="Object 5">
            <a:extLst>
              <a:ext uri="{FF2B5EF4-FFF2-40B4-BE49-F238E27FC236}">
                <a16:creationId xmlns:a16="http://schemas.microsoft.com/office/drawing/2014/main" id="{388C66C5-4F5C-45FA-892E-3269A431C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2997200"/>
          <a:ext cx="47244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2" name="Equation" r:id="rId4" imgW="1524000" imgH="419100" progId="Equation.DSMT4">
                  <p:embed/>
                </p:oleObj>
              </mc:Choice>
              <mc:Fallback>
                <p:oleObj name="Equation" r:id="rId4" imgW="1524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997200"/>
                        <a:ext cx="47244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6EAF5911-4B54-465A-865D-8EF70C0B2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0A4AB243-EC21-44F7-B37D-10A44D4D4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So, we have:</a:t>
            </a:r>
          </a:p>
        </p:txBody>
      </p:sp>
      <p:sp>
        <p:nvSpPr>
          <p:cNvPr id="216068" name="Text Box 4">
            <a:extLst>
              <a:ext uri="{FF2B5EF4-FFF2-40B4-BE49-F238E27FC236}">
                <a16:creationId xmlns:a16="http://schemas.microsoft.com/office/drawing/2014/main" id="{3ADB1EC8-1E20-4B60-9C26-58BFD0708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8</a:t>
            </a:r>
          </a:p>
        </p:txBody>
      </p:sp>
      <p:graphicFrame>
        <p:nvGraphicFramePr>
          <p:cNvPr id="216069" name="Object 5">
            <a:extLst>
              <a:ext uri="{FF2B5EF4-FFF2-40B4-BE49-F238E27FC236}">
                <a16:creationId xmlns:a16="http://schemas.microsoft.com/office/drawing/2014/main" id="{35A36917-52FC-4207-9C45-3791C3CC4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889000"/>
          <a:ext cx="301783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0" name="Equation" r:id="rId4" imgW="1104900" imgH="2006600" progId="Equation.DSMT4">
                  <p:embed/>
                </p:oleObj>
              </mc:Choice>
              <mc:Fallback>
                <p:oleObj name="Equation" r:id="rId4" imgW="1104900" imgH="200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889000"/>
                        <a:ext cx="3017838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088FE71D-B2B2-4649-B6ED-E8C46DF40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63189DD8-8C9E-4319-92B3-DFC7D673E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 Equation 19 gives the equation </a:t>
            </a:r>
            <a:br>
              <a:rPr lang="en-US" altLang="en-US"/>
            </a:br>
            <a:r>
              <a:rPr lang="en-US" altLang="en-US"/>
              <a:t>of the tangent plane at (–2, 1, –3) </a:t>
            </a:r>
            <a:br>
              <a:rPr lang="en-US" altLang="en-US"/>
            </a:br>
            <a:r>
              <a:rPr lang="en-US" altLang="en-US"/>
              <a:t>as: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2600"/>
              <a:t>This simplifies to: </a:t>
            </a:r>
            <a:br>
              <a:rPr lang="en-US" altLang="en-US" sz="2600"/>
            </a:br>
            <a:br>
              <a:rPr lang="en-US" altLang="en-US" sz="2600"/>
            </a:br>
            <a:r>
              <a:rPr lang="en-US" altLang="en-US" sz="2600"/>
              <a:t>			3</a:t>
            </a:r>
            <a:r>
              <a:rPr lang="en-US" altLang="en-US" sz="2600" i="1"/>
              <a:t>x</a:t>
            </a:r>
            <a:r>
              <a:rPr lang="en-US" altLang="en-US" sz="2600"/>
              <a:t> – 6</a:t>
            </a:r>
            <a:r>
              <a:rPr lang="en-US" altLang="en-US" sz="2600" i="1"/>
              <a:t>y</a:t>
            </a:r>
            <a:r>
              <a:rPr lang="en-US" altLang="en-US" sz="2600"/>
              <a:t> + 2</a:t>
            </a:r>
            <a:r>
              <a:rPr lang="en-US" altLang="en-US" sz="2600" i="1"/>
              <a:t>z</a:t>
            </a:r>
            <a:r>
              <a:rPr lang="en-US" altLang="en-US" sz="2600"/>
              <a:t> + 18 = 0</a:t>
            </a:r>
          </a:p>
        </p:txBody>
      </p:sp>
      <p:sp>
        <p:nvSpPr>
          <p:cNvPr id="218116" name="Text Box 4">
            <a:extLst>
              <a:ext uri="{FF2B5EF4-FFF2-40B4-BE49-F238E27FC236}">
                <a16:creationId xmlns:a16="http://schemas.microsoft.com/office/drawing/2014/main" id="{54AAC925-C34B-49D2-A6B8-C97C1D45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8</a:t>
            </a:r>
          </a:p>
        </p:txBody>
      </p:sp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390E0737-3742-45AE-BC29-F241ECE34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3092450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8" name="Equation" r:id="rId4" imgW="2006600" imgH="228600" progId="Equation.DSMT4">
                  <p:embed/>
                </p:oleObj>
              </mc:Choice>
              <mc:Fallback>
                <p:oleObj name="Equation" r:id="rId4" imgW="2006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092450"/>
                        <a:ext cx="601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95B8BCD1-6F71-4D54-8F34-D81B1039C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E02A304-686D-4A9A-A916-DFC317890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By Equation 20, symmetric equations </a:t>
            </a:r>
            <a:br>
              <a:rPr lang="en-US" altLang="en-US" sz="3400"/>
            </a:br>
            <a:r>
              <a:rPr lang="en-US" altLang="en-US" sz="3400"/>
              <a:t>of the normal line are:</a:t>
            </a:r>
          </a:p>
        </p:txBody>
      </p:sp>
      <p:graphicFrame>
        <p:nvGraphicFramePr>
          <p:cNvPr id="220164" name="Object 4">
            <a:extLst>
              <a:ext uri="{FF2B5EF4-FFF2-40B4-BE49-F238E27FC236}">
                <a16:creationId xmlns:a16="http://schemas.microsoft.com/office/drawing/2014/main" id="{12D3699D-952E-49FB-9B94-44DBD79BA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992438"/>
          <a:ext cx="39624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6" name="Equation" r:id="rId4" imgW="1257300" imgH="431800" progId="Equation.DSMT4">
                  <p:embed/>
                </p:oleObj>
              </mc:Choice>
              <mc:Fallback>
                <p:oleObj name="Equation" r:id="rId4" imgW="12573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92438"/>
                        <a:ext cx="396240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Text Box 5">
            <a:extLst>
              <a:ext uri="{FF2B5EF4-FFF2-40B4-BE49-F238E27FC236}">
                <a16:creationId xmlns:a16="http://schemas.microsoft.com/office/drawing/2014/main" id="{1D578BD5-01E6-466E-8FCC-3FB7ABA1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8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1FD840E4-B0BA-47E7-8470-7DDF51AB2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B4390431-90F0-44B9-8CBF-02DBEFE6F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4359275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The figure shows the ellipsoid, tangent plane, </a:t>
            </a:r>
            <a:br>
              <a:rPr lang="en-US" altLang="en-US" sz="3600"/>
            </a:br>
            <a:r>
              <a:rPr lang="en-US" altLang="en-US" sz="3600"/>
              <a:t>and normal line </a:t>
            </a:r>
            <a:br>
              <a:rPr lang="en-US" altLang="en-US" sz="3600"/>
            </a:br>
            <a:r>
              <a:rPr lang="en-US" altLang="en-US" sz="3600"/>
              <a:t>in Example 8.</a:t>
            </a:r>
          </a:p>
        </p:txBody>
      </p:sp>
      <p:sp>
        <p:nvSpPr>
          <p:cNvPr id="222212" name="Text Box 5">
            <a:extLst>
              <a:ext uri="{FF2B5EF4-FFF2-40B4-BE49-F238E27FC236}">
                <a16:creationId xmlns:a16="http://schemas.microsoft.com/office/drawing/2014/main" id="{B5EB267F-EB22-452B-B976-B1C3494C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8</a:t>
            </a:r>
          </a:p>
        </p:txBody>
      </p:sp>
      <p:pic>
        <p:nvPicPr>
          <p:cNvPr id="222213" name="Picture 6">
            <a:extLst>
              <a:ext uri="{FF2B5EF4-FFF2-40B4-BE49-F238E27FC236}">
                <a16:creationId xmlns:a16="http://schemas.microsoft.com/office/drawing/2014/main" id="{B21B4E4B-55F2-4455-9DDD-763AE1A1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1260475"/>
            <a:ext cx="3776662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214" name="Rectangle 7">
            <a:extLst>
              <a:ext uri="{FF2B5EF4-FFF2-40B4-BE49-F238E27FC236}">
                <a16:creationId xmlns:a16="http://schemas.microsoft.com/office/drawing/2014/main" id="{0CE9E928-B1FC-498E-ACDD-D48B67A6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143000"/>
            <a:ext cx="4092575" cy="5553075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762CAE7D-3B19-4E67-ABC9-7376ACD57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229600" cy="585788"/>
          </a:xfrm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CE137EDA-6D16-4B65-8AC5-243468C22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096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4000"/>
              <a:t>We now summarize the ways </a:t>
            </a:r>
            <a:br>
              <a:rPr lang="en-US" altLang="en-US" sz="4000"/>
            </a:br>
            <a:r>
              <a:rPr lang="en-US" altLang="en-US" sz="4000"/>
              <a:t>in which the gradient vector is significant.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A4CFB1-7ED0-44EF-AFC3-3A8BDE0E9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D1CF568-E3F1-47F5-A8EF-B959021CF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To do this, we consider the surface </a:t>
            </a:r>
            <a:r>
              <a:rPr lang="en-US" altLang="en-US" sz="3400" i="1"/>
              <a:t>S</a:t>
            </a:r>
            <a:r>
              <a:rPr lang="en-US" altLang="en-US" sz="3400"/>
              <a:t> </a:t>
            </a:r>
            <a:br>
              <a:rPr lang="en-US" altLang="en-US" sz="3400"/>
            </a:br>
            <a:r>
              <a:rPr lang="en-US" altLang="en-US" sz="3400"/>
              <a:t>with equation </a:t>
            </a:r>
            <a:r>
              <a:rPr lang="en-US" altLang="en-US" sz="3400" i="1"/>
              <a:t>z</a:t>
            </a:r>
            <a:r>
              <a:rPr lang="en-US" altLang="en-US" sz="3400"/>
              <a:t> = </a:t>
            </a:r>
            <a:r>
              <a:rPr lang="en-US" altLang="en-US" sz="3400" i="1"/>
              <a:t>f</a:t>
            </a:r>
            <a:r>
              <a:rPr lang="en-US" altLang="en-US" sz="3400"/>
              <a:t>(</a:t>
            </a:r>
            <a:r>
              <a:rPr lang="en-US" altLang="en-US" sz="3400" i="1"/>
              <a:t>x</a:t>
            </a:r>
            <a:r>
              <a:rPr lang="en-US" altLang="en-US" sz="3400"/>
              <a:t>, </a:t>
            </a:r>
            <a:r>
              <a:rPr lang="en-US" altLang="en-US" sz="3400" i="1"/>
              <a:t>y</a:t>
            </a:r>
            <a:r>
              <a:rPr lang="en-US" altLang="en-US" sz="3400"/>
              <a:t>) [the graph of </a:t>
            </a:r>
            <a:r>
              <a:rPr lang="en-US" altLang="en-US" sz="3400" i="1"/>
              <a:t>f </a:t>
            </a:r>
            <a:r>
              <a:rPr lang="en-US" altLang="en-US" sz="3400"/>
              <a:t>] </a:t>
            </a:r>
            <a:br>
              <a:rPr lang="en-US" altLang="en-US" sz="3400"/>
            </a:br>
            <a:r>
              <a:rPr lang="en-US" altLang="en-US" sz="3400"/>
              <a:t>and we let </a:t>
            </a:r>
            <a:r>
              <a:rPr lang="en-US" altLang="en-US" sz="3400" i="1"/>
              <a:t>z</a:t>
            </a:r>
            <a:r>
              <a:rPr lang="en-US" altLang="en-US" sz="3400" baseline="-25000"/>
              <a:t>0</a:t>
            </a:r>
            <a:r>
              <a:rPr lang="en-US" altLang="en-US" sz="3400"/>
              <a:t> = </a:t>
            </a:r>
            <a:r>
              <a:rPr lang="en-US" altLang="en-US" sz="3400" i="1"/>
              <a:t>f</a:t>
            </a:r>
            <a:r>
              <a:rPr lang="en-US" altLang="en-US" sz="3400"/>
              <a:t>(</a:t>
            </a:r>
            <a:r>
              <a:rPr lang="en-US" altLang="en-US" sz="3400" i="1"/>
              <a:t>x</a:t>
            </a:r>
            <a:r>
              <a:rPr lang="en-US" altLang="en-US" sz="3400" baseline="-25000"/>
              <a:t>0</a:t>
            </a:r>
            <a:r>
              <a:rPr lang="en-US" altLang="en-US" sz="3400"/>
              <a:t>, </a:t>
            </a:r>
            <a:r>
              <a:rPr lang="en-US" altLang="en-US" sz="3400" i="1"/>
              <a:t>y</a:t>
            </a:r>
            <a:r>
              <a:rPr lang="en-US" altLang="en-US" sz="3400" baseline="-25000"/>
              <a:t>0</a:t>
            </a:r>
            <a:r>
              <a:rPr lang="en-US" altLang="en-US" sz="3400"/>
              <a:t>).</a:t>
            </a:r>
          </a:p>
          <a:p>
            <a:pPr eaLnBrk="1" hangingPunct="1"/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Then, the point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 baseline="-25000"/>
              <a:t>0</a:t>
            </a:r>
            <a:r>
              <a:rPr lang="en-US" altLang="en-US"/>
              <a:t>) lies on 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4">
            <a:extLst>
              <a:ext uri="{FF2B5EF4-FFF2-40B4-BE49-F238E27FC236}">
                <a16:creationId xmlns:a16="http://schemas.microsoft.com/office/drawing/2014/main" id="{E89A54AF-CEB0-421E-8889-DD979AC7E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7724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B626379E-B9E8-4958-A3BA-15191B560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We first consider a function </a:t>
            </a:r>
            <a:r>
              <a:rPr lang="en-US" altLang="en-US" sz="3600" i="1"/>
              <a:t>f</a:t>
            </a:r>
            <a:r>
              <a:rPr lang="en-US" altLang="en-US" sz="3600"/>
              <a:t> of </a:t>
            </a:r>
            <a:br>
              <a:rPr lang="en-US" altLang="en-US" sz="3600"/>
            </a:br>
            <a:r>
              <a:rPr lang="en-US" altLang="en-US" sz="3600"/>
              <a:t>three variables and a point </a:t>
            </a:r>
            <a:r>
              <a:rPr lang="en-US" altLang="en-US" sz="3600" i="1"/>
              <a:t>P</a:t>
            </a:r>
            <a:r>
              <a:rPr lang="en-US" altLang="en-US" sz="3600"/>
              <a:t>(</a:t>
            </a:r>
            <a:r>
              <a:rPr lang="en-US" altLang="en-US" sz="3600" i="1"/>
              <a:t>x</a:t>
            </a:r>
            <a:r>
              <a:rPr lang="en-US" altLang="en-US" sz="3600" baseline="-25000"/>
              <a:t>0</a:t>
            </a:r>
            <a:r>
              <a:rPr lang="en-US" altLang="en-US" sz="3600"/>
              <a:t>, </a:t>
            </a:r>
            <a:r>
              <a:rPr lang="en-US" altLang="en-US" sz="3600" i="1"/>
              <a:t>y</a:t>
            </a:r>
            <a:r>
              <a:rPr lang="en-US" altLang="en-US" sz="3600" baseline="-25000"/>
              <a:t>0</a:t>
            </a:r>
            <a:r>
              <a:rPr lang="en-US" altLang="en-US" sz="3600"/>
              <a:t>, </a:t>
            </a:r>
            <a:r>
              <a:rPr lang="en-US" altLang="en-US" sz="3600" i="1"/>
              <a:t>z</a:t>
            </a:r>
            <a:r>
              <a:rPr lang="en-US" altLang="en-US" sz="3600" baseline="-25000"/>
              <a:t>0</a:t>
            </a:r>
            <a:r>
              <a:rPr lang="en-US" altLang="en-US" sz="3600"/>
              <a:t>) </a:t>
            </a:r>
            <a:br>
              <a:rPr lang="en-US" altLang="en-US" sz="3600"/>
            </a:br>
            <a:r>
              <a:rPr lang="en-US" altLang="en-US" sz="3600"/>
              <a:t>in its domain.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3">
            <a:extLst>
              <a:ext uri="{FF2B5EF4-FFF2-40B4-BE49-F238E27FC236}">
                <a16:creationId xmlns:a16="http://schemas.microsoft.com/office/drawing/2014/main" id="{831F3C01-2F12-46B8-9AC1-D74D202FC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696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369F2165-8945-4A99-BF40-583B1F745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On the one hand, we know from Theorem 15 that the gradient vector                         gives the direction of fastest increase of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</p:txBody>
      </p:sp>
      <p:graphicFrame>
        <p:nvGraphicFramePr>
          <p:cNvPr id="228356" name="Object 4">
            <a:extLst>
              <a:ext uri="{FF2B5EF4-FFF2-40B4-BE49-F238E27FC236}">
                <a16:creationId xmlns:a16="http://schemas.microsoft.com/office/drawing/2014/main" id="{68AA630C-95C3-42C4-B2AB-99B50F6D7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0" y="1614488"/>
          <a:ext cx="26257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7" name="Equation" r:id="rId4" imgW="850900" imgH="228600" progId="Equation.DSMT4">
                  <p:embed/>
                </p:oleObj>
              </mc:Choice>
              <mc:Fallback>
                <p:oleObj name="Equation" r:id="rId4" imgW="850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1614488"/>
                        <a:ext cx="26257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3">
            <a:extLst>
              <a:ext uri="{FF2B5EF4-FFF2-40B4-BE49-F238E27FC236}">
                <a16:creationId xmlns:a16="http://schemas.microsoft.com/office/drawing/2014/main" id="{08DE7138-E18D-4B7F-9EA1-7E184F80A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924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26D28C3C-A748-4B34-9292-69D047BFB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On the other hand, we know that </a:t>
            </a:r>
            <a:br>
              <a:rPr lang="en-US" altLang="en-US"/>
            </a:br>
            <a:r>
              <a:rPr lang="en-US" altLang="en-US"/>
              <a:t>		       is orthogonal to the level surface </a:t>
            </a:r>
            <a:r>
              <a:rPr lang="en-US" altLang="en-US" i="1"/>
              <a:t>S</a:t>
            </a:r>
            <a:r>
              <a:rPr lang="en-US" altLang="en-US"/>
              <a:t> of </a:t>
            </a:r>
            <a:r>
              <a:rPr lang="en-US" altLang="en-US" i="1"/>
              <a:t>f</a:t>
            </a:r>
            <a:r>
              <a:rPr lang="en-US" altLang="en-US"/>
              <a:t> through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</p:txBody>
      </p:sp>
      <p:graphicFrame>
        <p:nvGraphicFramePr>
          <p:cNvPr id="230404" name="Object 4">
            <a:extLst>
              <a:ext uri="{FF2B5EF4-FFF2-40B4-BE49-F238E27FC236}">
                <a16:creationId xmlns:a16="http://schemas.microsoft.com/office/drawing/2014/main" id="{0E6C5C2A-642C-4752-B14D-59C09C061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1576388"/>
          <a:ext cx="2533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7" name="Equation" r:id="rId4" imgW="850900" imgH="228600" progId="Equation.DSMT4">
                  <p:embed/>
                </p:oleObj>
              </mc:Choice>
              <mc:Fallback>
                <p:oleObj name="Equation" r:id="rId4" imgW="850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576388"/>
                        <a:ext cx="2533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0405" name="Picture 7">
            <a:extLst>
              <a:ext uri="{FF2B5EF4-FFF2-40B4-BE49-F238E27FC236}">
                <a16:creationId xmlns:a16="http://schemas.microsoft.com/office/drawing/2014/main" id="{B18E4AF2-F3E2-4E09-8C7F-68E0C554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65500"/>
            <a:ext cx="4130675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406" name="Rectangle 8">
            <a:extLst>
              <a:ext uri="{FF2B5EF4-FFF2-40B4-BE49-F238E27FC236}">
                <a16:creationId xmlns:a16="http://schemas.microsoft.com/office/drawing/2014/main" id="{7A6291AF-14B8-473F-9D3C-696ABDB2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4403725" cy="3421063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3">
            <a:extLst>
              <a:ext uri="{FF2B5EF4-FFF2-40B4-BE49-F238E27FC236}">
                <a16:creationId xmlns:a16="http://schemas.microsoft.com/office/drawing/2014/main" id="{6EEC711D-EDCE-422F-9294-69275ED29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7724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A35AA503-EFD4-4F9D-983E-70A672027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These two properties are quite compatible intuitively.</a:t>
            </a:r>
          </a:p>
          <a:p>
            <a:pPr lvl="1" eaLnBrk="1" hangingPunct="1"/>
            <a:endParaRPr lang="en-US" altLang="en-US" sz="3600"/>
          </a:p>
          <a:p>
            <a:pPr lvl="1" eaLnBrk="1" hangingPunct="1"/>
            <a:r>
              <a:rPr lang="en-US" altLang="en-US" sz="2400"/>
              <a:t>As we move away </a:t>
            </a:r>
            <a:br>
              <a:rPr lang="en-US" altLang="en-US" sz="2400"/>
            </a:br>
            <a:r>
              <a:rPr lang="en-US" altLang="en-US" sz="2400"/>
              <a:t>from </a:t>
            </a:r>
            <a:r>
              <a:rPr lang="en-US" altLang="en-US" sz="2400" i="1"/>
              <a:t>P</a:t>
            </a:r>
            <a:r>
              <a:rPr lang="en-US" altLang="en-US" sz="2400"/>
              <a:t> on the level </a:t>
            </a:r>
            <a:br>
              <a:rPr lang="en-US" altLang="en-US" sz="2400"/>
            </a:br>
            <a:r>
              <a:rPr lang="en-US" altLang="en-US" sz="2400"/>
              <a:t>surface </a:t>
            </a:r>
            <a:r>
              <a:rPr lang="en-US" altLang="en-US" sz="2400" i="1"/>
              <a:t>S</a:t>
            </a:r>
            <a:r>
              <a:rPr lang="en-US" altLang="en-US" sz="2400"/>
              <a:t>, the value </a:t>
            </a:r>
            <a:br>
              <a:rPr lang="en-US" altLang="en-US" sz="2400"/>
            </a:br>
            <a:r>
              <a:rPr lang="en-US" altLang="en-US" sz="2400"/>
              <a:t>of </a:t>
            </a:r>
            <a:r>
              <a:rPr lang="en-US" altLang="en-US" sz="2400" i="1"/>
              <a:t>f</a:t>
            </a:r>
            <a:r>
              <a:rPr lang="en-US" altLang="en-US" sz="2400"/>
              <a:t> does not change </a:t>
            </a:r>
            <a:br>
              <a:rPr lang="en-US" altLang="en-US" sz="2400"/>
            </a:br>
            <a:r>
              <a:rPr lang="en-US" altLang="en-US" sz="2400"/>
              <a:t>at all.</a:t>
            </a:r>
          </a:p>
        </p:txBody>
      </p:sp>
      <p:pic>
        <p:nvPicPr>
          <p:cNvPr id="232452" name="Picture 4">
            <a:extLst>
              <a:ext uri="{FF2B5EF4-FFF2-40B4-BE49-F238E27FC236}">
                <a16:creationId xmlns:a16="http://schemas.microsoft.com/office/drawing/2014/main" id="{2E73CDEB-0BF7-42E0-8810-9B058F96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65500"/>
            <a:ext cx="4130675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453" name="Rectangle 5">
            <a:extLst>
              <a:ext uri="{FF2B5EF4-FFF2-40B4-BE49-F238E27FC236}">
                <a16:creationId xmlns:a16="http://schemas.microsoft.com/office/drawing/2014/main" id="{4E392804-5D8A-4801-8317-7EBE5F11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4403725" cy="3421063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3">
            <a:extLst>
              <a:ext uri="{FF2B5EF4-FFF2-40B4-BE49-F238E27FC236}">
                <a16:creationId xmlns:a16="http://schemas.microsoft.com/office/drawing/2014/main" id="{3D742F0E-99C5-404E-8075-6ED5E85FE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7724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20B4C85E-1D79-4641-8F0D-3F94B2717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So, it seems reasonable that, if we </a:t>
            </a:r>
            <a:br>
              <a:rPr lang="en-US" altLang="en-US" sz="3400"/>
            </a:br>
            <a:r>
              <a:rPr lang="en-US" altLang="en-US" sz="3400"/>
              <a:t>move in the perpendicular direction, </a:t>
            </a:r>
            <a:br>
              <a:rPr lang="en-US" altLang="en-US" sz="3400"/>
            </a:br>
            <a:r>
              <a:rPr lang="en-US" altLang="en-US" sz="3400"/>
              <a:t>we get the maximum increase.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3">
            <a:extLst>
              <a:ext uri="{FF2B5EF4-FFF2-40B4-BE49-F238E27FC236}">
                <a16:creationId xmlns:a16="http://schemas.microsoft.com/office/drawing/2014/main" id="{08FCDFC0-7375-4071-B4DB-AEDB718D6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305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421838BD-6548-48FF-B65F-362BDA667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In like manner, we consider a function </a:t>
            </a:r>
            <a:r>
              <a:rPr lang="en-US" altLang="en-US" sz="3600" i="1"/>
              <a:t>f</a:t>
            </a:r>
            <a:r>
              <a:rPr lang="en-US" altLang="en-US" sz="3600"/>
              <a:t> of two variables and a point </a:t>
            </a:r>
            <a:r>
              <a:rPr lang="en-US" altLang="en-US" sz="3600" i="1"/>
              <a:t>P</a:t>
            </a:r>
            <a:r>
              <a:rPr lang="en-US" altLang="en-US" sz="3600"/>
              <a:t>(</a:t>
            </a:r>
            <a:r>
              <a:rPr lang="en-US" altLang="en-US" sz="3600" i="1"/>
              <a:t>x</a:t>
            </a:r>
            <a:r>
              <a:rPr lang="en-US" altLang="en-US" sz="3600" baseline="-25000"/>
              <a:t>0</a:t>
            </a:r>
            <a:r>
              <a:rPr lang="en-US" altLang="en-US" sz="3600"/>
              <a:t>, </a:t>
            </a:r>
            <a:r>
              <a:rPr lang="en-US" altLang="en-US" sz="3600" i="1"/>
              <a:t>y</a:t>
            </a:r>
            <a:r>
              <a:rPr lang="en-US" altLang="en-US" sz="3600" baseline="-25000"/>
              <a:t>0</a:t>
            </a:r>
            <a:r>
              <a:rPr lang="en-US" altLang="en-US" sz="3600"/>
              <a:t>) </a:t>
            </a:r>
            <a:br>
              <a:rPr lang="en-US" altLang="en-US" sz="3600"/>
            </a:br>
            <a:r>
              <a:rPr lang="en-US" altLang="en-US" sz="3600"/>
              <a:t>in its domain.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3">
            <a:extLst>
              <a:ext uri="{FF2B5EF4-FFF2-40B4-BE49-F238E27FC236}">
                <a16:creationId xmlns:a16="http://schemas.microsoft.com/office/drawing/2014/main" id="{852029E0-982F-4465-A3A4-DD07DA346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305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1A102070-E2A0-42C4-ADE0-0B50252D7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Again, the gradient vector                   gives the direction of fastest increase </a:t>
            </a:r>
            <a:br>
              <a:rPr lang="en-US" altLang="en-US" sz="3600"/>
            </a:br>
            <a:r>
              <a:rPr lang="en-US" altLang="en-US" sz="3600"/>
              <a:t>of </a:t>
            </a:r>
            <a:r>
              <a:rPr lang="en-US" altLang="en-US" sz="3600" i="1"/>
              <a:t>f</a:t>
            </a:r>
            <a:r>
              <a:rPr lang="en-US" altLang="en-US" sz="3600"/>
              <a:t>.</a:t>
            </a:r>
          </a:p>
        </p:txBody>
      </p:sp>
      <p:graphicFrame>
        <p:nvGraphicFramePr>
          <p:cNvPr id="238596" name="Object 4">
            <a:extLst>
              <a:ext uri="{FF2B5EF4-FFF2-40B4-BE49-F238E27FC236}">
                <a16:creationId xmlns:a16="http://schemas.microsoft.com/office/drawing/2014/main" id="{0AA190D3-038C-4D93-9103-80D331F8F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1550" y="1008063"/>
          <a:ext cx="22860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7" name="Equation" r:id="rId4" imgW="672808" imgH="228501" progId="Equation.DSMT4">
                  <p:embed/>
                </p:oleObj>
              </mc:Choice>
              <mc:Fallback>
                <p:oleObj name="Equation" r:id="rId4" imgW="67280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1008063"/>
                        <a:ext cx="22860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3">
            <a:extLst>
              <a:ext uri="{FF2B5EF4-FFF2-40B4-BE49-F238E27FC236}">
                <a16:creationId xmlns:a16="http://schemas.microsoft.com/office/drawing/2014/main" id="{0AD5AC0A-048D-4832-B7DD-B0DE7A6F8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077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0C4F6C7D-25B0-4740-8694-E5706B4AC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Also, by considerations similar to our discussion of tangent planes, it can be shown that: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/>
              <a:t>                  is perpendicular to the level curve </a:t>
            </a:r>
            <a:br>
              <a:rPr lang="en-US" altLang="en-US"/>
            </a:b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= </a:t>
            </a:r>
            <a:r>
              <a:rPr lang="en-US" altLang="en-US" i="1"/>
              <a:t>k</a:t>
            </a:r>
            <a:r>
              <a:rPr lang="en-US" altLang="en-US"/>
              <a:t> that passes through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</p:txBody>
      </p:sp>
      <p:graphicFrame>
        <p:nvGraphicFramePr>
          <p:cNvPr id="240644" name="Object 4">
            <a:extLst>
              <a:ext uri="{FF2B5EF4-FFF2-40B4-BE49-F238E27FC236}">
                <a16:creationId xmlns:a16="http://schemas.microsoft.com/office/drawing/2014/main" id="{F7222A81-E994-4852-A1E6-0CF301658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0975" y="3441700"/>
          <a:ext cx="1644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5" name="Equation" r:id="rId4" imgW="672808" imgH="228501" progId="Equation.DSMT4">
                  <p:embed/>
                </p:oleObj>
              </mc:Choice>
              <mc:Fallback>
                <p:oleObj name="Equation" r:id="rId4" imgW="67280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441700"/>
                        <a:ext cx="16446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3">
            <a:extLst>
              <a:ext uri="{FF2B5EF4-FFF2-40B4-BE49-F238E27FC236}">
                <a16:creationId xmlns:a16="http://schemas.microsoft.com/office/drawing/2014/main" id="{90C5AC0B-35AE-45C7-8EDB-FE857DF3E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077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770AAD0B-86A0-4ECD-B1FF-BD1E9115A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Again, this is intuitively plausible.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The values of </a:t>
            </a:r>
            <a:r>
              <a:rPr lang="en-US" altLang="en-US" sz="2600" i="1"/>
              <a:t>f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remain constant </a:t>
            </a:r>
            <a:br>
              <a:rPr lang="en-US" altLang="en-US" sz="2600"/>
            </a:br>
            <a:r>
              <a:rPr lang="en-US" altLang="en-US" sz="2600"/>
              <a:t>as we move </a:t>
            </a:r>
            <a:br>
              <a:rPr lang="en-US" altLang="en-US" sz="2600"/>
            </a:br>
            <a:r>
              <a:rPr lang="en-US" altLang="en-US" sz="2600"/>
              <a:t>along the curve.</a:t>
            </a:r>
          </a:p>
        </p:txBody>
      </p:sp>
      <p:pic>
        <p:nvPicPr>
          <p:cNvPr id="242692" name="Picture 4">
            <a:extLst>
              <a:ext uri="{FF2B5EF4-FFF2-40B4-BE49-F238E27FC236}">
                <a16:creationId xmlns:a16="http://schemas.microsoft.com/office/drawing/2014/main" id="{908E29B8-75B9-4BBC-99B1-A577BC7B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5788"/>
            <a:ext cx="4740275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693" name="Rectangle 6">
            <a:extLst>
              <a:ext uri="{FF2B5EF4-FFF2-40B4-BE49-F238E27FC236}">
                <a16:creationId xmlns:a16="http://schemas.microsoft.com/office/drawing/2014/main" id="{8408CD76-F832-4F45-A4B3-0F5A92136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000625" cy="3721100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">
            <a:extLst>
              <a:ext uri="{FF2B5EF4-FFF2-40B4-BE49-F238E27FC236}">
                <a16:creationId xmlns:a16="http://schemas.microsoft.com/office/drawing/2014/main" id="{4BF1FA48-7C8F-4E87-BC99-346D69379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077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B1E5764B-26DE-4ECC-B605-15D96AF61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Now, we consider a topographical map </a:t>
            </a:r>
            <a:br>
              <a:rPr lang="en-US" altLang="en-US"/>
            </a:br>
            <a:r>
              <a:rPr lang="en-US" altLang="en-US"/>
              <a:t>of a hill.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Let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represent the height above </a:t>
            </a:r>
            <a:br>
              <a:rPr lang="en-US" altLang="en-US"/>
            </a:br>
            <a:r>
              <a:rPr lang="en-US" altLang="en-US"/>
              <a:t>sea level at a point with coordinates 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341F32E-2716-47B6-A9FF-E31102AEF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5249FF9-81AF-44E4-A18A-40410481A0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vertical plane that passes through </a:t>
            </a:r>
            <a:r>
              <a:rPr lang="en-US" altLang="en-US" sz="3400" i="1"/>
              <a:t>P</a:t>
            </a:r>
            <a:r>
              <a:rPr lang="en-US" altLang="en-US" sz="3400"/>
              <a:t> </a:t>
            </a:r>
            <a:br>
              <a:rPr lang="en-US" altLang="en-US" sz="3400"/>
            </a:br>
            <a:r>
              <a:rPr lang="en-US" altLang="en-US" sz="3400"/>
              <a:t>in the direction of </a:t>
            </a:r>
            <a:r>
              <a:rPr lang="en-US" altLang="en-US" sz="3400" b="1"/>
              <a:t>u</a:t>
            </a:r>
            <a:r>
              <a:rPr lang="en-US" altLang="en-US" sz="3400"/>
              <a:t> intersects </a:t>
            </a:r>
            <a:r>
              <a:rPr lang="en-US" altLang="en-US" sz="3400" i="1"/>
              <a:t>S</a:t>
            </a:r>
            <a:r>
              <a:rPr lang="en-US" altLang="en-US" sz="3400"/>
              <a:t> in </a:t>
            </a:r>
            <a:br>
              <a:rPr lang="en-US" altLang="en-US" sz="3400"/>
            </a:br>
            <a:r>
              <a:rPr lang="en-US" altLang="en-US" sz="3400"/>
              <a:t>a curve </a:t>
            </a:r>
            <a:r>
              <a:rPr lang="en-US" altLang="en-US" sz="3400" i="1"/>
              <a:t>C</a:t>
            </a:r>
            <a:r>
              <a:rPr lang="en-US" altLang="en-US" sz="3400"/>
              <a:t>.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B0297580-60D3-408A-AC83-82A29D11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81263"/>
            <a:ext cx="4733925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5">
            <a:extLst>
              <a:ext uri="{FF2B5EF4-FFF2-40B4-BE49-F238E27FC236}">
                <a16:creationId xmlns:a16="http://schemas.microsoft.com/office/drawing/2014/main" id="{C0965A68-D573-41AE-AD9C-FE1C44E7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5022850" cy="43576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3">
            <a:extLst>
              <a:ext uri="{FF2B5EF4-FFF2-40B4-BE49-F238E27FC236}">
                <a16:creationId xmlns:a16="http://schemas.microsoft.com/office/drawing/2014/main" id="{E3A5D05B-8F22-4F62-8752-37B7AD9C9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924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39FACA2F-4A4E-45D3-AD11-DC888EB48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 a curve of steepest ascent can be drawn by making it perpendicular to all of </a:t>
            </a:r>
            <a:br>
              <a:rPr lang="en-US" altLang="en-US"/>
            </a:br>
            <a:r>
              <a:rPr lang="en-US" altLang="en-US"/>
              <a:t>the contour lines.</a:t>
            </a:r>
          </a:p>
        </p:txBody>
      </p:sp>
      <p:pic>
        <p:nvPicPr>
          <p:cNvPr id="246788" name="Picture 4">
            <a:extLst>
              <a:ext uri="{FF2B5EF4-FFF2-40B4-BE49-F238E27FC236}">
                <a16:creationId xmlns:a16="http://schemas.microsoft.com/office/drawing/2014/main" id="{6BF00C4B-7625-491B-9601-5DFBD7CB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95625"/>
            <a:ext cx="4732338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9" name="Rectangle 5">
            <a:extLst>
              <a:ext uri="{FF2B5EF4-FFF2-40B4-BE49-F238E27FC236}">
                <a16:creationId xmlns:a16="http://schemas.microsoft.com/office/drawing/2014/main" id="{6F84D685-DC02-4AA8-94A6-3BF8D02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013325" cy="3711575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3">
            <a:extLst>
              <a:ext uri="{FF2B5EF4-FFF2-40B4-BE49-F238E27FC236}">
                <a16:creationId xmlns:a16="http://schemas.microsoft.com/office/drawing/2014/main" id="{051A3197-193E-4C38-A71B-4E337828F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924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27B91BF0-F46B-4048-903E-F14428374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This phenomenon can also be noticed in </a:t>
            </a:r>
            <a:br>
              <a:rPr lang="en-US" altLang="en-US"/>
            </a:br>
            <a:r>
              <a:rPr lang="en-US" altLang="en-US"/>
              <a:t>this figure in Section 14.1, </a:t>
            </a:r>
            <a:br>
              <a:rPr lang="en-US" altLang="en-US"/>
            </a:br>
            <a:r>
              <a:rPr lang="en-US" altLang="en-US"/>
              <a:t>where Lonesome </a:t>
            </a:r>
            <a:br>
              <a:rPr lang="en-US" altLang="en-US"/>
            </a:br>
            <a:r>
              <a:rPr lang="en-US" altLang="en-US"/>
              <a:t>Creek follows </a:t>
            </a:r>
            <a:br>
              <a:rPr lang="en-US" altLang="en-US"/>
            </a:br>
            <a:r>
              <a:rPr lang="en-US" altLang="en-US"/>
              <a:t>a curve of steepest </a:t>
            </a:r>
            <a:br>
              <a:rPr lang="en-US" altLang="en-US"/>
            </a:br>
            <a:r>
              <a:rPr lang="en-US" altLang="en-US"/>
              <a:t>descent.</a:t>
            </a:r>
          </a:p>
        </p:txBody>
      </p:sp>
      <p:pic>
        <p:nvPicPr>
          <p:cNvPr id="248836" name="Picture 5">
            <a:extLst>
              <a:ext uri="{FF2B5EF4-FFF2-40B4-BE49-F238E27FC236}">
                <a16:creationId xmlns:a16="http://schemas.microsoft.com/office/drawing/2014/main" id="{4ED0D7A9-FEF7-4E55-8AAE-41119C95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2308225"/>
            <a:ext cx="40386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8837" name="Rectangle 6">
            <a:extLst>
              <a:ext uri="{FF2B5EF4-FFF2-40B4-BE49-F238E27FC236}">
                <a16:creationId xmlns:a16="http://schemas.microsoft.com/office/drawing/2014/main" id="{77D2D955-F894-4CAC-B7BC-C3A9F9E3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4318000" cy="44640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3">
            <a:extLst>
              <a:ext uri="{FF2B5EF4-FFF2-40B4-BE49-F238E27FC236}">
                <a16:creationId xmlns:a16="http://schemas.microsoft.com/office/drawing/2014/main" id="{0B1F305E-A816-442D-84BF-4060B47D4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305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98B3E585-40B4-49B1-BE1F-96435E0AC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Computer algebra systems have commands that plot sample gradient vectors.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Each gradient vector                 is plotted starting at the point (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).</a:t>
            </a:r>
          </a:p>
        </p:txBody>
      </p:sp>
      <p:graphicFrame>
        <p:nvGraphicFramePr>
          <p:cNvPr id="250884" name="Object 4">
            <a:extLst>
              <a:ext uri="{FF2B5EF4-FFF2-40B4-BE49-F238E27FC236}">
                <a16:creationId xmlns:a16="http://schemas.microsoft.com/office/drawing/2014/main" id="{88835A68-8342-4457-A3F8-CD76ED7F2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3106738"/>
          <a:ext cx="1752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5" name="Equation" r:id="rId4" imgW="545626" imgH="203024" progId="Equation.DSMT4">
                  <p:embed/>
                </p:oleObj>
              </mc:Choice>
              <mc:Fallback>
                <p:oleObj name="Equation" r:id="rId4" imgW="545626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106738"/>
                        <a:ext cx="17526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3">
            <a:extLst>
              <a:ext uri="{FF2B5EF4-FFF2-40B4-BE49-F238E27FC236}">
                <a16:creationId xmlns:a16="http://schemas.microsoft.com/office/drawing/2014/main" id="{466CFDDB-9A86-4494-B156-FB365EF08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077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GRADIENT VECTOR FIELD</a:t>
            </a: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8A826B7B-14D9-4CC0-927F-ADFE09ED3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figure shows such a plot—called </a:t>
            </a:r>
            <a:br>
              <a:rPr lang="en-US" altLang="en-US"/>
            </a:br>
            <a:r>
              <a:rPr lang="en-US" altLang="en-US"/>
              <a:t>a gradient vector field—for the function </a:t>
            </a:r>
            <a:br>
              <a:rPr lang="en-US" altLang="en-US"/>
            </a:b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/>
              <a:t> – </a:t>
            </a:r>
            <a:r>
              <a:rPr lang="en-US" altLang="en-US" i="1"/>
              <a:t>y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superimposed on </a:t>
            </a:r>
            <a:br>
              <a:rPr lang="en-US" altLang="en-US"/>
            </a:br>
            <a:r>
              <a:rPr lang="en-US" altLang="en-US"/>
              <a:t>a contour map of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</p:txBody>
      </p:sp>
      <p:pic>
        <p:nvPicPr>
          <p:cNvPr id="252932" name="Picture 4">
            <a:extLst>
              <a:ext uri="{FF2B5EF4-FFF2-40B4-BE49-F238E27FC236}">
                <a16:creationId xmlns:a16="http://schemas.microsoft.com/office/drawing/2014/main" id="{1F5D68BF-A6C8-4C7D-97EC-7048CC6DB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43175"/>
            <a:ext cx="4027488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2933" name="Rectangle 5">
            <a:extLst>
              <a:ext uri="{FF2B5EF4-FFF2-40B4-BE49-F238E27FC236}">
                <a16:creationId xmlns:a16="http://schemas.microsoft.com/office/drawing/2014/main" id="{6E6E9455-BFB2-4ACB-BDE4-8ED654EE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2433638"/>
            <a:ext cx="4267200" cy="4267200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3">
            <a:extLst>
              <a:ext uri="{FF2B5EF4-FFF2-40B4-BE49-F238E27FC236}">
                <a16:creationId xmlns:a16="http://schemas.microsoft.com/office/drawing/2014/main" id="{DC5DC59B-38E5-4542-8FBA-D50BCA462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9248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SIGNIFICANCE OF GRADIENT VECTOR</a:t>
            </a: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62B588E9-F07E-440A-A445-605D6A489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As expected, </a:t>
            </a:r>
            <a:br>
              <a:rPr lang="en-US" altLang="en-US" sz="3400"/>
            </a:br>
            <a:r>
              <a:rPr lang="en-US" altLang="en-US" sz="3400"/>
              <a:t>the gradient vectors: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Point “uphill”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Are perpendicular </a:t>
            </a:r>
            <a:br>
              <a:rPr lang="en-US" altLang="en-US" sz="2600"/>
            </a:br>
            <a:r>
              <a:rPr lang="en-US" altLang="en-US" sz="2600"/>
              <a:t>to the level curves</a:t>
            </a:r>
          </a:p>
        </p:txBody>
      </p:sp>
      <p:pic>
        <p:nvPicPr>
          <p:cNvPr id="254980" name="Picture 4">
            <a:extLst>
              <a:ext uri="{FF2B5EF4-FFF2-40B4-BE49-F238E27FC236}">
                <a16:creationId xmlns:a16="http://schemas.microsoft.com/office/drawing/2014/main" id="{97612460-0096-4A17-878E-AC1A07A56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43175"/>
            <a:ext cx="4027488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981" name="Rectangle 5">
            <a:extLst>
              <a:ext uri="{FF2B5EF4-FFF2-40B4-BE49-F238E27FC236}">
                <a16:creationId xmlns:a16="http://schemas.microsoft.com/office/drawing/2014/main" id="{8A4B4B9B-5444-41B0-8AEC-E69A5C58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2433638"/>
            <a:ext cx="4267200" cy="4267200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16E1434-4A35-4B6A-8AC3-74784083F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C779FAD-4134-4C3A-A527-0161B63FE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slope of the tangent line </a:t>
            </a:r>
            <a:r>
              <a:rPr lang="en-US" altLang="en-US" i="1"/>
              <a:t>T</a:t>
            </a:r>
            <a:r>
              <a:rPr lang="en-US" altLang="en-US"/>
              <a:t> to </a:t>
            </a:r>
            <a:r>
              <a:rPr lang="en-US" altLang="en-US" i="1"/>
              <a:t>C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at the point </a:t>
            </a:r>
            <a:r>
              <a:rPr lang="en-US" altLang="en-US" i="1"/>
              <a:t>P</a:t>
            </a:r>
            <a:r>
              <a:rPr lang="en-US" altLang="en-US"/>
              <a:t> is the rate of change of </a:t>
            </a:r>
            <a:r>
              <a:rPr lang="en-US" altLang="en-US" i="1"/>
              <a:t>z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in the direction </a:t>
            </a:r>
            <a:br>
              <a:rPr lang="en-US" altLang="en-US"/>
            </a:br>
            <a:r>
              <a:rPr lang="en-US" altLang="en-US"/>
              <a:t>of </a:t>
            </a:r>
            <a:r>
              <a:rPr lang="en-US" altLang="en-US" b="1"/>
              <a:t>u</a:t>
            </a:r>
            <a:r>
              <a:rPr lang="en-US" altLang="en-US"/>
              <a:t>.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236C392B-4AFE-4869-958C-98C24D7D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81263"/>
            <a:ext cx="4733925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7">
            <a:extLst>
              <a:ext uri="{FF2B5EF4-FFF2-40B4-BE49-F238E27FC236}">
                <a16:creationId xmlns:a16="http://schemas.microsoft.com/office/drawing/2014/main" id="{B23D638A-C67D-4124-93AC-F2AB6B4B0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5022850" cy="43576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C419DB1-3897-4DE0-B245-A84F8CAA3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87ACDE2-F058-4313-B0FB-F60080A46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5775" y="8096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4000"/>
              <a:t>Now, let:</a:t>
            </a:r>
          </a:p>
          <a:p>
            <a:pPr lvl="1" eaLnBrk="1" hangingPunct="1"/>
            <a:endParaRPr lang="en-US" altLang="en-US" sz="2600" i="1"/>
          </a:p>
          <a:p>
            <a:pPr lvl="1" eaLnBrk="1" hangingPunct="1"/>
            <a:r>
              <a:rPr lang="en-US" altLang="en-US" sz="2600" i="1"/>
              <a:t>Q</a:t>
            </a:r>
            <a:r>
              <a:rPr lang="en-US" altLang="en-US" sz="2600"/>
              <a:t>(</a:t>
            </a:r>
            <a:r>
              <a:rPr lang="en-US" altLang="en-US" sz="2600" i="1"/>
              <a:t>x</a:t>
            </a:r>
            <a:r>
              <a:rPr lang="en-US" altLang="en-US" sz="2600"/>
              <a:t>, </a:t>
            </a:r>
            <a:r>
              <a:rPr lang="en-US" altLang="en-US" sz="2600" i="1"/>
              <a:t>y</a:t>
            </a:r>
            <a:r>
              <a:rPr lang="en-US" altLang="en-US" sz="2600"/>
              <a:t>, </a:t>
            </a:r>
            <a:r>
              <a:rPr lang="en-US" altLang="en-US" sz="2600" i="1"/>
              <a:t>z</a:t>
            </a:r>
            <a:r>
              <a:rPr lang="en-US" altLang="en-US" sz="2600"/>
              <a:t>) be </a:t>
            </a:r>
            <a:br>
              <a:rPr lang="en-US" altLang="en-US" sz="2600"/>
            </a:br>
            <a:r>
              <a:rPr lang="en-US" altLang="en-US" sz="2600"/>
              <a:t>another point </a:t>
            </a:r>
            <a:br>
              <a:rPr lang="en-US" altLang="en-US" sz="2600"/>
            </a:br>
            <a:r>
              <a:rPr lang="en-US" altLang="en-US" sz="2600"/>
              <a:t>on </a:t>
            </a:r>
            <a:r>
              <a:rPr lang="en-US" altLang="en-US" sz="2600" i="1"/>
              <a:t>C.</a:t>
            </a:r>
          </a:p>
          <a:p>
            <a:pPr lvl="1" eaLnBrk="1" hangingPunct="1"/>
            <a:endParaRPr lang="en-US" altLang="en-US" sz="2600" i="1"/>
          </a:p>
          <a:p>
            <a:pPr lvl="1" eaLnBrk="1" hangingPunct="1"/>
            <a:r>
              <a:rPr lang="en-US" altLang="en-US" sz="2600" i="1"/>
              <a:t>P’</a:t>
            </a:r>
            <a:r>
              <a:rPr lang="en-US" altLang="en-US" sz="2600"/>
              <a:t>, </a:t>
            </a:r>
            <a:r>
              <a:rPr lang="en-US" altLang="en-US" sz="2600" i="1"/>
              <a:t>Q’</a:t>
            </a:r>
            <a:r>
              <a:rPr lang="en-US" altLang="en-US" sz="2600"/>
              <a:t> be the </a:t>
            </a:r>
            <a:br>
              <a:rPr lang="en-US" altLang="en-US" sz="2600"/>
            </a:br>
            <a:r>
              <a:rPr lang="en-US" altLang="en-US" sz="2600"/>
              <a:t>projections of </a:t>
            </a:r>
            <a:br>
              <a:rPr lang="en-US" altLang="en-US" sz="2600"/>
            </a:br>
            <a:r>
              <a:rPr lang="en-US" altLang="en-US" sz="2600" i="1"/>
              <a:t>P</a:t>
            </a:r>
            <a:r>
              <a:rPr lang="en-US" altLang="en-US" sz="2600"/>
              <a:t>, </a:t>
            </a:r>
            <a:r>
              <a:rPr lang="en-US" altLang="en-US" sz="2600" i="1"/>
              <a:t>Q</a:t>
            </a:r>
            <a:r>
              <a:rPr lang="en-US" altLang="en-US" sz="2600"/>
              <a:t> on the </a:t>
            </a:r>
            <a:br>
              <a:rPr lang="en-US" altLang="en-US" sz="2600"/>
            </a:br>
            <a:r>
              <a:rPr lang="en-US" altLang="en-US" sz="2600" i="1"/>
              <a:t>xy</a:t>
            </a:r>
            <a:r>
              <a:rPr lang="en-US" altLang="en-US" sz="2600"/>
              <a:t>-plane.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1EAC0C7A-EBA4-4EC2-BB95-50D0E018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81263"/>
            <a:ext cx="4733925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Rectangle 7">
            <a:extLst>
              <a:ext uri="{FF2B5EF4-FFF2-40B4-BE49-F238E27FC236}">
                <a16:creationId xmlns:a16="http://schemas.microsoft.com/office/drawing/2014/main" id="{925F858B-ADB4-4540-9A15-A10D7119E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5022850" cy="43576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46BE5B4-5746-4192-9B18-A10C841F2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E055E2-0989-416A-8E30-3FD655DA9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 the vector           is parallel to </a:t>
            </a:r>
            <a:r>
              <a:rPr lang="en-US" altLang="en-US" b="1"/>
              <a:t>u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So,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for some scalar </a:t>
            </a:r>
            <a:r>
              <a:rPr lang="en-US" altLang="en-US" i="1"/>
              <a:t>h</a:t>
            </a:r>
            <a:r>
              <a:rPr lang="en-US" altLang="en-US"/>
              <a:t>.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AB18B2A2-6362-47F5-8B5E-AF3D9CCF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325" y="904875"/>
          <a:ext cx="1041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4" imgW="355446" imgH="241195" progId="Equation.DSMT4">
                  <p:embed/>
                </p:oleObj>
              </mc:Choice>
              <mc:Fallback>
                <p:oleObj name="Equation" r:id="rId4" imgW="355446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904875"/>
                        <a:ext cx="1041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BC643227-5727-4072-95AB-0E75F3CDE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3225800"/>
          <a:ext cx="30511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6" imgW="990170" imgH="482391" progId="Equation.DSMT4">
                  <p:embed/>
                </p:oleObj>
              </mc:Choice>
              <mc:Fallback>
                <p:oleObj name="Equation" r:id="rId6" imgW="990170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225800"/>
                        <a:ext cx="30511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6">
            <a:extLst>
              <a:ext uri="{FF2B5EF4-FFF2-40B4-BE49-F238E27FC236}">
                <a16:creationId xmlns:a16="http://schemas.microsoft.com/office/drawing/2014/main" id="{2901267A-3542-4B6C-AFDD-F02434024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81263"/>
            <a:ext cx="4733925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1" name="Rectangle 7">
            <a:extLst>
              <a:ext uri="{FF2B5EF4-FFF2-40B4-BE49-F238E27FC236}">
                <a16:creationId xmlns:a16="http://schemas.microsoft.com/office/drawing/2014/main" id="{D375BDC2-9BFB-471E-87D8-4007A88F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5022850" cy="43576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8AF097-6F60-4D15-A52D-A0E010BC9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548583-3382-4EA6-A19F-70151045C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Therefore, </a:t>
            </a:r>
            <a:br>
              <a:rPr lang="en-US" altLang="en-US" sz="3600"/>
            </a:br>
            <a:r>
              <a:rPr lang="en-US" altLang="en-US" sz="3600"/>
              <a:t>			</a:t>
            </a:r>
            <a:br>
              <a:rPr lang="en-US" altLang="en-US" sz="3600"/>
            </a:br>
            <a:r>
              <a:rPr lang="en-US" altLang="en-US" sz="3600"/>
              <a:t>			</a:t>
            </a:r>
            <a:r>
              <a:rPr lang="en-US" altLang="en-US" sz="3600" i="1"/>
              <a:t>x</a:t>
            </a:r>
            <a:r>
              <a:rPr lang="en-US" altLang="en-US" sz="3600"/>
              <a:t> – </a:t>
            </a:r>
            <a:r>
              <a:rPr lang="en-US" altLang="en-US" sz="3600" i="1"/>
              <a:t>x</a:t>
            </a:r>
            <a:r>
              <a:rPr lang="en-US" altLang="en-US" sz="3600" baseline="-25000"/>
              <a:t>0</a:t>
            </a:r>
            <a:r>
              <a:rPr lang="en-US" altLang="en-US" sz="3600"/>
              <a:t> = </a:t>
            </a:r>
            <a:r>
              <a:rPr lang="en-US" altLang="en-US" sz="3600" i="1"/>
              <a:t>ha</a:t>
            </a:r>
            <a:br>
              <a:rPr lang="en-US" altLang="en-US" sz="3600" i="1"/>
            </a:br>
            <a:br>
              <a:rPr lang="en-US" altLang="en-US" sz="3600" i="1"/>
            </a:br>
            <a:r>
              <a:rPr lang="en-US" altLang="en-US" sz="3600" i="1"/>
              <a:t>			y</a:t>
            </a:r>
            <a:r>
              <a:rPr lang="en-US" altLang="en-US" sz="3600"/>
              <a:t> – </a:t>
            </a:r>
            <a:r>
              <a:rPr lang="en-US" altLang="en-US" sz="3600" i="1"/>
              <a:t>y</a:t>
            </a:r>
            <a:r>
              <a:rPr lang="en-US" altLang="en-US" sz="3600" baseline="-25000"/>
              <a:t>0</a:t>
            </a:r>
            <a:r>
              <a:rPr lang="en-US" altLang="en-US" sz="3600"/>
              <a:t> = </a:t>
            </a:r>
            <a:r>
              <a:rPr lang="en-US" altLang="en-US" sz="3600" i="1"/>
              <a:t>hb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E0EC3E1-A9C2-4A94-9E79-ADE18BE8A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8CFC604-3DC8-4D1A-B811-49EA4E189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So,</a:t>
            </a:r>
            <a:r>
              <a:rPr lang="en-US" altLang="en-US" i="1"/>
              <a:t> </a:t>
            </a:r>
            <a:br>
              <a:rPr lang="en-US" altLang="en-US" i="1"/>
            </a:br>
            <a:r>
              <a:rPr lang="en-US" altLang="en-US" i="1"/>
              <a:t>		x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 + </a:t>
            </a:r>
            <a:r>
              <a:rPr lang="en-US" altLang="en-US" i="1"/>
              <a:t>ha</a:t>
            </a:r>
            <a:br>
              <a:rPr lang="en-US" altLang="en-US" i="1"/>
            </a:br>
            <a:r>
              <a:rPr lang="en-US" altLang="en-US" i="1"/>
              <a:t>		y</a:t>
            </a:r>
            <a:r>
              <a:rPr lang="en-US" altLang="en-US"/>
              <a:t> =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 + </a:t>
            </a:r>
            <a:r>
              <a:rPr lang="en-US" altLang="en-US" i="1"/>
              <a:t>hb</a:t>
            </a:r>
            <a:endParaRPr lang="en-US" altLang="en-US"/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2B3B75B7-75E2-4DDF-BF74-0D80A8A86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575" y="3048000"/>
          <a:ext cx="640080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4" imgW="2159000" imgH="812800" progId="Equation.DSMT4">
                  <p:embed/>
                </p:oleObj>
              </mc:Choice>
              <mc:Fallback>
                <p:oleObj name="Equation" r:id="rId4" imgW="21590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048000"/>
                        <a:ext cx="6400800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B604A8E-1E53-49EB-B594-2E3585A6E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8BAF615-C432-427C-ACF6-7D3A50F1C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we take the limit as </a:t>
            </a:r>
            <a:r>
              <a:rPr lang="en-US" altLang="en-US" i="1"/>
              <a:t>h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→ 0</a:t>
            </a:r>
            <a:r>
              <a:rPr lang="en-US" altLang="en-US"/>
              <a:t>, we obtain </a:t>
            </a:r>
            <a:br>
              <a:rPr lang="en-US" altLang="en-US"/>
            </a:br>
            <a:r>
              <a:rPr lang="en-US" altLang="en-US"/>
              <a:t>the rate of change of </a:t>
            </a:r>
            <a:r>
              <a:rPr lang="en-US" altLang="en-US" i="1"/>
              <a:t>z</a:t>
            </a:r>
            <a:r>
              <a:rPr lang="en-US" altLang="en-US"/>
              <a:t> (with respect to distance) in the direction of </a:t>
            </a:r>
            <a:r>
              <a:rPr lang="en-US" altLang="en-US" b="1"/>
              <a:t>u.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sz="2600"/>
              <a:t>This is</a:t>
            </a:r>
            <a:r>
              <a:rPr lang="en-US" altLang="en-US" sz="2600" b="1"/>
              <a:t> </a:t>
            </a:r>
            <a:r>
              <a:rPr lang="en-US" altLang="en-US" sz="2600"/>
              <a:t>called the directional derivative of </a:t>
            </a:r>
            <a:r>
              <a:rPr lang="en-US" altLang="en-US" sz="2600" i="1"/>
              <a:t>f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in the direction of </a:t>
            </a:r>
            <a:r>
              <a:rPr lang="en-US" altLang="en-US" sz="2600" b="1"/>
              <a:t>u</a:t>
            </a:r>
            <a:r>
              <a:rPr lang="en-US" altLang="en-US" sz="260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4BCD09E-1837-4CFF-9D85-B4BC209A9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C4BC93C-5540-46F5-B95C-CB4777E92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directional derivative</a:t>
            </a:r>
            <a:r>
              <a:rPr lang="en-US" altLang="en-US" b="1"/>
              <a:t> </a:t>
            </a:r>
            <a:r>
              <a:rPr lang="en-US" altLang="en-US"/>
              <a:t>of </a:t>
            </a:r>
            <a:r>
              <a:rPr lang="en-US" altLang="en-US" i="1"/>
              <a:t>f</a:t>
            </a:r>
            <a:r>
              <a:rPr lang="en-US" altLang="en-US"/>
              <a:t> at (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) </a:t>
            </a:r>
            <a:br>
              <a:rPr lang="en-US" altLang="en-US"/>
            </a:br>
            <a:r>
              <a:rPr lang="en-US" altLang="en-US"/>
              <a:t>in the direction of a unit vector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a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b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 </a:t>
            </a:r>
            <a:b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en-US"/>
              <a:t>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if this limit exists.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8CA2B0B2-491B-4A62-8C20-31D231C7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Definition 2</a:t>
            </a:r>
          </a:p>
        </p:txBody>
      </p:sp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2B308DA8-7322-45D1-AD1B-4F849B6D9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775" y="2852738"/>
          <a:ext cx="66294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4" imgW="2222500" imgH="635000" progId="Equation.DSMT4">
                  <p:embed/>
                </p:oleObj>
              </mc:Choice>
              <mc:Fallback>
                <p:oleObj name="Equation" r:id="rId4" imgW="22225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852738"/>
                        <a:ext cx="66294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9185B6B-E87E-4F06-98AB-A2C20DD16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PARTIAL DERIVATIVES</a:t>
            </a:r>
          </a:p>
        </p:txBody>
      </p:sp>
      <p:sp>
        <p:nvSpPr>
          <p:cNvPr id="5123" name="Text Box 8">
            <a:extLst>
              <a:ext uri="{FF2B5EF4-FFF2-40B4-BE49-F238E27FC236}">
                <a16:creationId xmlns:a16="http://schemas.microsoft.com/office/drawing/2014/main" id="{F069E640-A8A8-4487-A74F-D082E87A2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447800"/>
            <a:ext cx="7315200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4800" b="1">
                <a:solidFill>
                  <a:srgbClr val="800000"/>
                </a:solidFill>
              </a:rPr>
              <a:t>14.6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4000" b="1">
                <a:solidFill>
                  <a:srgbClr val="E45C00"/>
                </a:solidFill>
              </a:rPr>
              <a:t>Directional Derivatives </a:t>
            </a:r>
            <a:br>
              <a:rPr lang="en-US" altLang="en-US" sz="4000" b="1">
                <a:solidFill>
                  <a:srgbClr val="E45C00"/>
                </a:solidFill>
              </a:rPr>
            </a:br>
            <a:r>
              <a:rPr lang="en-US" altLang="en-US" sz="4000" b="1">
                <a:solidFill>
                  <a:srgbClr val="E45C00"/>
                </a:solidFill>
              </a:rPr>
              <a:t>and the Gradient Vector</a:t>
            </a:r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B22F6B7A-C007-4F66-A695-A1758456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57688"/>
            <a:ext cx="80010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spcBef>
                <a:spcPct val="20000"/>
              </a:spcBef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In this section, we will learn how to find:</a:t>
            </a:r>
          </a:p>
          <a:p>
            <a:pPr algn="ctr" eaLnBrk="1" hangingPunct="1"/>
            <a:r>
              <a:rPr lang="en-US" altLang="en-US" sz="2400"/>
              <a:t>The rate of changes of a function of </a:t>
            </a:r>
          </a:p>
          <a:p>
            <a:pPr algn="ctr" eaLnBrk="1" hangingPunct="1"/>
            <a:r>
              <a:rPr lang="en-US" altLang="en-US" sz="2400"/>
              <a:t>two or more variables in any direction.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F5865AD-2C85-48F2-963A-C763B7D69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2D36DAF-8080-467D-A23E-A652E15AE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Comparing Definition 2 with Equations 1, we see that: </a:t>
            </a:r>
          </a:p>
          <a:p>
            <a:pPr eaLnBrk="1" hangingPunct="1"/>
            <a:endParaRPr lang="en-US" altLang="en-US" sz="3400"/>
          </a:p>
          <a:p>
            <a:pPr lvl="1" eaLnBrk="1" hangingPunct="1"/>
            <a:r>
              <a:rPr lang="en-US" altLang="en-US"/>
              <a:t>If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 b="1"/>
              <a:t>i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>
                <a:ea typeface="MS Mincho" panose="02020609040205080304" pitchFamily="49" charset="-128"/>
              </a:rPr>
              <a:t>1, 0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r>
              <a:rPr lang="en-US" altLang="en-US"/>
              <a:t>, then </a:t>
            </a:r>
            <a:r>
              <a:rPr lang="en-US" altLang="en-US" i="1"/>
              <a:t>D</a:t>
            </a:r>
            <a:r>
              <a:rPr lang="en-US" altLang="en-US" i="1" baseline="-25000"/>
              <a:t>i </a:t>
            </a:r>
            <a:r>
              <a:rPr lang="en-US" altLang="en-US" i="1"/>
              <a:t>f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 i="1" baseline="-25000"/>
              <a:t>x</a:t>
            </a:r>
            <a:r>
              <a:rPr lang="en-US" altLang="en-US" i="1"/>
              <a:t>.</a:t>
            </a:r>
            <a:r>
              <a:rPr lang="en-US" altLang="en-US"/>
              <a:t>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If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 b="1"/>
              <a:t>j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>
                <a:ea typeface="MS Mincho" panose="02020609040205080304" pitchFamily="49" charset="-128"/>
              </a:rPr>
              <a:t>0, 1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r>
              <a:rPr lang="en-US" altLang="en-US"/>
              <a:t>, then </a:t>
            </a:r>
            <a:r>
              <a:rPr lang="en-US" altLang="en-US" i="1"/>
              <a:t>D</a:t>
            </a:r>
            <a:r>
              <a:rPr lang="en-US" altLang="en-US" i="1" baseline="-25000"/>
              <a:t>j </a:t>
            </a:r>
            <a:r>
              <a:rPr lang="en-US" altLang="en-US" i="1"/>
              <a:t>f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 i="1" baseline="-25000"/>
              <a:t>y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C98A8E0-9BBD-40F3-8E97-5FBF413D2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B97866-2D52-4C94-AA92-7495481C2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In other words, the partial derivatives of </a:t>
            </a:r>
            <a:r>
              <a:rPr lang="en-US" altLang="en-US" sz="3400" i="1"/>
              <a:t>f</a:t>
            </a:r>
            <a:r>
              <a:rPr lang="en-US" altLang="en-US" sz="3400"/>
              <a:t> with respect to </a:t>
            </a:r>
            <a:r>
              <a:rPr lang="en-US" altLang="en-US" sz="3400" i="1"/>
              <a:t>x</a:t>
            </a:r>
            <a:r>
              <a:rPr lang="en-US" altLang="en-US" sz="3400"/>
              <a:t> and </a:t>
            </a:r>
            <a:r>
              <a:rPr lang="en-US" altLang="en-US" sz="3400" i="1"/>
              <a:t>y</a:t>
            </a:r>
            <a:r>
              <a:rPr lang="en-US" altLang="en-US" sz="3400"/>
              <a:t> are just special cases of the directional derivative.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B8B2B39-D76F-4CE2-9712-CF62DC9C4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7EFAED9-47AD-43BC-A871-A98B16C14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Use this weather map to estimate the value </a:t>
            </a:r>
            <a:br>
              <a:rPr lang="en-US" altLang="en-US"/>
            </a:br>
            <a:r>
              <a:rPr lang="en-US" altLang="en-US"/>
              <a:t>of the directional derivative of the temperature function at Reno in </a:t>
            </a:r>
            <a:br>
              <a:rPr lang="en-US" altLang="en-US"/>
            </a:br>
            <a:r>
              <a:rPr lang="en-US" altLang="en-US"/>
              <a:t>the southeasterly </a:t>
            </a:r>
            <a:br>
              <a:rPr lang="en-US" altLang="en-US"/>
            </a:br>
            <a:r>
              <a:rPr lang="en-US" altLang="en-US"/>
              <a:t>direction.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9A9E708D-CA77-4DFB-AD75-B27FC907D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sp>
        <p:nvSpPr>
          <p:cNvPr id="46085" name="Rectangle 12">
            <a:extLst>
              <a:ext uri="{FF2B5EF4-FFF2-40B4-BE49-F238E27FC236}">
                <a16:creationId xmlns:a16="http://schemas.microsoft.com/office/drawing/2014/main" id="{89166E0C-ECC6-4EF9-8272-643B48D8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87650"/>
            <a:ext cx="40481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6086" name="Picture 13">
            <a:extLst>
              <a:ext uri="{FF2B5EF4-FFF2-40B4-BE49-F238E27FC236}">
                <a16:creationId xmlns:a16="http://schemas.microsoft.com/office/drawing/2014/main" id="{1CCBF972-15F8-4C05-8601-2FE965D4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90838"/>
            <a:ext cx="3802063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1635847-B548-4580-9AC5-A3123E37F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4D0706D-4E0D-4AFE-84CE-B2F959C3E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unit vector directed toward </a:t>
            </a:r>
            <a:br>
              <a:rPr lang="en-US" altLang="en-US" sz="3400"/>
            </a:br>
            <a:r>
              <a:rPr lang="en-US" altLang="en-US" sz="3400"/>
              <a:t>the southeast is: </a:t>
            </a:r>
            <a:br>
              <a:rPr lang="en-US" altLang="en-US" sz="3400"/>
            </a:br>
            <a:r>
              <a:rPr lang="en-US" altLang="en-US" sz="3400"/>
              <a:t>				</a:t>
            </a:r>
            <a:r>
              <a:rPr lang="en-US" altLang="en-US" sz="3400" b="1"/>
              <a:t>u</a:t>
            </a:r>
            <a:r>
              <a:rPr lang="en-US" altLang="en-US" sz="3400"/>
              <a:t> = (</a:t>
            </a:r>
            <a:r>
              <a:rPr lang="en-US" altLang="en-US" sz="3400" b="1"/>
              <a:t>i</a:t>
            </a:r>
            <a:r>
              <a:rPr lang="en-US" altLang="en-US" sz="3400"/>
              <a:t> – </a:t>
            </a:r>
            <a:r>
              <a:rPr lang="en-US" altLang="en-US" sz="3400" b="1"/>
              <a:t>j</a:t>
            </a:r>
            <a:r>
              <a:rPr lang="en-US" altLang="en-US" sz="3400"/>
              <a:t>)/</a:t>
            </a:r>
            <a:r>
              <a:rPr lang="en-US" altLang="en-US" sz="3600"/>
              <a:t>    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However, we won’t need to use </a:t>
            </a:r>
            <a:br>
              <a:rPr lang="en-US" altLang="en-US"/>
            </a:br>
            <a:r>
              <a:rPr lang="en-US" altLang="en-US"/>
              <a:t>this expression.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7F81CA82-8003-44C3-9D85-B6F196E46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5FEE8B13-5A6F-4F9B-8BD1-2EAEC275F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2341563"/>
          <a:ext cx="685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4" imgW="241195" imgH="203112" progId="Equation.DSMT4">
                  <p:embed/>
                </p:oleObj>
              </mc:Choice>
              <mc:Fallback>
                <p:oleObj name="Equation" r:id="rId4" imgW="241195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341563"/>
                        <a:ext cx="685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6322743-160F-4296-8E40-E782C0B82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D9A2B2A-1C6E-406D-8DC2-137D80EB5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We start by drawing a line through Reno toward the southeast.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D2201CC5-1E5D-4DDA-98BC-92D45566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pic>
        <p:nvPicPr>
          <p:cNvPr id="50181" name="Picture 11">
            <a:extLst>
              <a:ext uri="{FF2B5EF4-FFF2-40B4-BE49-F238E27FC236}">
                <a16:creationId xmlns:a16="http://schemas.microsoft.com/office/drawing/2014/main" id="{4220EC4A-118E-4944-89AC-7D8641A9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59088"/>
            <a:ext cx="4600575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Rectangle 12">
            <a:extLst>
              <a:ext uri="{FF2B5EF4-FFF2-40B4-BE49-F238E27FC236}">
                <a16:creationId xmlns:a16="http://schemas.microsoft.com/office/drawing/2014/main" id="{A81CBDDD-26EE-45BF-AAC6-708BE8C7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87650"/>
            <a:ext cx="48863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9961F07-6942-4EE2-8220-C12FAA775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CA0C3D8-BC6A-4FEC-82A6-38F34121B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We approximate the directional derivative </a:t>
            </a:r>
            <a:r>
              <a:rPr lang="en-US" altLang="en-US" sz="3400" i="1"/>
              <a:t>D</a:t>
            </a:r>
            <a:r>
              <a:rPr lang="en-US" altLang="en-US" sz="3400" b="1" i="1" baseline="-25000"/>
              <a:t>u</a:t>
            </a:r>
            <a:r>
              <a:rPr lang="en-US" altLang="en-US" sz="3400" i="1"/>
              <a:t>T</a:t>
            </a:r>
            <a:r>
              <a:rPr lang="en-US" altLang="en-US" sz="3400"/>
              <a:t> by: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The average rate </a:t>
            </a:r>
            <a:br>
              <a:rPr lang="en-US" altLang="en-US" sz="2400"/>
            </a:br>
            <a:r>
              <a:rPr lang="en-US" altLang="en-US" sz="2400"/>
              <a:t>of change of the </a:t>
            </a:r>
            <a:br>
              <a:rPr lang="en-US" altLang="en-US" sz="2400"/>
            </a:br>
            <a:r>
              <a:rPr lang="en-US" altLang="en-US" sz="2400"/>
              <a:t>temperature </a:t>
            </a:r>
            <a:br>
              <a:rPr lang="en-US" altLang="en-US" sz="2400"/>
            </a:br>
            <a:r>
              <a:rPr lang="en-US" altLang="en-US" sz="2400"/>
              <a:t>between the points </a:t>
            </a:r>
            <a:br>
              <a:rPr lang="en-US" altLang="en-US" sz="2400"/>
            </a:br>
            <a:r>
              <a:rPr lang="en-US" altLang="en-US" sz="2400"/>
              <a:t>where this line </a:t>
            </a:r>
            <a:br>
              <a:rPr lang="en-US" altLang="en-US" sz="2400"/>
            </a:br>
            <a:r>
              <a:rPr lang="en-US" altLang="en-US" sz="2400"/>
              <a:t>intersects the </a:t>
            </a:r>
            <a:br>
              <a:rPr lang="en-US" altLang="en-US" sz="2400"/>
            </a:br>
            <a:r>
              <a:rPr lang="en-US" altLang="en-US" sz="2400"/>
              <a:t>isothermals </a:t>
            </a:r>
            <a:br>
              <a:rPr lang="en-US" altLang="en-US" sz="2400"/>
            </a:br>
            <a:r>
              <a:rPr lang="en-US" altLang="en-US" sz="2400" i="1"/>
              <a:t>T =</a:t>
            </a:r>
            <a:r>
              <a:rPr lang="en-US" altLang="en-US" sz="2400"/>
              <a:t> 50 and </a:t>
            </a:r>
            <a:r>
              <a:rPr lang="en-US" altLang="en-US" sz="2400" i="1"/>
              <a:t>T</a:t>
            </a:r>
            <a:r>
              <a:rPr lang="en-US" altLang="en-US" sz="2400"/>
              <a:t> = 60.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85239D0-5DCF-4B13-953B-AE1E7CB3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1546D70D-4B34-49B2-821B-8A826202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59088"/>
            <a:ext cx="4600575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0" name="Rectangle 6">
            <a:extLst>
              <a:ext uri="{FF2B5EF4-FFF2-40B4-BE49-F238E27FC236}">
                <a16:creationId xmlns:a16="http://schemas.microsoft.com/office/drawing/2014/main" id="{F167F0B6-2D90-4FB4-A6CB-9F5AD5F9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87650"/>
            <a:ext cx="48863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D2A8FC1-372C-4318-AABB-2803EF24F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BE0E724-0588-4FED-844D-A036EDDBC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temperature at the point southeast </a:t>
            </a:r>
            <a:br>
              <a:rPr lang="en-US" altLang="en-US"/>
            </a:br>
            <a:r>
              <a:rPr lang="en-US" altLang="en-US"/>
              <a:t>of Reno is </a:t>
            </a:r>
            <a:r>
              <a:rPr lang="en-US" altLang="en-US" i="1"/>
              <a:t>T</a:t>
            </a:r>
            <a:r>
              <a:rPr lang="en-US" altLang="en-US"/>
              <a:t> = 60</a:t>
            </a:r>
            <a:r>
              <a:rPr lang="en-US" altLang="en-US">
                <a:cs typeface="Arial" panose="020B0604020202020204" pitchFamily="34" charset="0"/>
              </a:rPr>
              <a:t>°</a:t>
            </a:r>
            <a:r>
              <a:rPr lang="en-US" altLang="en-US"/>
              <a:t>F.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temperature </a:t>
            </a:r>
            <a:br>
              <a:rPr lang="en-US" altLang="en-US"/>
            </a:br>
            <a:r>
              <a:rPr lang="en-US" altLang="en-US"/>
              <a:t>at the point </a:t>
            </a:r>
            <a:br>
              <a:rPr lang="en-US" altLang="en-US"/>
            </a:br>
            <a:r>
              <a:rPr lang="en-US" altLang="en-US"/>
              <a:t>northwest of Reno </a:t>
            </a:r>
            <a:br>
              <a:rPr lang="en-US" altLang="en-US"/>
            </a:br>
            <a:r>
              <a:rPr lang="en-US" altLang="en-US"/>
              <a:t>is </a:t>
            </a:r>
            <a:r>
              <a:rPr lang="en-US" altLang="en-US" i="1"/>
              <a:t>T</a:t>
            </a:r>
            <a:r>
              <a:rPr lang="en-US" altLang="en-US"/>
              <a:t> = 50</a:t>
            </a:r>
            <a:r>
              <a:rPr lang="en-US" altLang="en-US">
                <a:cs typeface="Arial" panose="020B0604020202020204" pitchFamily="34" charset="0"/>
              </a:rPr>
              <a:t>°</a:t>
            </a:r>
            <a:r>
              <a:rPr lang="en-US" altLang="en-US"/>
              <a:t>F.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AC82C517-4FA3-45E2-AE48-DB1177AEE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40152E91-EC42-4C71-802B-A32DDFEB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59088"/>
            <a:ext cx="4600575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8" name="Rectangle 6">
            <a:extLst>
              <a:ext uri="{FF2B5EF4-FFF2-40B4-BE49-F238E27FC236}">
                <a16:creationId xmlns:a16="http://schemas.microsoft.com/office/drawing/2014/main" id="{8292D70E-BBC9-45D9-AB81-D4D05941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87650"/>
            <a:ext cx="48863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7346A49-BE4E-4507-80BF-2DC75FEDD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26859FC-915E-420F-93DB-C9DACA1D9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The distance between these points </a:t>
            </a:r>
            <a:br>
              <a:rPr lang="en-US" altLang="en-US" sz="3600"/>
            </a:br>
            <a:r>
              <a:rPr lang="en-US" altLang="en-US" sz="3600"/>
              <a:t>looks to be about 75 miles.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6CACE50-71E3-403A-940E-34D1162D0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pic>
        <p:nvPicPr>
          <p:cNvPr id="56325" name="Picture 5">
            <a:extLst>
              <a:ext uri="{FF2B5EF4-FFF2-40B4-BE49-F238E27FC236}">
                <a16:creationId xmlns:a16="http://schemas.microsoft.com/office/drawing/2014/main" id="{C35EF785-3B25-4B3E-86A4-A2AFD5B8F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59088"/>
            <a:ext cx="4600575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6" name="Rectangle 6">
            <a:extLst>
              <a:ext uri="{FF2B5EF4-FFF2-40B4-BE49-F238E27FC236}">
                <a16:creationId xmlns:a16="http://schemas.microsoft.com/office/drawing/2014/main" id="{74C1278B-0CCE-4D2A-A021-A5BA3D31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787650"/>
            <a:ext cx="48863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513BC3C-FC90-4420-BC03-62E6951F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7FB6B22-09DA-48B7-A217-6FB3C92E2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So, the rate of change of the temperature </a:t>
            </a:r>
            <a:br>
              <a:rPr lang="en-US" altLang="en-US"/>
            </a:br>
            <a:r>
              <a:rPr lang="en-US" altLang="en-US"/>
              <a:t>in the southeasterly direction is: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C3465E52-BB01-4716-AE77-2DFAAA79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1</a:t>
            </a:r>
          </a:p>
        </p:txBody>
      </p:sp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23975AFC-FA4D-4986-9599-86A13195A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5150" y="2724150"/>
          <a:ext cx="308768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4" imgW="1054100" imgH="1066800" progId="Equation.DSMT4">
                  <p:embed/>
                </p:oleObj>
              </mc:Choice>
              <mc:Fallback>
                <p:oleObj name="Equation" r:id="rId4" imgW="1054100" imgH="106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724150"/>
                        <a:ext cx="308768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2C0CD57-6C13-4849-AFF2-6C88C3117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6BAC9AC-314E-4242-A6FA-CFC97F309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68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When we compute the directional </a:t>
            </a:r>
            <a:br>
              <a:rPr lang="en-US" altLang="en-US"/>
            </a:br>
            <a:r>
              <a:rPr lang="en-US" altLang="en-US"/>
              <a:t>derivative of a function defined by </a:t>
            </a:r>
            <a:br>
              <a:rPr lang="en-US" altLang="en-US"/>
            </a:br>
            <a:r>
              <a:rPr lang="en-US" altLang="en-US"/>
              <a:t>a formula, we generally use the following theorem.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8390444-F994-43E2-8541-7F8A0622B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534400" cy="585788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880DB92-F94E-4D46-B565-9528614CD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This weather map shows a contour map </a:t>
            </a:r>
            <a:br>
              <a:rPr lang="en-US" altLang="en-US"/>
            </a:br>
            <a:r>
              <a:rPr lang="en-US" altLang="en-US"/>
              <a:t>of the temperature function </a:t>
            </a:r>
            <a:r>
              <a:rPr lang="en-US" altLang="en-US" i="1"/>
              <a:t>T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</a:t>
            </a:r>
            <a:br>
              <a:rPr lang="en-US" altLang="en-US"/>
            </a:br>
            <a:r>
              <a:rPr lang="en-US" altLang="en-US"/>
              <a:t>for: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The states of California </a:t>
            </a:r>
            <a:br>
              <a:rPr lang="en-US" altLang="en-US" sz="2400"/>
            </a:br>
            <a:r>
              <a:rPr lang="en-US" altLang="en-US" sz="2400"/>
              <a:t>and Nevada at 3:00 PM </a:t>
            </a:r>
            <a:br>
              <a:rPr lang="en-US" altLang="en-US" sz="2400"/>
            </a:br>
            <a:r>
              <a:rPr lang="en-US" altLang="en-US" sz="2400"/>
              <a:t>on a day in October. </a:t>
            </a:r>
          </a:p>
        </p:txBody>
      </p:sp>
      <p:sp>
        <p:nvSpPr>
          <p:cNvPr id="7172" name="Rectangle 14">
            <a:extLst>
              <a:ext uri="{FF2B5EF4-FFF2-40B4-BE49-F238E27FC236}">
                <a16:creationId xmlns:a16="http://schemas.microsoft.com/office/drawing/2014/main" id="{9FD1A88E-928F-4BEF-8293-2D3BFD4A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87650"/>
            <a:ext cx="40481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3" name="Picture 15">
            <a:extLst>
              <a:ext uri="{FF2B5EF4-FFF2-40B4-BE49-F238E27FC236}">
                <a16:creationId xmlns:a16="http://schemas.microsoft.com/office/drawing/2014/main" id="{40109922-FA3E-4DF7-BE69-4BFAB29B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90838"/>
            <a:ext cx="3802063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130B00A-3E99-463D-9FEC-597C71FB0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8522F36-B64F-482B-94A7-A79BD3D10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 is a differentiable function of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then </a:t>
            </a:r>
            <a:r>
              <a:rPr lang="en-US" altLang="en-US" i="1"/>
              <a:t>f</a:t>
            </a:r>
            <a:r>
              <a:rPr lang="en-US" altLang="en-US"/>
              <a:t> has a directional derivative in </a:t>
            </a:r>
            <a:br>
              <a:rPr lang="en-US" altLang="en-US"/>
            </a:br>
            <a:r>
              <a:rPr lang="en-US" altLang="en-US"/>
              <a:t>the direction of any unit vector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a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b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and</a:t>
            </a:r>
          </a:p>
        </p:txBody>
      </p:sp>
      <p:sp>
        <p:nvSpPr>
          <p:cNvPr id="62468" name="Text Box 5">
            <a:extLst>
              <a:ext uri="{FF2B5EF4-FFF2-40B4-BE49-F238E27FC236}">
                <a16:creationId xmlns:a16="http://schemas.microsoft.com/office/drawing/2014/main" id="{E5FF275E-168F-41AB-AE6A-B65F390DC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Theorem 3</a:t>
            </a:r>
          </a:p>
        </p:txBody>
      </p:sp>
      <p:graphicFrame>
        <p:nvGraphicFramePr>
          <p:cNvPr id="62469" name="Object 6">
            <a:extLst>
              <a:ext uri="{FF2B5EF4-FFF2-40B4-BE49-F238E27FC236}">
                <a16:creationId xmlns:a16="http://schemas.microsoft.com/office/drawing/2014/main" id="{6072DF11-6792-4517-9621-302BD1AF0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090988"/>
          <a:ext cx="65595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4" imgW="2070100" imgH="241300" progId="Equation.DSMT4">
                  <p:embed/>
                </p:oleObj>
              </mc:Choice>
              <mc:Fallback>
                <p:oleObj name="Equation" r:id="rId4" imgW="20701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090988"/>
                        <a:ext cx="65595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933BB77-EFDA-450D-97B5-924009BFE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4AE1E60-EBC4-42F9-A475-3715B378F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we define a function </a:t>
            </a:r>
            <a:r>
              <a:rPr lang="en-US" altLang="en-US" i="1"/>
              <a:t>g</a:t>
            </a:r>
            <a:r>
              <a:rPr lang="en-US" altLang="en-US"/>
              <a:t> of the single </a:t>
            </a:r>
            <a:br>
              <a:rPr lang="en-US" altLang="en-US"/>
            </a:br>
            <a:r>
              <a:rPr lang="en-US" altLang="en-US"/>
              <a:t>variable </a:t>
            </a:r>
            <a:r>
              <a:rPr lang="en-US" altLang="en-US" i="1"/>
              <a:t>h</a:t>
            </a:r>
            <a:r>
              <a:rPr lang="en-US" altLang="en-US"/>
              <a:t> by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then, by the definition of a derivative, </a:t>
            </a:r>
            <a:br>
              <a:rPr lang="en-US" altLang="en-US"/>
            </a:br>
            <a:r>
              <a:rPr lang="en-US" altLang="en-US"/>
              <a:t>we have the following equation.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2B12DA9C-EFFF-4C40-B782-4A285171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</a:t>
            </a: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93FF79CC-693C-4537-BE94-2274BECAC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2336800"/>
          <a:ext cx="4953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4" imgW="1612900" imgH="228600" progId="Equation.DSMT4">
                  <p:embed/>
                </p:oleObj>
              </mc:Choice>
              <mc:Fallback>
                <p:oleObj name="Equation" r:id="rId4" imgW="1612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336800"/>
                        <a:ext cx="49530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2B9637-89C3-4040-B259-D9D0EDD86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050521A-EB42-4747-9493-30EA96CB6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B104515B-58B9-449D-84B7-68D03CA2D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Proof—Equation 4  </a:t>
            </a:r>
          </a:p>
        </p:txBody>
      </p: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7AC57F5B-0147-4BE4-9E72-7EB5B68C2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016000"/>
          <a:ext cx="6616700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4" imgW="2222500" imgH="1346200" progId="Equation.DSMT4">
                  <p:embed/>
                </p:oleObj>
              </mc:Choice>
              <mc:Fallback>
                <p:oleObj name="Equation" r:id="rId4" imgW="2222500" imgH="134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016000"/>
                        <a:ext cx="6616700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6700892-CA42-4D92-A939-21359036D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1328082-EBE7-4AF3-9620-DB9D74A8A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On the other hand, we can write: </a:t>
            </a:r>
            <a:br>
              <a:rPr lang="en-US" altLang="en-US"/>
            </a:br>
            <a:r>
              <a:rPr lang="en-US" altLang="en-US"/>
              <a:t>			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h</a:t>
            </a:r>
            <a:r>
              <a:rPr lang="en-US" altLang="en-US"/>
              <a:t>) 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where: </a:t>
            </a:r>
          </a:p>
          <a:p>
            <a:pPr lvl="1" eaLnBrk="1" hangingPunct="1"/>
            <a:r>
              <a:rPr lang="en-US" altLang="en-US" sz="2600" i="1"/>
              <a:t>x</a:t>
            </a:r>
            <a:r>
              <a:rPr lang="en-US" altLang="en-US" sz="2600"/>
              <a:t> = </a:t>
            </a:r>
            <a:r>
              <a:rPr lang="en-US" altLang="en-US" sz="2600" i="1"/>
              <a:t>x</a:t>
            </a:r>
            <a:r>
              <a:rPr lang="en-US" altLang="en-US" sz="2600" baseline="-25000"/>
              <a:t>0</a:t>
            </a:r>
            <a:r>
              <a:rPr lang="en-US" altLang="en-US" sz="2600"/>
              <a:t> + </a:t>
            </a:r>
            <a:r>
              <a:rPr lang="en-US" altLang="en-US" sz="2600" i="1"/>
              <a:t>ha</a:t>
            </a:r>
          </a:p>
          <a:p>
            <a:pPr lvl="1" eaLnBrk="1" hangingPunct="1"/>
            <a:r>
              <a:rPr lang="en-US" altLang="en-US" sz="2600" i="1"/>
              <a:t>y</a:t>
            </a:r>
            <a:r>
              <a:rPr lang="en-US" altLang="en-US" sz="2600"/>
              <a:t> = </a:t>
            </a:r>
            <a:r>
              <a:rPr lang="en-US" altLang="en-US" sz="2600" i="1"/>
              <a:t>y</a:t>
            </a:r>
            <a:r>
              <a:rPr lang="en-US" altLang="en-US" sz="2600" baseline="-25000"/>
              <a:t>0</a:t>
            </a:r>
            <a:r>
              <a:rPr lang="en-US" altLang="en-US" sz="2600"/>
              <a:t> + </a:t>
            </a:r>
            <a:r>
              <a:rPr lang="en-US" altLang="en-US" sz="2600" i="1"/>
              <a:t>hb</a:t>
            </a:r>
          </a:p>
        </p:txBody>
      </p:sp>
      <p:sp>
        <p:nvSpPr>
          <p:cNvPr id="68612" name="Text Box 5">
            <a:extLst>
              <a:ext uri="{FF2B5EF4-FFF2-40B4-BE49-F238E27FC236}">
                <a16:creationId xmlns:a16="http://schemas.microsoft.com/office/drawing/2014/main" id="{FF354D2F-460C-483C-A63E-AF3828DFC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2475468-1819-48E2-AA9A-06CE07AB7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659F7B4-9FDA-447D-8C6D-FD1D4DEBA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Hence,</a:t>
            </a:r>
            <a:r>
              <a:rPr lang="en-US" altLang="en-US" i="1"/>
              <a:t> </a:t>
            </a:r>
            <a:r>
              <a:rPr lang="en-US" altLang="en-US"/>
              <a:t>the Chain Rule (Theorem 2 </a:t>
            </a:r>
            <a:br>
              <a:rPr lang="en-US" altLang="en-US"/>
            </a:br>
            <a:r>
              <a:rPr lang="en-US" altLang="en-US"/>
              <a:t>in Section 14.5) gives: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F31A4C70-6386-44A7-AECA-3C7A35E61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2892425"/>
          <a:ext cx="531177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4" imgW="1752600" imgH="685800" progId="Equation.DSMT4">
                  <p:embed/>
                </p:oleObj>
              </mc:Choice>
              <mc:Fallback>
                <p:oleObj name="Equation" r:id="rId4" imgW="17526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892425"/>
                        <a:ext cx="531177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>
            <a:extLst>
              <a:ext uri="{FF2B5EF4-FFF2-40B4-BE49-F238E27FC236}">
                <a16:creationId xmlns:a16="http://schemas.microsoft.com/office/drawing/2014/main" id="{63F99086-183B-4C23-BF87-4ECC1268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D99BDB6-742F-4756-826C-DF7CAE5C4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6A7528E-590C-4B40-B5A1-DE780932A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we now put </a:t>
            </a:r>
            <a:r>
              <a:rPr lang="en-US" altLang="en-US" i="1"/>
              <a:t>h</a:t>
            </a:r>
            <a:r>
              <a:rPr lang="en-US" altLang="en-US"/>
              <a:t> = 0, </a:t>
            </a:r>
            <a:br>
              <a:rPr lang="en-US" altLang="en-US"/>
            </a:br>
            <a:r>
              <a:rPr lang="en-US" altLang="en-US"/>
              <a:t>then 			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br>
              <a:rPr lang="en-US" altLang="en-US" baseline="-25000"/>
            </a:br>
            <a:r>
              <a:rPr lang="en-US" altLang="en-US" baseline="-25000"/>
              <a:t>				</a:t>
            </a: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and</a:t>
            </a:r>
          </a:p>
        </p:txBody>
      </p:sp>
      <p:graphicFrame>
        <p:nvGraphicFramePr>
          <p:cNvPr id="72708" name="Object 5">
            <a:extLst>
              <a:ext uri="{FF2B5EF4-FFF2-40B4-BE49-F238E27FC236}">
                <a16:creationId xmlns:a16="http://schemas.microsoft.com/office/drawing/2014/main" id="{0C05FAFD-A94C-4F97-B8B8-72328BFAC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065588"/>
          <a:ext cx="63849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4" imgW="1968500" imgH="241300" progId="Equation.DSMT4">
                  <p:embed/>
                </p:oleObj>
              </mc:Choice>
              <mc:Fallback>
                <p:oleObj name="Equation" r:id="rId4" imgW="19685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065588"/>
                        <a:ext cx="63849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6">
            <a:extLst>
              <a:ext uri="{FF2B5EF4-FFF2-40B4-BE49-F238E27FC236}">
                <a16:creationId xmlns:a16="http://schemas.microsoft.com/office/drawing/2014/main" id="{356BE045-1A32-49A2-AC5F-97F2B160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92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Proof—Equation 5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7914CF9-B6F0-4CD1-81E8-7FAD317AD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8BDEC24-789F-4D77-A825-8201130C6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Comparing Equations 4 and 5, </a:t>
            </a:r>
            <a:br>
              <a:rPr lang="en-US" altLang="en-US"/>
            </a:br>
            <a:r>
              <a:rPr lang="en-US" altLang="en-US"/>
              <a:t>we see that: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71B1CF7D-75E6-47D7-ABBF-4DBEBE23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</a:t>
            </a:r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4CF7568A-4642-441E-B4E3-DC9AD20BE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225" y="3011488"/>
          <a:ext cx="49371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4" imgW="1663700" imgH="482600" progId="Equation.DSMT4">
                  <p:embed/>
                </p:oleObj>
              </mc:Choice>
              <mc:Fallback>
                <p:oleObj name="Equation" r:id="rId4" imgW="1663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011488"/>
                        <a:ext cx="49371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18BD353-0682-4DC5-BDB6-0DE75B939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B0A99CB-C079-4844-8444-D1F780ED1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Suppose the unit vector </a:t>
            </a:r>
            <a:r>
              <a:rPr lang="en-US" altLang="en-US" sz="3400" b="1"/>
              <a:t>u</a:t>
            </a:r>
            <a:r>
              <a:rPr lang="en-US" altLang="en-US" sz="3400"/>
              <a:t> makes </a:t>
            </a:r>
            <a:br>
              <a:rPr lang="en-US" altLang="en-US" sz="3400"/>
            </a:br>
            <a:r>
              <a:rPr lang="en-US" altLang="en-US" sz="3400"/>
              <a:t>an angle </a:t>
            </a:r>
            <a:r>
              <a:rPr lang="el-GR" altLang="en-US" sz="3400" i="1">
                <a:cs typeface="Arial" panose="020B0604020202020204" pitchFamily="34" charset="0"/>
              </a:rPr>
              <a:t>θ</a:t>
            </a:r>
            <a:r>
              <a:rPr lang="en-US" altLang="en-US" sz="3400">
                <a:cs typeface="Arial" panose="020B0604020202020204" pitchFamily="34" charset="0"/>
              </a:rPr>
              <a:t> </a:t>
            </a:r>
            <a:r>
              <a:rPr lang="en-US" altLang="en-US" sz="3400"/>
              <a:t>with the positive </a:t>
            </a:r>
            <a:r>
              <a:rPr lang="en-US" altLang="en-US" sz="3400" i="1"/>
              <a:t>x</a:t>
            </a:r>
            <a:r>
              <a:rPr lang="en-US" altLang="en-US" sz="3400"/>
              <a:t>-axis, as shown.</a:t>
            </a:r>
          </a:p>
        </p:txBody>
      </p:sp>
      <p:pic>
        <p:nvPicPr>
          <p:cNvPr id="76804" name="Picture 7">
            <a:extLst>
              <a:ext uri="{FF2B5EF4-FFF2-40B4-BE49-F238E27FC236}">
                <a16:creationId xmlns:a16="http://schemas.microsoft.com/office/drawing/2014/main" id="{762BE38E-683A-4A53-ACE4-C488CFD4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44850"/>
            <a:ext cx="421005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5" name="Rectangle 8">
            <a:extLst>
              <a:ext uri="{FF2B5EF4-FFF2-40B4-BE49-F238E27FC236}">
                <a16:creationId xmlns:a16="http://schemas.microsoft.com/office/drawing/2014/main" id="{508A6E1E-69BD-4963-9D3A-0732C4C7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4510088" cy="36099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013FBAB-9F77-48E2-82C4-A93A7AE86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3068231-18DA-412A-9E98-D9E2B723D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 we can write 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</a:rPr>
              <a:t>&lt;</a:t>
            </a:r>
            <a:r>
              <a:rPr lang="en-US" altLang="en-US"/>
              <a:t>cos </a:t>
            </a:r>
            <a:r>
              <a:rPr lang="el-GR" altLang="en-US" i="1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,</a:t>
            </a:r>
            <a:r>
              <a:rPr lang="en-US" altLang="en-US" i="1"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sin</a:t>
            </a:r>
            <a:r>
              <a:rPr lang="en-US" altLang="en-US" i="1">
                <a:cs typeface="Arial" panose="020B0604020202020204" pitchFamily="34" charset="0"/>
              </a:rPr>
              <a:t> </a:t>
            </a:r>
            <a:r>
              <a:rPr lang="el-GR" altLang="en-US" i="1">
                <a:cs typeface="Arial" panose="020B0604020202020204" pitchFamily="34" charset="0"/>
              </a:rPr>
              <a:t>θ</a:t>
            </a:r>
            <a:r>
              <a:rPr lang="en-US" altLang="en-US">
                <a:latin typeface="MS Mincho" panose="02020609040205080304" pitchFamily="49" charset="-128"/>
                <a:cs typeface="Arial" panose="020B0604020202020204" pitchFamily="34" charset="0"/>
              </a:rPr>
              <a:t>&gt;</a:t>
            </a:r>
            <a:r>
              <a:rPr lang="en-US" altLang="en-US">
                <a:cs typeface="Arial" panose="020B0604020202020204" pitchFamily="34" charset="0"/>
              </a:rPr>
              <a:t> </a:t>
            </a:r>
            <a:br>
              <a:rPr lang="en-US" altLang="en-US">
                <a:cs typeface="Arial" panose="020B0604020202020204" pitchFamily="34" charset="0"/>
              </a:rPr>
            </a:br>
            <a:r>
              <a:rPr lang="en-US" altLang="en-US"/>
              <a:t>and the formula in Theorem 3 </a:t>
            </a:r>
            <a:br>
              <a:rPr lang="en-US" altLang="en-US"/>
            </a:br>
            <a:r>
              <a:rPr lang="en-US" altLang="en-US"/>
              <a:t>becomes: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7281A41F-A0C6-425C-BF9B-0330E5E8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6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4B666CF7-F905-4C90-B095-D1C628CE9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0663"/>
          <a:ext cx="74485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4" imgW="2514600" imgH="241300" progId="Equation.DSMT4">
                  <p:embed/>
                </p:oleObj>
              </mc:Choice>
              <mc:Fallback>
                <p:oleObj name="Equation" r:id="rId4" imgW="25146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0663"/>
                        <a:ext cx="74485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99E7902-2949-4B42-8CC6-C1120CF68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5295B0E-F33E-4DBC-BBB4-9CBE5C678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Find the directional derivative </a:t>
            </a:r>
            <a:r>
              <a:rPr lang="en-US" altLang="en-US" sz="3400" i="1"/>
              <a:t>D</a:t>
            </a:r>
            <a:r>
              <a:rPr lang="en-US" altLang="en-US" sz="3400" b="1" baseline="-25000"/>
              <a:t>u</a:t>
            </a:r>
            <a:r>
              <a:rPr lang="en-US" altLang="en-US" sz="3400" i="1"/>
              <a:t>f</a:t>
            </a:r>
            <a:r>
              <a:rPr lang="en-US" altLang="en-US" sz="3400"/>
              <a:t>(</a:t>
            </a:r>
            <a:r>
              <a:rPr lang="en-US" altLang="en-US" sz="3400" i="1"/>
              <a:t>x</a:t>
            </a:r>
            <a:r>
              <a:rPr lang="en-US" altLang="en-US" sz="3400"/>
              <a:t>, </a:t>
            </a:r>
            <a:r>
              <a:rPr lang="en-US" altLang="en-US" sz="3400" i="1"/>
              <a:t>y</a:t>
            </a:r>
            <a:r>
              <a:rPr lang="en-US" altLang="en-US" sz="3400"/>
              <a:t>) </a:t>
            </a:r>
            <a:br>
              <a:rPr lang="en-US" altLang="en-US" sz="3400"/>
            </a:br>
            <a:r>
              <a:rPr lang="en-US" altLang="en-US" sz="3400"/>
              <a:t>if:</a:t>
            </a:r>
          </a:p>
          <a:p>
            <a:pPr lvl="1" eaLnBrk="1" hangingPunct="1"/>
            <a:r>
              <a:rPr lang="en-US" altLang="en-US" sz="2600" i="1"/>
              <a:t>f</a:t>
            </a:r>
            <a:r>
              <a:rPr lang="en-US" altLang="en-US" sz="2600"/>
              <a:t>(</a:t>
            </a:r>
            <a:r>
              <a:rPr lang="en-US" altLang="en-US" sz="2600" i="1"/>
              <a:t>x</a:t>
            </a:r>
            <a:r>
              <a:rPr lang="en-US" altLang="en-US" sz="2600"/>
              <a:t>, </a:t>
            </a:r>
            <a:r>
              <a:rPr lang="en-US" altLang="en-US" sz="2600" i="1"/>
              <a:t>y</a:t>
            </a:r>
            <a:r>
              <a:rPr lang="en-US" altLang="en-US" sz="2600"/>
              <a:t>) = </a:t>
            </a:r>
            <a:r>
              <a:rPr lang="en-US" altLang="en-US" sz="2600" i="1"/>
              <a:t>x</a:t>
            </a:r>
            <a:r>
              <a:rPr lang="en-US" altLang="en-US" sz="2600" baseline="30000"/>
              <a:t>3</a:t>
            </a:r>
            <a:r>
              <a:rPr lang="en-US" altLang="en-US" sz="2600"/>
              <a:t> – 3</a:t>
            </a:r>
            <a:r>
              <a:rPr lang="en-US" altLang="en-US" sz="2600" i="1"/>
              <a:t>xy</a:t>
            </a:r>
            <a:r>
              <a:rPr lang="en-US" altLang="en-US" sz="2600"/>
              <a:t> + 4</a:t>
            </a:r>
            <a:r>
              <a:rPr lang="en-US" altLang="en-US" sz="2600" i="1"/>
              <a:t>y</a:t>
            </a:r>
            <a:r>
              <a:rPr lang="en-US" altLang="en-US" sz="2600" baseline="30000"/>
              <a:t>2</a:t>
            </a:r>
            <a:endParaRPr lang="en-US" altLang="en-US" sz="2600"/>
          </a:p>
          <a:p>
            <a:pPr lvl="1" eaLnBrk="1" hangingPunct="1"/>
            <a:r>
              <a:rPr lang="en-US" altLang="en-US" sz="2600" b="1"/>
              <a:t>u</a:t>
            </a:r>
            <a:r>
              <a:rPr lang="en-US" altLang="en-US" sz="2600"/>
              <a:t> is the unit vector given by angle </a:t>
            </a:r>
            <a:r>
              <a:rPr lang="el-GR" altLang="en-US" sz="2600" i="1">
                <a:cs typeface="Arial" panose="020B0604020202020204" pitchFamily="34" charset="0"/>
              </a:rPr>
              <a:t>θ</a:t>
            </a:r>
            <a:r>
              <a:rPr lang="en-US" altLang="en-US" sz="2600">
                <a:cs typeface="Arial" panose="020B0604020202020204" pitchFamily="34" charset="0"/>
              </a:rPr>
              <a:t> = </a:t>
            </a:r>
            <a:r>
              <a:rPr lang="el-GR" altLang="en-US" sz="2600" i="1">
                <a:cs typeface="Arial" panose="020B0604020202020204" pitchFamily="34" charset="0"/>
              </a:rPr>
              <a:t>π</a:t>
            </a:r>
            <a:r>
              <a:rPr lang="en-US" altLang="en-US" sz="2600">
                <a:cs typeface="Arial" panose="020B0604020202020204" pitchFamily="34" charset="0"/>
              </a:rPr>
              <a:t>/6</a:t>
            </a:r>
            <a:r>
              <a:rPr lang="en-US" altLang="en-US" sz="2600"/>
              <a:t> </a:t>
            </a:r>
          </a:p>
          <a:p>
            <a:pPr eaLnBrk="1" hangingPunct="1"/>
            <a:br>
              <a:rPr lang="en-US" altLang="en-US"/>
            </a:br>
            <a:r>
              <a:rPr lang="en-US" altLang="en-US"/>
              <a:t>What is </a:t>
            </a:r>
            <a:r>
              <a:rPr lang="en-US" altLang="en-US" i="1"/>
              <a:t>D</a:t>
            </a:r>
            <a:r>
              <a:rPr lang="en-US" altLang="en-US" b="1" baseline="-25000"/>
              <a:t>u</a:t>
            </a:r>
            <a:r>
              <a:rPr lang="en-US" altLang="en-US" i="1"/>
              <a:t>f</a:t>
            </a:r>
            <a:r>
              <a:rPr lang="en-US" altLang="en-US"/>
              <a:t>(1, 2)?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3ACA511-3E58-4F8A-9C21-6E915B27F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385295F-C4D5-4452-AF9B-20EB138C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534400" cy="585788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C0E8AF0-4E2B-4092-87A5-FE7F1AE8D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level curves, or isothermals, </a:t>
            </a:r>
            <a:br>
              <a:rPr lang="en-US" altLang="en-US" sz="3400"/>
            </a:br>
            <a:r>
              <a:rPr lang="en-US" altLang="en-US" sz="3400"/>
              <a:t>join locations with the same </a:t>
            </a:r>
            <a:br>
              <a:rPr lang="en-US" altLang="en-US" sz="3400"/>
            </a:br>
            <a:r>
              <a:rPr lang="en-US" altLang="en-US" sz="3400"/>
              <a:t>temperature.</a:t>
            </a:r>
          </a:p>
        </p:txBody>
      </p:sp>
      <p:sp>
        <p:nvSpPr>
          <p:cNvPr id="9220" name="Rectangle 8">
            <a:extLst>
              <a:ext uri="{FF2B5EF4-FFF2-40B4-BE49-F238E27FC236}">
                <a16:creationId xmlns:a16="http://schemas.microsoft.com/office/drawing/2014/main" id="{74C18ADF-E94F-4030-AC9C-1B4F74A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87650"/>
            <a:ext cx="40481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21" name="Picture 9">
            <a:extLst>
              <a:ext uri="{FF2B5EF4-FFF2-40B4-BE49-F238E27FC236}">
                <a16:creationId xmlns:a16="http://schemas.microsoft.com/office/drawing/2014/main" id="{A194CB48-0A4A-4CF4-A58D-3701A1B1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90838"/>
            <a:ext cx="3802063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01B8A72-74E2-40D4-8364-563C719FF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5797583-E87C-4D67-9AF1-E526FAC76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Formula 6 gives: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725C8A00-A2AC-49B1-8B65-89FBB33A5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2</a:t>
            </a:r>
          </a:p>
        </p:txBody>
      </p:sp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155D088E-9DC0-4189-8B40-48B3F40C6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2033588"/>
          <a:ext cx="716280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4" imgW="2578100" imgH="1219200" progId="Equation.DSMT4">
                  <p:embed/>
                </p:oleObj>
              </mc:Choice>
              <mc:Fallback>
                <p:oleObj name="Equation" r:id="rId4" imgW="2578100" imgH="1219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033588"/>
                        <a:ext cx="7162800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47F180F-D88E-40FA-A0B4-9641AD9BE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1C74330-D1A7-4979-881D-2AFAB4F14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Therefore,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3F760069-5A48-4226-85ED-D12FBC71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2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602A64B5-7640-475E-B8D2-E5FEF002C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2433638"/>
          <a:ext cx="7543800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4" imgW="2717800" imgH="736600" progId="Equation.DSMT4">
                  <p:embed/>
                </p:oleObj>
              </mc:Choice>
              <mc:Fallback>
                <p:oleObj name="Equation" r:id="rId4" imgW="27178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433638"/>
                        <a:ext cx="7543800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02E0CCB-65C7-4445-81E5-29CC061FD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E671B64-A46A-488B-86E9-265C0EA53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directional derivative </a:t>
            </a:r>
            <a:r>
              <a:rPr lang="en-US" altLang="en-US" sz="3400" i="1"/>
              <a:t>D</a:t>
            </a:r>
            <a:r>
              <a:rPr lang="en-US" altLang="en-US" sz="3400" b="1" baseline="-25000"/>
              <a:t>u </a:t>
            </a:r>
            <a:r>
              <a:rPr lang="en-US" altLang="en-US" sz="3400" i="1"/>
              <a:t>f</a:t>
            </a:r>
            <a:r>
              <a:rPr lang="en-US" altLang="en-US" sz="3400"/>
              <a:t>(1, 2) </a:t>
            </a:r>
            <a:br>
              <a:rPr lang="en-US" altLang="en-US" sz="3400"/>
            </a:br>
            <a:r>
              <a:rPr lang="en-US" altLang="en-US" sz="3400"/>
              <a:t>in Example 2 represents the rate of </a:t>
            </a:r>
            <a:br>
              <a:rPr lang="en-US" altLang="en-US" sz="3400"/>
            </a:br>
            <a:r>
              <a:rPr lang="en-US" altLang="en-US" sz="3400"/>
              <a:t>change of </a:t>
            </a:r>
            <a:r>
              <a:rPr lang="en-US" altLang="en-US" sz="3400" i="1"/>
              <a:t>z</a:t>
            </a:r>
            <a:r>
              <a:rPr lang="en-US" altLang="en-US" sz="3400"/>
              <a:t> in the direction of </a:t>
            </a:r>
            <a:r>
              <a:rPr lang="en-US" altLang="en-US" sz="3400" b="1"/>
              <a:t>u</a:t>
            </a:r>
            <a:r>
              <a:rPr lang="en-US" altLang="en-US" sz="340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D9AB6FB-F18B-4F69-BD11-8D8EDDED8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BC01ED7-073C-4AB7-A397-E6215CD27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This is the slope of the tangent line to </a:t>
            </a:r>
            <a:br>
              <a:rPr lang="en-US" altLang="en-US"/>
            </a:br>
            <a:r>
              <a:rPr lang="en-US" altLang="en-US"/>
              <a:t>the curve of intersection of the surface 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 i="1"/>
              <a:t>z</a:t>
            </a:r>
            <a:r>
              <a:rPr lang="en-US" altLang="en-US"/>
              <a:t> = </a:t>
            </a:r>
            <a:r>
              <a:rPr lang="en-US" altLang="en-US" i="1"/>
              <a:t>x</a:t>
            </a:r>
            <a:r>
              <a:rPr lang="en-US" altLang="en-US" baseline="30000"/>
              <a:t>3</a:t>
            </a:r>
            <a:r>
              <a:rPr lang="en-US" altLang="en-US"/>
              <a:t> – 3</a:t>
            </a:r>
            <a:r>
              <a:rPr lang="en-US" altLang="en-US" i="1"/>
              <a:t>xy</a:t>
            </a:r>
            <a:r>
              <a:rPr lang="en-US" altLang="en-US"/>
              <a:t> + 4</a:t>
            </a:r>
            <a:r>
              <a:rPr lang="en-US" altLang="en-US" i="1"/>
              <a:t>y</a:t>
            </a:r>
            <a:r>
              <a:rPr lang="en-US" altLang="en-US" baseline="30000"/>
              <a:t>2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and the vertical </a:t>
            </a:r>
            <a:br>
              <a:rPr lang="en-US" altLang="en-US"/>
            </a:br>
            <a:r>
              <a:rPr lang="en-US" altLang="en-US"/>
              <a:t>plane through </a:t>
            </a:r>
            <a:br>
              <a:rPr lang="en-US" altLang="en-US"/>
            </a:br>
            <a:r>
              <a:rPr lang="en-US" altLang="en-US"/>
              <a:t>(1, 2, 0) in the </a:t>
            </a:r>
            <a:br>
              <a:rPr lang="en-US" altLang="en-US"/>
            </a:br>
            <a:r>
              <a:rPr lang="en-US" altLang="en-US"/>
              <a:t>direction of </a:t>
            </a:r>
            <a:r>
              <a:rPr lang="en-US" altLang="en-US" b="1"/>
              <a:t>u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shown here.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AA7776DB-3A80-4314-9FCA-3890188F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89275"/>
            <a:ext cx="4679950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3" name="Rectangle 5">
            <a:extLst>
              <a:ext uri="{FF2B5EF4-FFF2-40B4-BE49-F238E27FC236}">
                <a16:creationId xmlns:a16="http://schemas.microsoft.com/office/drawing/2014/main" id="{F9E757CC-1B98-4D8F-8764-DDD97B6F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71800"/>
            <a:ext cx="4943475" cy="3724275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028C82B-D551-4392-A2D0-AACF0047C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0480F0F-DE13-469F-BFFE-2128528BF9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Notice from Theorem 3 that the directional derivative can be written as the dot product </a:t>
            </a:r>
            <a:br>
              <a:rPr lang="en-US" altLang="en-US"/>
            </a:br>
            <a:r>
              <a:rPr lang="en-US" altLang="en-US"/>
              <a:t>of two vectors:</a:t>
            </a: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F90C7DDC-4E97-4053-838C-ED315F502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3465513"/>
          <a:ext cx="70326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4" imgW="2324100" imgH="736600" progId="Equation.DSMT4">
                  <p:embed/>
                </p:oleObj>
              </mc:Choice>
              <mc:Fallback>
                <p:oleObj name="Equation" r:id="rId4" imgW="23241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465513"/>
                        <a:ext cx="7032625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>
            <a:extLst>
              <a:ext uri="{FF2B5EF4-FFF2-40B4-BE49-F238E27FC236}">
                <a16:creationId xmlns:a16="http://schemas.microsoft.com/office/drawing/2014/main" id="{F7AC51FC-DC52-4995-9D31-24460B63D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Expression 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317A39F-DAD4-4F93-91BE-E681F21BB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CD6FD50-9F63-4939-93D1-1E182B7CD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first vector in that dot product </a:t>
            </a:r>
            <a:br>
              <a:rPr lang="en-US" altLang="en-US"/>
            </a:br>
            <a:r>
              <a:rPr lang="en-US" altLang="en-US"/>
              <a:t>occurs not only in computing directional derivatives but in many other contexts </a:t>
            </a:r>
            <a:br>
              <a:rPr lang="en-US" altLang="en-US"/>
            </a:br>
            <a:r>
              <a:rPr lang="en-US" altLang="en-US"/>
              <a:t>as well.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8537C9B-5D79-4007-BA06-C4339B0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F1E76FB-D82A-401D-9D60-F610A47CE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So, we give it a special name: </a:t>
            </a:r>
          </a:p>
          <a:p>
            <a:pPr lvl="1" eaLnBrk="1" hangingPunct="1"/>
            <a:endParaRPr lang="en-US" altLang="en-US" sz="3600"/>
          </a:p>
          <a:p>
            <a:pPr lvl="1" eaLnBrk="1" hangingPunct="1"/>
            <a:r>
              <a:rPr lang="en-US" altLang="en-US" sz="2600"/>
              <a:t>The gradient of </a:t>
            </a:r>
            <a:r>
              <a:rPr lang="en-US" altLang="en-US" sz="2600" i="1"/>
              <a:t>f</a:t>
            </a:r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3600"/>
              <a:t>We give it a</a:t>
            </a:r>
            <a:r>
              <a:rPr lang="en-US" altLang="en-US" sz="3600" i="1"/>
              <a:t> </a:t>
            </a:r>
            <a:r>
              <a:rPr lang="en-US" altLang="en-US" sz="3600"/>
              <a:t>special notation too: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grad </a:t>
            </a:r>
            <a:r>
              <a:rPr lang="en-US" altLang="en-US" sz="2600" i="1"/>
              <a:t>f</a:t>
            </a:r>
            <a:r>
              <a:rPr lang="en-US" altLang="en-US" sz="2600"/>
              <a:t> or    </a:t>
            </a:r>
            <a:r>
              <a:rPr lang="en-US" altLang="en-US" sz="2600" i="1"/>
              <a:t>f</a:t>
            </a:r>
            <a:r>
              <a:rPr lang="en-US" altLang="en-US" sz="2600"/>
              <a:t> , which is read “del </a:t>
            </a:r>
            <a:r>
              <a:rPr lang="en-US" altLang="en-US" sz="2600" i="1"/>
              <a:t>f </a:t>
            </a:r>
            <a:r>
              <a:rPr lang="en-US" altLang="en-US" sz="2600"/>
              <a:t>” 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5212A9D0-9A00-4E99-ABA8-814791BCA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384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4" imgW="152202" imgH="177569" progId="Equation.DSMT4">
                  <p:embed/>
                </p:oleObj>
              </mc:Choice>
              <mc:Fallback>
                <p:oleObj name="Equation" r:id="rId4" imgW="152202" imgH="17756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384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6AA3E83-108E-4AD9-9626-AD719B4E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4D5D9AC-EEA1-4476-9AE6-77E1C7D1F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 is a function of two variables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then the gradient</a:t>
            </a:r>
            <a:r>
              <a:rPr lang="en-US" altLang="en-US" b="1"/>
              <a:t> </a:t>
            </a:r>
            <a:r>
              <a:rPr lang="en-US" altLang="en-US"/>
              <a:t>of </a:t>
            </a:r>
            <a:r>
              <a:rPr lang="en-US" altLang="en-US" i="1"/>
              <a:t>f</a:t>
            </a:r>
            <a:r>
              <a:rPr lang="en-US" altLang="en-US"/>
              <a:t> is the vector function    </a:t>
            </a:r>
            <a:r>
              <a:rPr lang="en-US" altLang="en-US" i="1"/>
              <a:t>f</a:t>
            </a:r>
            <a:r>
              <a:rPr lang="en-US" altLang="en-US"/>
              <a:t> defined by: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A57EDCB0-EFE2-4C94-A976-7782023EB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Definition 8</a:t>
            </a:r>
          </a:p>
        </p:txBody>
      </p:sp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47E46702-E896-47B7-81FF-21C6D8E25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3575" y="1689100"/>
          <a:ext cx="449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4" imgW="152202" imgH="177569" progId="Equation.DSMT4">
                  <p:embed/>
                </p:oleObj>
              </mc:Choice>
              <mc:Fallback>
                <p:oleObj name="Equation" r:id="rId4" imgW="152202" imgH="1775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75" y="1689100"/>
                        <a:ext cx="4492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>
            <a:extLst>
              <a:ext uri="{FF2B5EF4-FFF2-40B4-BE49-F238E27FC236}">
                <a16:creationId xmlns:a16="http://schemas.microsoft.com/office/drawing/2014/main" id="{6BA31573-F300-454A-99E5-814E02F7C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5025" y="3473450"/>
          <a:ext cx="53419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Equation" r:id="rId6" imgW="1816100" imgH="660400" progId="Equation.DSMT4">
                  <p:embed/>
                </p:oleObj>
              </mc:Choice>
              <mc:Fallback>
                <p:oleObj name="Equation" r:id="rId6" imgW="18161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3473450"/>
                        <a:ext cx="534193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71ADF17-F209-4CE5-9E34-E82FA339D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C5B686E-05B7-4592-BD25-76B0FDFD4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If </a:t>
            </a:r>
            <a:r>
              <a:rPr lang="en-US" altLang="en-US" sz="3400" i="1"/>
              <a:t>f</a:t>
            </a:r>
            <a:r>
              <a:rPr lang="en-US" altLang="en-US" sz="3400"/>
              <a:t>(</a:t>
            </a:r>
            <a:r>
              <a:rPr lang="en-US" altLang="en-US" sz="3400" i="1"/>
              <a:t>x</a:t>
            </a:r>
            <a:r>
              <a:rPr lang="en-US" altLang="en-US" sz="3400"/>
              <a:t>, </a:t>
            </a:r>
            <a:r>
              <a:rPr lang="en-US" altLang="en-US" sz="3400" i="1"/>
              <a:t>y</a:t>
            </a:r>
            <a:r>
              <a:rPr lang="en-US" altLang="en-US" sz="3400"/>
              <a:t>) = sin </a:t>
            </a:r>
            <a:r>
              <a:rPr lang="en-US" altLang="en-US" sz="3400" i="1"/>
              <a:t>x</a:t>
            </a:r>
            <a:r>
              <a:rPr lang="en-US" altLang="en-US" sz="3400"/>
              <a:t> + </a:t>
            </a:r>
            <a:r>
              <a:rPr lang="en-US" altLang="en-US" sz="3400" i="1"/>
              <a:t>e</a:t>
            </a:r>
            <a:r>
              <a:rPr lang="en-US" altLang="en-US" sz="3400" i="1" baseline="30000"/>
              <a:t>xy</a:t>
            </a:r>
            <a:r>
              <a:rPr lang="en-US" altLang="en-US" sz="3400"/>
              <a:t>, </a:t>
            </a:r>
            <a:br>
              <a:rPr lang="en-US" altLang="en-US" sz="3400"/>
            </a:br>
            <a:r>
              <a:rPr lang="en-US" altLang="en-US" sz="3400"/>
              <a:t>then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4BF540D7-296E-43F3-BA75-AB42C3D6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3</a:t>
            </a: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947D025C-AF46-4FC8-9EC2-0113653DE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409825"/>
          <a:ext cx="54864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4" imgW="1816100" imgH="939800" progId="Equation.DSMT4">
                  <p:embed/>
                </p:oleObj>
              </mc:Choice>
              <mc:Fallback>
                <p:oleObj name="Equation" r:id="rId4" imgW="18161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09825"/>
                        <a:ext cx="54864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32DC570-B73B-4553-9D4B-6893F6C7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57C25C4-D5E4-4F24-9418-8BEE5B589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With this notation for the gradient vector, we can rewrite Expression 7 for the directional derivative as: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2400"/>
              <a:t>This expresses the directional derivative </a:t>
            </a:r>
            <a:br>
              <a:rPr lang="en-US" altLang="en-US" sz="2400"/>
            </a:br>
            <a:r>
              <a:rPr lang="en-US" altLang="en-US" sz="2400"/>
              <a:t>in the direction of </a:t>
            </a:r>
            <a:r>
              <a:rPr lang="en-US" altLang="en-US" sz="2400" b="1"/>
              <a:t>u</a:t>
            </a:r>
            <a:r>
              <a:rPr lang="en-US" altLang="en-US" sz="2400"/>
              <a:t> as the scalar projection </a:t>
            </a:r>
            <a:br>
              <a:rPr lang="en-US" altLang="en-US" sz="2400"/>
            </a:br>
            <a:r>
              <a:rPr lang="en-US" altLang="en-US" sz="2400"/>
              <a:t>of the gradient vector onto </a:t>
            </a:r>
            <a:r>
              <a:rPr lang="en-US" altLang="en-US" sz="2400" b="1"/>
              <a:t>u</a:t>
            </a:r>
            <a:r>
              <a:rPr lang="en-US" altLang="en-US" sz="2400"/>
              <a:t>.</a:t>
            </a:r>
            <a:endParaRPr lang="en-US" altLang="en-US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CC261BC0-F76B-4F8D-9381-1B882855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9</a:t>
            </a:r>
          </a:p>
        </p:txBody>
      </p:sp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BB74AC77-D709-4A6D-971E-039C4822B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2871788"/>
          <a:ext cx="4876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4" imgW="1473200" imgH="228600" progId="Equation.DSMT4">
                  <p:embed/>
                </p:oleObj>
              </mc:Choice>
              <mc:Fallback>
                <p:oleObj name="Equation" r:id="rId4" imgW="1473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2871788"/>
                        <a:ext cx="48768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3FCFC704-4D1D-4FB0-A3D7-E558F4BE0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5344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E1E3117-5A29-4455-A89D-29AB7B0AA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partial derivative </a:t>
            </a:r>
            <a:r>
              <a:rPr lang="en-US" altLang="en-US" i="1"/>
              <a:t>T</a:t>
            </a:r>
            <a:r>
              <a:rPr lang="en-US" altLang="en-US" i="1" baseline="-25000"/>
              <a:t>x</a:t>
            </a:r>
            <a:r>
              <a:rPr lang="en-US" altLang="en-US"/>
              <a:t> is the rate of change of temperature with respect to distance if </a:t>
            </a:r>
            <a:br>
              <a:rPr lang="en-US" altLang="en-US"/>
            </a:br>
            <a:r>
              <a:rPr lang="en-US" altLang="en-US"/>
              <a:t>we travel east from Reno.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 sz="2600" i="1"/>
              <a:t>T</a:t>
            </a:r>
            <a:r>
              <a:rPr lang="en-US" altLang="en-US" sz="2600" i="1" baseline="-25000"/>
              <a:t>y</a:t>
            </a:r>
            <a:r>
              <a:rPr lang="en-US" altLang="en-US" sz="2600"/>
              <a:t> is the rate of change </a:t>
            </a:r>
            <a:br>
              <a:rPr lang="en-US" altLang="en-US" sz="2600"/>
            </a:br>
            <a:r>
              <a:rPr lang="en-US" altLang="en-US" sz="2600"/>
              <a:t>if we travel north.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3861AAB1-07D7-48A3-AA24-FE8B8B071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87650"/>
            <a:ext cx="40481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9" name="Picture 8">
            <a:extLst>
              <a:ext uri="{FF2B5EF4-FFF2-40B4-BE49-F238E27FC236}">
                <a16:creationId xmlns:a16="http://schemas.microsoft.com/office/drawing/2014/main" id="{6AD92592-1530-4117-B0F0-42D1F857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90838"/>
            <a:ext cx="3802063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CFD5ECD-0B81-495D-BB11-CA73FC50E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D456FA9-6A4B-4CC6-8FC4-77185D524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Find the directional derivative of the function 				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 i="1"/>
              <a:t>y</a:t>
            </a:r>
            <a:r>
              <a:rPr lang="en-US" altLang="en-US" baseline="30000"/>
              <a:t>3</a:t>
            </a:r>
            <a:r>
              <a:rPr lang="en-US" altLang="en-US"/>
              <a:t> – 4</a:t>
            </a:r>
            <a:r>
              <a:rPr lang="en-US" altLang="en-US" i="1"/>
              <a:t>y</a:t>
            </a:r>
            <a:r>
              <a:rPr lang="en-US" altLang="en-US"/>
              <a:t>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at the point (2, –1) in the direction </a:t>
            </a:r>
            <a:br>
              <a:rPr lang="en-US" altLang="en-US"/>
            </a:br>
            <a:r>
              <a:rPr lang="en-US" altLang="en-US"/>
              <a:t>of the vector </a:t>
            </a:r>
            <a:r>
              <a:rPr lang="en-US" altLang="en-US" b="1"/>
              <a:t>v</a:t>
            </a:r>
            <a:r>
              <a:rPr lang="en-US" altLang="en-US"/>
              <a:t> = 2 </a:t>
            </a:r>
            <a:r>
              <a:rPr lang="en-US" altLang="en-US" b="1"/>
              <a:t>i</a:t>
            </a:r>
            <a:r>
              <a:rPr lang="en-US" altLang="en-US"/>
              <a:t> + 5 </a:t>
            </a:r>
            <a:r>
              <a:rPr lang="en-US" altLang="en-US" b="1"/>
              <a:t>j</a:t>
            </a:r>
            <a:r>
              <a:rPr lang="en-US" altLang="en-US"/>
              <a:t>.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7DBD1FF-D3D9-4EC8-A1F2-5D5CCE39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18C8F40-03B7-4977-BC2B-F0A6E314C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C498F3C-F8E7-4A9D-996D-3B8D2349A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We first compute the gradient vector </a:t>
            </a:r>
            <a:br>
              <a:rPr lang="en-US" altLang="en-US"/>
            </a:br>
            <a:r>
              <a:rPr lang="en-US" altLang="en-US"/>
              <a:t>at (2, –1):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E640586D-632E-44FE-833B-292F7EE2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4</a:t>
            </a:r>
          </a:p>
        </p:txBody>
      </p:sp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CFE5C847-17AC-4766-8BD5-1A37E54B7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2987675"/>
          <a:ext cx="60960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Equation" r:id="rId4" imgW="1943100" imgH="685800" progId="Equation.DSMT4">
                  <p:embed/>
                </p:oleObj>
              </mc:Choice>
              <mc:Fallback>
                <p:oleObj name="Equation" r:id="rId4" imgW="19431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987675"/>
                        <a:ext cx="60960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E08C29D-5C5F-437E-8052-0BBD9A12A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D136060-3B0B-4F87-98FA-49A8522A3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Note that </a:t>
            </a:r>
            <a:r>
              <a:rPr lang="en-US" altLang="en-US" b="1"/>
              <a:t>v</a:t>
            </a:r>
            <a:r>
              <a:rPr lang="en-US" altLang="en-US"/>
              <a:t> is not a unit vector.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However, since 		 , the unit vector </a:t>
            </a:r>
            <a:br>
              <a:rPr lang="en-US" altLang="en-US"/>
            </a:br>
            <a:r>
              <a:rPr lang="en-US" altLang="en-US"/>
              <a:t>in the direction of </a:t>
            </a:r>
            <a:r>
              <a:rPr lang="en-US" altLang="en-US" b="1"/>
              <a:t>v</a:t>
            </a:r>
            <a:r>
              <a:rPr lang="en-US" altLang="en-US"/>
              <a:t> is: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59551D0A-EE21-42D5-83AC-BC8108A5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4</a:t>
            </a:r>
          </a:p>
        </p:txBody>
      </p:sp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C53B00D2-520F-42B8-9780-4869DAC31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2422525"/>
          <a:ext cx="1752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Equation" r:id="rId4" imgW="634725" imgH="241195" progId="Equation.DSMT4">
                  <p:embed/>
                </p:oleObj>
              </mc:Choice>
              <mc:Fallback>
                <p:oleObj name="Equation" r:id="rId4" imgW="634725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422525"/>
                        <a:ext cx="1752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2C6D2ED9-6A77-4559-962B-E835359BB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4019550"/>
          <a:ext cx="44196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Equation" r:id="rId6" imgW="1498600" imgH="419100" progId="Equation.DSMT4">
                  <p:embed/>
                </p:oleObj>
              </mc:Choice>
              <mc:Fallback>
                <p:oleObj name="Equation" r:id="rId6" imgW="14986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019550"/>
                        <a:ext cx="44196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35535BD-6CB7-4AFB-BBB6-FA25D09A1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GRADIENT VECTOR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B6D9C3F-E8B0-4E1E-A61E-2F9F7B96B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Therefore, by Equation 9, </a:t>
            </a:r>
            <a:br>
              <a:rPr lang="en-US" altLang="en-US"/>
            </a:br>
            <a:r>
              <a:rPr lang="en-US" altLang="en-US"/>
              <a:t>we have: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07B97177-DEA9-4DB6-AC4A-3F6F6088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4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67D9ECAE-F65F-4B59-BF08-26B0D329F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2625725"/>
          <a:ext cx="6905625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4" imgW="2527300" imgH="1117600" progId="Equation.DSMT4">
                  <p:embed/>
                </p:oleObj>
              </mc:Choice>
              <mc:Fallback>
                <p:oleObj name="Equation" r:id="rId4" imgW="2527300" imgH="1117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625725"/>
                        <a:ext cx="6905625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418EDCD-17EF-4D29-89E0-97468E4CA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486400" cy="585788"/>
          </a:xfrm>
        </p:spPr>
        <p:txBody>
          <a:bodyPr/>
          <a:lstStyle/>
          <a:p>
            <a:pPr eaLnBrk="1" hangingPunct="1"/>
            <a:r>
              <a:rPr lang="en-US" altLang="en-US"/>
              <a:t>FUNCTIONS OF THREE VARIABLES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FDC6BCC-3A8C-4611-B7CC-1E5C684C3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For functions of three variables, we can define directional derivatives in a similar manner.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400"/>
              <a:t>Again, </a:t>
            </a:r>
            <a:r>
              <a:rPr lang="en-US" altLang="en-US" sz="2400" i="1"/>
              <a:t>D</a:t>
            </a:r>
            <a:r>
              <a:rPr lang="en-US" altLang="en-US" sz="2400" b="1" baseline="-25000"/>
              <a:t>u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, </a:t>
            </a:r>
            <a:r>
              <a:rPr lang="en-US" altLang="en-US" sz="2400" i="1"/>
              <a:t>y</a:t>
            </a:r>
            <a:r>
              <a:rPr lang="en-US" altLang="en-US" sz="2400"/>
              <a:t>, </a:t>
            </a:r>
            <a:r>
              <a:rPr lang="en-US" altLang="en-US" sz="2400" i="1"/>
              <a:t>z</a:t>
            </a:r>
            <a:r>
              <a:rPr lang="en-US" altLang="en-US" sz="2400"/>
              <a:t>) can be interpreted as the rate </a:t>
            </a:r>
            <a:br>
              <a:rPr lang="en-US" altLang="en-US" sz="2400"/>
            </a:br>
            <a:r>
              <a:rPr lang="en-US" altLang="en-US" sz="2400"/>
              <a:t>of change of the function in the direction of a unit </a:t>
            </a:r>
            <a:br>
              <a:rPr lang="en-US" altLang="en-US" sz="2400"/>
            </a:br>
            <a:r>
              <a:rPr lang="en-US" altLang="en-US" sz="2400"/>
              <a:t>vector </a:t>
            </a:r>
            <a:r>
              <a:rPr lang="en-US" altLang="en-US" sz="2400" b="1"/>
              <a:t>u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>
            <a:extLst>
              <a:ext uri="{FF2B5EF4-FFF2-40B4-BE49-F238E27FC236}">
                <a16:creationId xmlns:a16="http://schemas.microsoft.com/office/drawing/2014/main" id="{FE723F1B-795E-401B-AEC8-822F6395D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THREE-VARIABLE FUNCTION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D6F916C-5D88-42E6-AA64-49F07D719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directional derivative</a:t>
            </a:r>
            <a:r>
              <a:rPr lang="en-US" altLang="en-US" b="1"/>
              <a:t> </a:t>
            </a:r>
            <a:r>
              <a:rPr lang="en-US" altLang="en-US"/>
              <a:t>of </a:t>
            </a:r>
            <a:r>
              <a:rPr lang="en-US" altLang="en-US" i="1"/>
              <a:t>f</a:t>
            </a:r>
            <a:r>
              <a:rPr lang="en-US" altLang="en-US"/>
              <a:t> at (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 baseline="-25000"/>
              <a:t>0</a:t>
            </a:r>
            <a:r>
              <a:rPr lang="en-US" altLang="en-US"/>
              <a:t>) </a:t>
            </a:r>
            <a:br>
              <a:rPr lang="en-US" altLang="en-US"/>
            </a:br>
            <a:r>
              <a:rPr lang="en-US" altLang="en-US"/>
              <a:t>in the direction of a unit vector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a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b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c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 </a:t>
            </a:r>
            <a:b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en-US" altLang="en-US"/>
              <a:t>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r>
              <a:rPr lang="en-US" altLang="en-US"/>
              <a:t>if this limit exists.</a:t>
            </a:r>
          </a:p>
        </p:txBody>
      </p:sp>
      <p:sp>
        <p:nvSpPr>
          <p:cNvPr id="113668" name="Text Box 6">
            <a:extLst>
              <a:ext uri="{FF2B5EF4-FFF2-40B4-BE49-F238E27FC236}">
                <a16:creationId xmlns:a16="http://schemas.microsoft.com/office/drawing/2014/main" id="{FDA0E735-1257-4DDB-8981-5B8F25A7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Definition 10</a:t>
            </a:r>
          </a:p>
        </p:txBody>
      </p:sp>
      <p:graphicFrame>
        <p:nvGraphicFramePr>
          <p:cNvPr id="113669" name="Object 7">
            <a:extLst>
              <a:ext uri="{FF2B5EF4-FFF2-40B4-BE49-F238E27FC236}">
                <a16:creationId xmlns:a16="http://schemas.microsoft.com/office/drawing/2014/main" id="{6B86CBB0-A485-476C-9BF5-75B85A1CD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3032125"/>
          <a:ext cx="80010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Equation" r:id="rId4" imgW="2870200" imgH="635000" progId="Equation.DSMT4">
                  <p:embed/>
                </p:oleObj>
              </mc:Choice>
              <mc:Fallback>
                <p:oleObj name="Equation" r:id="rId4" imgW="2870200" imgH="63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032125"/>
                        <a:ext cx="80010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>
            <a:extLst>
              <a:ext uri="{FF2B5EF4-FFF2-40B4-BE49-F238E27FC236}">
                <a16:creationId xmlns:a16="http://schemas.microsoft.com/office/drawing/2014/main" id="{0C99FC63-C630-45B5-9DE7-ABB1A41A0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410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2C19ED1-855B-47C0-9214-BE7DF8D83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we use vector notation, then we can </a:t>
            </a:r>
            <a:br>
              <a:rPr lang="en-US" altLang="en-US"/>
            </a:br>
            <a:r>
              <a:rPr lang="en-US" altLang="en-US"/>
              <a:t>write both Definitions 2 and 10 of the directional derivative in a compact form, </a:t>
            </a:r>
            <a:br>
              <a:rPr lang="en-US" altLang="en-US"/>
            </a:br>
            <a:r>
              <a:rPr lang="en-US" altLang="en-US"/>
              <a:t>as follows.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>
            <a:extLst>
              <a:ext uri="{FF2B5EF4-FFF2-40B4-BE49-F238E27FC236}">
                <a16:creationId xmlns:a16="http://schemas.microsoft.com/office/drawing/2014/main" id="{CBE1DCF9-0AF7-4F8A-B4E0-06AE7A45F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410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70E0B75-93B2-4199-9A42-B60A686E3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117764" name="Text Box 7">
            <a:extLst>
              <a:ext uri="{FF2B5EF4-FFF2-40B4-BE49-F238E27FC236}">
                <a16:creationId xmlns:a16="http://schemas.microsoft.com/office/drawing/2014/main" id="{6DAE5FDE-A71D-4B6B-AE9E-E3F86785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11</a:t>
            </a:r>
          </a:p>
        </p:txBody>
      </p:sp>
      <p:graphicFrame>
        <p:nvGraphicFramePr>
          <p:cNvPr id="117765" name="Object 9">
            <a:extLst>
              <a:ext uri="{FF2B5EF4-FFF2-40B4-BE49-F238E27FC236}">
                <a16:creationId xmlns:a16="http://schemas.microsoft.com/office/drawing/2014/main" id="{C2A6CFAD-F6EF-4FE0-9161-CA8A3E588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016000"/>
          <a:ext cx="69215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Equation" r:id="rId4" imgW="2108200" imgH="393700" progId="Equation.DSMT4">
                  <p:embed/>
                </p:oleObj>
              </mc:Choice>
              <mc:Fallback>
                <p:oleObj name="Equation" r:id="rId4" imgW="21082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016000"/>
                        <a:ext cx="69215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Rectangle 10">
            <a:extLst>
              <a:ext uri="{FF2B5EF4-FFF2-40B4-BE49-F238E27FC236}">
                <a16:creationId xmlns:a16="http://schemas.microsoft.com/office/drawing/2014/main" id="{82781E57-0A8C-45B0-B964-14AA7965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25800"/>
            <a:ext cx="86106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325" indent="-4763">
              <a:lnSpc>
                <a:spcPct val="130000"/>
              </a:lnSpc>
              <a:spcBef>
                <a:spcPct val="20000"/>
              </a:spcBef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800100" indent="-223838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2pPr>
            <a:lvl3pPr marL="1431925" indent="-228600">
              <a:spcBef>
                <a:spcPct val="20000"/>
              </a:spcBef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3pPr>
            <a:lvl4pPr marL="177482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772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7492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212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932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652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400"/>
              <a:t>where: </a:t>
            </a:r>
          </a:p>
          <a:p>
            <a:pPr lvl="1" eaLnBrk="1" hangingPunct="1"/>
            <a:r>
              <a:rPr lang="en-US" altLang="en-US" b="1"/>
              <a:t>x</a:t>
            </a:r>
            <a:r>
              <a:rPr lang="en-US" altLang="en-US" baseline="-25000"/>
              <a:t>0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x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y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 </a:t>
            </a:r>
            <a:r>
              <a:rPr lang="en-US" altLang="en-US"/>
              <a:t>if </a:t>
            </a:r>
            <a:r>
              <a:rPr lang="en-US" altLang="en-US" i="1"/>
              <a:t>n</a:t>
            </a:r>
            <a:r>
              <a:rPr lang="en-US" altLang="en-US"/>
              <a:t> = 2</a:t>
            </a:r>
          </a:p>
          <a:p>
            <a:pPr lvl="1" eaLnBrk="1" hangingPunct="1"/>
            <a:r>
              <a:rPr lang="en-US" altLang="en-US" b="1"/>
              <a:t>x</a:t>
            </a:r>
            <a:r>
              <a:rPr lang="en-US" altLang="en-US" baseline="-25000"/>
              <a:t>0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x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y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z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r>
              <a:rPr lang="en-US" altLang="en-US">
                <a:ea typeface="MS Mincho" panose="02020609040205080304" pitchFamily="49" charset="-128"/>
              </a:rPr>
              <a:t> if </a:t>
            </a:r>
            <a:r>
              <a:rPr lang="en-US" altLang="en-US" i="1">
                <a:ea typeface="MS Mincho" panose="02020609040205080304" pitchFamily="49" charset="-128"/>
              </a:rPr>
              <a:t>n</a:t>
            </a:r>
            <a:r>
              <a:rPr lang="en-US" altLang="en-US">
                <a:ea typeface="MS Mincho" panose="02020609040205080304" pitchFamily="49" charset="-128"/>
              </a:rPr>
              <a:t> = 3</a:t>
            </a: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01FA60E9-8A74-4414-99C6-B51A964B3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410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9094314-F752-4F09-B75C-1EFE69CF4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096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4000"/>
              <a:t>This is reasonable.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The vector equation of the line through </a:t>
            </a:r>
            <a:r>
              <a:rPr lang="en-US" altLang="en-US" sz="2400" b="1"/>
              <a:t>x</a:t>
            </a:r>
            <a:r>
              <a:rPr lang="en-US" altLang="en-US" sz="2400" baseline="-25000"/>
              <a:t>0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in the direction of the vector </a:t>
            </a:r>
            <a:r>
              <a:rPr lang="en-US" altLang="en-US" sz="2400" b="1"/>
              <a:t>u</a:t>
            </a:r>
            <a:r>
              <a:rPr lang="en-US" altLang="en-US" sz="2400"/>
              <a:t> is given by </a:t>
            </a:r>
            <a:br>
              <a:rPr lang="en-US" altLang="en-US" sz="2400"/>
            </a:br>
            <a:r>
              <a:rPr lang="en-US" altLang="en-US" sz="2400" b="1"/>
              <a:t>x</a:t>
            </a:r>
            <a:r>
              <a:rPr lang="en-US" altLang="en-US" sz="2400"/>
              <a:t> = </a:t>
            </a:r>
            <a:r>
              <a:rPr lang="en-US" altLang="en-US" sz="2400" b="1"/>
              <a:t>x</a:t>
            </a:r>
            <a:r>
              <a:rPr lang="en-US" altLang="en-US" sz="2400" baseline="-25000"/>
              <a:t>0</a:t>
            </a:r>
            <a:r>
              <a:rPr lang="en-US" altLang="en-US" sz="2400"/>
              <a:t> +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 </a:t>
            </a:r>
            <a:r>
              <a:rPr lang="en-US" altLang="en-US" sz="2400" b="1"/>
              <a:t>u</a:t>
            </a:r>
            <a:r>
              <a:rPr lang="en-US" altLang="en-US" sz="2400"/>
              <a:t> (Equation 1 in Section 12.5).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Thus,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b="1"/>
              <a:t>x</a:t>
            </a:r>
            <a:r>
              <a:rPr lang="en-US" altLang="en-US" sz="2400" baseline="-25000"/>
              <a:t>0</a:t>
            </a:r>
            <a:r>
              <a:rPr lang="en-US" altLang="en-US" sz="2400"/>
              <a:t> + </a:t>
            </a:r>
            <a:r>
              <a:rPr lang="en-US" altLang="en-US" sz="2400" i="1"/>
              <a:t>h</a:t>
            </a:r>
            <a:r>
              <a:rPr lang="en-US" altLang="en-US" sz="2400" b="1"/>
              <a:t>u</a:t>
            </a:r>
            <a:r>
              <a:rPr lang="en-US" altLang="en-US" sz="2400"/>
              <a:t>) represents the value of </a:t>
            </a:r>
            <a:r>
              <a:rPr lang="en-US" altLang="en-US" sz="2400" i="1"/>
              <a:t>f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at a point on this line.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>
            <a:extLst>
              <a:ext uri="{FF2B5EF4-FFF2-40B4-BE49-F238E27FC236}">
                <a16:creationId xmlns:a16="http://schemas.microsoft.com/office/drawing/2014/main" id="{5F59940F-939F-47BC-BA34-26C2D999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9A3313D-CDFB-42A0-8244-66AC0D16C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 is differentiable and </a:t>
            </a:r>
            <a:r>
              <a:rPr lang="en-US" altLang="en-US" b="1"/>
              <a:t>u</a:t>
            </a:r>
            <a:r>
              <a:rPr lang="en-US" altLang="en-US"/>
              <a:t>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a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b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c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r>
              <a:rPr lang="en-US" altLang="en-US"/>
              <a:t>, then the same method that was used to </a:t>
            </a:r>
            <a:br>
              <a:rPr lang="en-US" altLang="en-US"/>
            </a:br>
            <a:r>
              <a:rPr lang="en-US" altLang="en-US"/>
              <a:t>prove Theorem 3 can be used to show </a:t>
            </a:r>
            <a:br>
              <a:rPr lang="en-US" altLang="en-US"/>
            </a:br>
            <a:r>
              <a:rPr lang="en-US" altLang="en-US"/>
              <a:t>that:</a:t>
            </a:r>
          </a:p>
        </p:txBody>
      </p:sp>
      <p:sp>
        <p:nvSpPr>
          <p:cNvPr id="121860" name="Text Box 6">
            <a:extLst>
              <a:ext uri="{FF2B5EF4-FFF2-40B4-BE49-F238E27FC236}">
                <a16:creationId xmlns:a16="http://schemas.microsoft.com/office/drawing/2014/main" id="{164B0D22-D2E3-496F-92F6-8426750C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Formula 12</a:t>
            </a:r>
          </a:p>
        </p:txBody>
      </p:sp>
      <p:graphicFrame>
        <p:nvGraphicFramePr>
          <p:cNvPr id="121861" name="Object 7">
            <a:extLst>
              <a:ext uri="{FF2B5EF4-FFF2-40B4-BE49-F238E27FC236}">
                <a16:creationId xmlns:a16="http://schemas.microsoft.com/office/drawing/2014/main" id="{7BCA021B-3BA6-4A03-B3B0-BB76CB326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3876675"/>
          <a:ext cx="75438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Equation" r:id="rId4" imgW="2514600" imgH="482600" progId="Equation.DSMT4">
                  <p:embed/>
                </p:oleObj>
              </mc:Choice>
              <mc:Fallback>
                <p:oleObj name="Equation" r:id="rId4" imgW="25146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876675"/>
                        <a:ext cx="75438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15DAFB92-A4E9-41AD-AFB3-53B9E3ED2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5344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6A9A07-6628-4B75-BAF5-39D290DFB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However, what if we want to know the rate </a:t>
            </a:r>
            <a:br>
              <a:rPr lang="en-US" altLang="en-US"/>
            </a:br>
            <a:r>
              <a:rPr lang="en-US" altLang="en-US"/>
              <a:t>of change when we travel southeast (toward Las Vegas), or in some other direction?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49CE09D5-FEE9-43AE-864C-5F68ECA6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87650"/>
            <a:ext cx="4048125" cy="39576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BF1FC25A-F9FA-4E34-A979-FB4E1A66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890838"/>
            <a:ext cx="3802063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5227109-21A2-4FE1-BB00-537B09093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892A72E-DEC7-419D-B6F7-43781227B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For a function </a:t>
            </a:r>
            <a:r>
              <a:rPr lang="en-US" altLang="en-US" i="1"/>
              <a:t>f</a:t>
            </a:r>
            <a:r>
              <a:rPr lang="en-US" altLang="en-US"/>
              <a:t> of three variables, </a:t>
            </a:r>
            <a:br>
              <a:rPr lang="en-US" altLang="en-US"/>
            </a:br>
            <a:r>
              <a:rPr lang="en-US" altLang="en-US"/>
              <a:t>the gradient vector, denoted by       or grad </a:t>
            </a:r>
            <a:r>
              <a:rPr lang="en-US" altLang="en-US" i="1"/>
              <a:t>f</a:t>
            </a:r>
            <a:r>
              <a:rPr lang="en-US" altLang="en-US"/>
              <a:t>, is: 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8E4A5850-A0D9-41DF-863F-81DAC7E18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677988"/>
          <a:ext cx="68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Equation" r:id="rId4" imgW="228501" imgH="203112" progId="Equation.DSMT4">
                  <p:embed/>
                </p:oleObj>
              </mc:Choice>
              <mc:Fallback>
                <p:oleObj name="Equation" r:id="rId4" imgW="22850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677988"/>
                        <a:ext cx="68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35369EBE-AF21-459A-BF44-E3ED7A600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317875"/>
          <a:ext cx="69342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Equation" r:id="rId6" imgW="2235200" imgH="457200" progId="Equation.DSMT4">
                  <p:embed/>
                </p:oleObj>
              </mc:Choice>
              <mc:Fallback>
                <p:oleObj name="Equation" r:id="rId6" imgW="2235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317875"/>
                        <a:ext cx="69342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53C0C8C8-FEB9-4948-8832-82070BA18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A5F5FFC-1236-4201-8E67-D14C46A9D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363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For short,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3238E5F0-44EF-44EC-8BE9-5E73D960C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0775" y="2276475"/>
          <a:ext cx="487680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4" imgW="1435100" imgH="685800" progId="Equation.DSMT4">
                  <p:embed/>
                </p:oleObj>
              </mc:Choice>
              <mc:Fallback>
                <p:oleObj name="Equation" r:id="rId4" imgW="14351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276475"/>
                        <a:ext cx="487680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Text Box 5">
            <a:extLst>
              <a:ext uri="{FF2B5EF4-FFF2-40B4-BE49-F238E27FC236}">
                <a16:creationId xmlns:a16="http://schemas.microsoft.com/office/drawing/2014/main" id="{7A5E3C1D-29BB-4602-8AAE-9EAF0E9D3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B9406746-13D5-4789-B9A4-3FA568FEB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4032637-3894-456D-9425-FFA02E648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 just as with functions of two variables, Formula 12 for the directional derivative can be rewritten as:</a:t>
            </a: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F8DB75AB-AEE9-4514-AD25-FB1BA86D1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3436938"/>
          <a:ext cx="54864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Equation" r:id="rId4" imgW="1727200" imgH="228600" progId="Equation.DSMT4">
                  <p:embed/>
                </p:oleObj>
              </mc:Choice>
              <mc:Fallback>
                <p:oleObj name="Equation" r:id="rId4" imgW="1727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436938"/>
                        <a:ext cx="54864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>
            <a:extLst>
              <a:ext uri="{FF2B5EF4-FFF2-40B4-BE49-F238E27FC236}">
                <a16:creationId xmlns:a16="http://schemas.microsoft.com/office/drawing/2014/main" id="{7A0D7C2F-B93F-42C7-AB07-1AE7A8EE8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CF0FC066-C5DE-4C31-8920-4A1BE588B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C11A5B3A-E317-48CF-86BD-B2EFC5A30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873125"/>
            <a:ext cx="8610600" cy="5851525"/>
          </a:xfrm>
        </p:spPr>
        <p:txBody>
          <a:bodyPr/>
          <a:lstStyle/>
          <a:p>
            <a:pPr marL="665163" indent="-609600"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/>
              <a:t> sin </a:t>
            </a:r>
            <a:r>
              <a:rPr lang="en-US" altLang="en-US" i="1"/>
              <a:t>yz</a:t>
            </a:r>
            <a:r>
              <a:rPr lang="en-US" altLang="en-US"/>
              <a:t>, find:</a:t>
            </a:r>
          </a:p>
          <a:p>
            <a:pPr marL="665163" indent="-609600" eaLnBrk="1" hangingPunct="1"/>
            <a:r>
              <a:rPr lang="en-US" altLang="en-US"/>
              <a:t> </a:t>
            </a:r>
          </a:p>
          <a:p>
            <a:pPr marL="665163" indent="-609600" eaLnBrk="1" hangingPunct="1">
              <a:buFontTx/>
              <a:buAutoNum type="alphaLcPeriod"/>
            </a:pPr>
            <a:r>
              <a:rPr lang="en-US" altLang="en-US"/>
              <a:t>The gradient of </a:t>
            </a:r>
            <a:r>
              <a:rPr lang="en-US" altLang="en-US" i="1"/>
              <a:t>f</a:t>
            </a:r>
            <a:r>
              <a:rPr lang="en-US" altLang="en-US"/>
              <a:t> </a:t>
            </a:r>
          </a:p>
          <a:p>
            <a:pPr marL="665163" indent="-609600" eaLnBrk="1" hangingPunct="1">
              <a:buFontTx/>
              <a:buAutoNum type="alphaLcPeriod"/>
            </a:pPr>
            <a:endParaRPr lang="en-US" altLang="en-US"/>
          </a:p>
          <a:p>
            <a:pPr marL="665163" indent="-609600" eaLnBrk="1" hangingPunct="1">
              <a:buFontTx/>
              <a:buAutoNum type="alphaLcPeriod"/>
            </a:pPr>
            <a:r>
              <a:rPr lang="en-US" altLang="en-US"/>
              <a:t>The directional derivative of </a:t>
            </a:r>
            <a:r>
              <a:rPr lang="en-US" altLang="en-US" i="1"/>
              <a:t>f</a:t>
            </a:r>
            <a:r>
              <a:rPr lang="en-US" altLang="en-US"/>
              <a:t> at (1, 3, 0) </a:t>
            </a:r>
            <a:br>
              <a:rPr lang="en-US" altLang="en-US"/>
            </a:br>
            <a:r>
              <a:rPr lang="en-US" altLang="en-US"/>
              <a:t>in the direction of </a:t>
            </a:r>
            <a:r>
              <a:rPr lang="en-US" altLang="en-US" b="1"/>
              <a:t>v</a:t>
            </a:r>
            <a:r>
              <a:rPr lang="en-US" altLang="en-US"/>
              <a:t> = </a:t>
            </a:r>
            <a:r>
              <a:rPr lang="en-US" altLang="en-US" b="1"/>
              <a:t>i</a:t>
            </a:r>
            <a:r>
              <a:rPr lang="en-US" altLang="en-US"/>
              <a:t> + 2 </a:t>
            </a:r>
            <a:r>
              <a:rPr lang="en-US" altLang="en-US" b="1"/>
              <a:t>j</a:t>
            </a:r>
            <a:r>
              <a:rPr lang="en-US" altLang="en-US"/>
              <a:t> – </a:t>
            </a:r>
            <a:r>
              <a:rPr lang="en-US" altLang="en-US" b="1"/>
              <a:t>k</a:t>
            </a:r>
            <a:r>
              <a:rPr lang="en-US" altLang="en-US"/>
              <a:t>.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3C359EDD-82CB-40E9-91A1-F0DB0719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F24A3EE1-4BDD-4F1A-BFD6-681748FB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2D08BA4-9EA7-40D6-962E-5A3C4AE53D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gradient of </a:t>
            </a:r>
            <a:r>
              <a:rPr lang="en-US" altLang="en-US" sz="3400" i="1"/>
              <a:t>f</a:t>
            </a:r>
            <a:r>
              <a:rPr lang="en-US" altLang="en-US" sz="3400"/>
              <a:t> is: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4BF7A078-16D6-432B-BC13-82FE15E72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5 a</a:t>
            </a:r>
          </a:p>
        </p:txBody>
      </p:sp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D78B11D3-38DE-4E13-824F-9401AF528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2451100"/>
          <a:ext cx="6737350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Equation" r:id="rId4" imgW="2146300" imgH="774700" progId="Equation.DSMT4">
                  <p:embed/>
                </p:oleObj>
              </mc:Choice>
              <mc:Fallback>
                <p:oleObj name="Equation" r:id="rId4" imgW="2146300" imgH="774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451100"/>
                        <a:ext cx="6737350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0A4A3DF0-B088-49AA-B29E-04563D8FE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AE61E58-7CA9-4601-959B-403AF9612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At (1, 3, 0), we have: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unit vector in the direction </a:t>
            </a:r>
            <a:br>
              <a:rPr lang="en-US" altLang="en-US"/>
            </a:br>
            <a:r>
              <a:rPr lang="en-US" altLang="en-US"/>
              <a:t>of </a:t>
            </a:r>
            <a:r>
              <a:rPr lang="en-US" altLang="en-US" b="1"/>
              <a:t>v</a:t>
            </a:r>
            <a:r>
              <a:rPr lang="en-US" altLang="en-US"/>
              <a:t> = </a:t>
            </a:r>
            <a:r>
              <a:rPr lang="en-US" altLang="en-US" b="1"/>
              <a:t>i</a:t>
            </a:r>
            <a:r>
              <a:rPr lang="en-US" altLang="en-US"/>
              <a:t> + 2 </a:t>
            </a:r>
            <a:r>
              <a:rPr lang="en-US" altLang="en-US" b="1"/>
              <a:t>j</a:t>
            </a:r>
            <a:r>
              <a:rPr lang="en-US" altLang="en-US"/>
              <a:t> – </a:t>
            </a:r>
            <a:r>
              <a:rPr lang="en-US" altLang="en-US" b="1"/>
              <a:t>k</a:t>
            </a:r>
            <a:r>
              <a:rPr lang="en-US" altLang="en-US"/>
              <a:t> is: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E77CE2C4-301B-4DA6-9F47-3B4CFA6FD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5 b</a:t>
            </a:r>
          </a:p>
        </p:txBody>
      </p:sp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368E7E6C-3F0C-4E73-A14B-FBBBC6ACD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568450"/>
          <a:ext cx="3962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Equation" r:id="rId4" imgW="1218671" imgH="203112" progId="Equation.DSMT4">
                  <p:embed/>
                </p:oleObj>
              </mc:Choice>
              <mc:Fallback>
                <p:oleObj name="Equation" r:id="rId4" imgW="121867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68450"/>
                        <a:ext cx="3962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>
            <a:extLst>
              <a:ext uri="{FF2B5EF4-FFF2-40B4-BE49-F238E27FC236}">
                <a16:creationId xmlns:a16="http://schemas.microsoft.com/office/drawing/2014/main" id="{A16326F7-9F38-4BE8-B8A5-1AC31604C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4175125"/>
          <a:ext cx="42672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Equation" r:id="rId6" imgW="1435100" imgH="419100" progId="Equation.DSMT4">
                  <p:embed/>
                </p:oleObj>
              </mc:Choice>
              <mc:Fallback>
                <p:oleObj name="Equation" r:id="rId6" imgW="14351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4175125"/>
                        <a:ext cx="42672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A533ECD-F37D-448B-A8E0-B2721F9BB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THREE-VARIABLE FUNCTIONS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B162A571-0B24-4AF2-BE66-A60FC35B9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Hence, Equation 14 gives: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63FEA66E-641D-4A09-9047-0FFB4DEA6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5</a:t>
            </a:r>
          </a:p>
        </p:txBody>
      </p:sp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C2C5655B-61CD-4141-A7F9-9B5870C76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2198688"/>
          <a:ext cx="6781800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Equation" r:id="rId4" imgW="2413000" imgH="1168400" progId="Equation.DSMT4">
                  <p:embed/>
                </p:oleObj>
              </mc:Choice>
              <mc:Fallback>
                <p:oleObj name="Equation" r:id="rId4" imgW="24130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198688"/>
                        <a:ext cx="6781800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97F190A-354A-440D-9760-B7FA7798B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934200" cy="585788"/>
          </a:xfrm>
        </p:spPr>
        <p:txBody>
          <a:bodyPr/>
          <a:lstStyle/>
          <a:p>
            <a:pPr eaLnBrk="1" hangingPunct="1"/>
            <a:r>
              <a:rPr lang="en-US" altLang="en-US"/>
              <a:t>MAXIMIZING THE DIRECTIONAL DERIVATIVE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23557C6-A220-4428-BBE3-34203A52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Suppose we have a function </a:t>
            </a:r>
            <a:r>
              <a:rPr lang="en-US" altLang="en-US" i="1"/>
              <a:t>f</a:t>
            </a:r>
            <a:r>
              <a:rPr lang="en-US" altLang="en-US"/>
              <a:t> of two or three variables and we consider all possible directional derivatives of </a:t>
            </a:r>
            <a:r>
              <a:rPr lang="en-US" altLang="en-US" i="1"/>
              <a:t>f</a:t>
            </a:r>
            <a:r>
              <a:rPr lang="en-US" altLang="en-US"/>
              <a:t> at a given point.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sz="2600"/>
              <a:t>These give the rates of change of </a:t>
            </a:r>
            <a:r>
              <a:rPr lang="en-US" altLang="en-US" sz="2600" i="1"/>
              <a:t>f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in all possible directions.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2FB0D33-12CD-4158-B7FD-1665658BB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934200" cy="585788"/>
          </a:xfrm>
        </p:spPr>
        <p:txBody>
          <a:bodyPr/>
          <a:lstStyle/>
          <a:p>
            <a:pPr eaLnBrk="1" hangingPunct="1"/>
            <a:r>
              <a:rPr lang="en-US" altLang="en-US"/>
              <a:t>MAXIMIZING THE DIRECTIONAL DERIVATIVE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2E4D5291-20E0-4F6E-96BF-67B2A1E291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096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4000"/>
              <a:t>We can then ask the questions: </a:t>
            </a:r>
          </a:p>
          <a:p>
            <a:pPr eaLnBrk="1" hangingPunct="1"/>
            <a:endParaRPr lang="en-US" altLang="en-US" sz="4000"/>
          </a:p>
          <a:p>
            <a:pPr lvl="1" eaLnBrk="1" hangingPunct="1"/>
            <a:r>
              <a:rPr lang="en-US" altLang="en-US"/>
              <a:t>In which of these directions does </a:t>
            </a:r>
            <a:r>
              <a:rPr lang="en-US" altLang="en-US" i="1"/>
              <a:t>f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change fastest?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What is the maximum rate of change?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09F797E-E5F4-4AC1-B0FD-DE20D164B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9342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MAXIMIZING THE DIRECTIONAL DERIVATIVE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F477D921-9FA5-4066-9038-0902E6E06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207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4200"/>
              <a:t>The answers are provided by </a:t>
            </a:r>
            <a:br>
              <a:rPr lang="en-US" altLang="en-US" sz="4200"/>
            </a:br>
            <a:r>
              <a:rPr lang="en-US" altLang="en-US" sz="4200"/>
              <a:t>the following theorem.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52D334D9-9BE8-4804-ADCF-FCF5E3F75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6FE2D84-2935-4D3E-938D-441422260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53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In this section, we introduce a type of derivative, called a directional derivative</a:t>
            </a:r>
            <a:r>
              <a:rPr lang="en-US" altLang="en-US" i="1"/>
              <a:t>, </a:t>
            </a:r>
            <a:br>
              <a:rPr lang="en-US" altLang="en-US" i="1"/>
            </a:br>
            <a:r>
              <a:rPr lang="en-US" altLang="en-US"/>
              <a:t>that enables us to find: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The rate of change of a function of </a:t>
            </a:r>
            <a:br>
              <a:rPr lang="en-US" altLang="en-US" sz="2600"/>
            </a:br>
            <a:r>
              <a:rPr lang="en-US" altLang="en-US" sz="2600"/>
              <a:t>two or more variables in any direction.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">
            <a:extLst>
              <a:ext uri="{FF2B5EF4-FFF2-40B4-BE49-F238E27FC236}">
                <a16:creationId xmlns:a16="http://schemas.microsoft.com/office/drawing/2014/main" id="{017E5D93-2810-4568-B554-64B5DCF60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153400" cy="585788"/>
          </a:xfrm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1B8F7E8-7991-4C30-8183-ECABDB83B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Suppose </a:t>
            </a:r>
            <a:r>
              <a:rPr lang="en-US" altLang="en-US" i="1"/>
              <a:t>f</a:t>
            </a:r>
            <a:r>
              <a:rPr lang="en-US" altLang="en-US"/>
              <a:t> is a differentiable function of </a:t>
            </a:r>
            <a:br>
              <a:rPr lang="en-US" altLang="en-US"/>
            </a:br>
            <a:r>
              <a:rPr lang="en-US" altLang="en-US"/>
              <a:t>two or three variables.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maximum value of the directional derivative </a:t>
            </a:r>
            <a:r>
              <a:rPr lang="en-US" altLang="en-US" i="1"/>
              <a:t>D</a:t>
            </a:r>
            <a:r>
              <a:rPr lang="en-US" altLang="en-US" b="1" baseline="-25000"/>
              <a:t>u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b="1"/>
              <a:t>x</a:t>
            </a:r>
            <a:r>
              <a:rPr lang="en-US" altLang="en-US"/>
              <a:t>) is:             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It occurs when </a:t>
            </a:r>
            <a:r>
              <a:rPr lang="en-US" altLang="en-US" sz="2600" b="1"/>
              <a:t>u</a:t>
            </a:r>
            <a:r>
              <a:rPr lang="en-US" altLang="en-US" sz="2600"/>
              <a:t> has the same direction </a:t>
            </a:r>
            <a:br>
              <a:rPr lang="en-US" altLang="en-US" sz="2600"/>
            </a:br>
            <a:r>
              <a:rPr lang="en-US" altLang="en-US" sz="2600"/>
              <a:t>as the gradient vector</a:t>
            </a:r>
          </a:p>
        </p:txBody>
      </p:sp>
      <p:sp>
        <p:nvSpPr>
          <p:cNvPr id="144388" name="Text Box 5">
            <a:extLst>
              <a:ext uri="{FF2B5EF4-FFF2-40B4-BE49-F238E27FC236}">
                <a16:creationId xmlns:a16="http://schemas.microsoft.com/office/drawing/2014/main" id="{702EAA59-3F4B-4935-9BF6-5956B2A6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Theorem 15</a:t>
            </a:r>
          </a:p>
        </p:txBody>
      </p:sp>
      <p:graphicFrame>
        <p:nvGraphicFramePr>
          <p:cNvPr id="144389" name="Object 6">
            <a:extLst>
              <a:ext uri="{FF2B5EF4-FFF2-40B4-BE49-F238E27FC236}">
                <a16:creationId xmlns:a16="http://schemas.microsoft.com/office/drawing/2014/main" id="{1A8596AB-F9CD-4062-BFA2-E5E4D02B1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3765550"/>
          <a:ext cx="15240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Equation" r:id="rId4" imgW="520474" imgH="203112" progId="Equation.DSMT4">
                  <p:embed/>
                </p:oleObj>
              </mc:Choice>
              <mc:Fallback>
                <p:oleObj name="Equation" r:id="rId4" imgW="520474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765550"/>
                        <a:ext cx="15240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7">
            <a:extLst>
              <a:ext uri="{FF2B5EF4-FFF2-40B4-BE49-F238E27FC236}">
                <a16:creationId xmlns:a16="http://schemas.microsoft.com/office/drawing/2014/main" id="{E3E4A18B-3448-4FC8-A9BF-26C4390F8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5241925"/>
          <a:ext cx="1066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2" name="Equation" r:id="rId6" imgW="418918" imgH="203112" progId="Equation.DSMT4">
                  <p:embed/>
                </p:oleObj>
              </mc:Choice>
              <mc:Fallback>
                <p:oleObj name="Equation" r:id="rId6" imgW="41891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241925"/>
                        <a:ext cx="1066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4">
            <a:extLst>
              <a:ext uri="{FF2B5EF4-FFF2-40B4-BE49-F238E27FC236}">
                <a16:creationId xmlns:a16="http://schemas.microsoft.com/office/drawing/2014/main" id="{28166643-BD82-493C-B3E3-F86AD56CF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3E8ECA1-B45C-4E09-85A3-72739E072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07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From Equation 9 or 14, we have: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where </a:t>
            </a:r>
            <a:r>
              <a:rPr lang="el-GR" altLang="en-US" i="1">
                <a:cs typeface="Arial" panose="020B0604020202020204" pitchFamily="34" charset="0"/>
              </a:rPr>
              <a:t>θ</a:t>
            </a:r>
            <a:r>
              <a:rPr lang="en-US" altLang="en-US">
                <a:cs typeface="Arial" panose="020B0604020202020204" pitchFamily="34" charset="0"/>
              </a:rPr>
              <a:t> </a:t>
            </a:r>
            <a:r>
              <a:rPr lang="en-US" altLang="en-US"/>
              <a:t>is the angle </a:t>
            </a:r>
            <a:br>
              <a:rPr lang="en-US" altLang="en-US"/>
            </a:br>
            <a:r>
              <a:rPr lang="en-US" altLang="en-US"/>
              <a:t>between       and </a:t>
            </a:r>
            <a:r>
              <a:rPr lang="en-US" altLang="en-US" b="1"/>
              <a:t>u</a:t>
            </a:r>
            <a:r>
              <a:rPr lang="en-US" altLang="en-US"/>
              <a:t>.</a:t>
            </a:r>
          </a:p>
        </p:txBody>
      </p:sp>
      <p:sp>
        <p:nvSpPr>
          <p:cNvPr id="146436" name="Text Box 5">
            <a:extLst>
              <a:ext uri="{FF2B5EF4-FFF2-40B4-BE49-F238E27FC236}">
                <a16:creationId xmlns:a16="http://schemas.microsoft.com/office/drawing/2014/main" id="{BD0031C7-9013-4D86-B5C9-CEB599ED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</a:t>
            </a:r>
          </a:p>
        </p:txBody>
      </p:sp>
      <p:graphicFrame>
        <p:nvGraphicFramePr>
          <p:cNvPr id="146437" name="Object 6">
            <a:extLst>
              <a:ext uri="{FF2B5EF4-FFF2-40B4-BE49-F238E27FC236}">
                <a16:creationId xmlns:a16="http://schemas.microsoft.com/office/drawing/2014/main" id="{0E661EF9-2622-4926-AB86-E3FAEFD53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2200275"/>
          <a:ext cx="55626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Equation" r:id="rId4" imgW="1752600" imgH="457200" progId="Equation.DSMT4">
                  <p:embed/>
                </p:oleObj>
              </mc:Choice>
              <mc:Fallback>
                <p:oleObj name="Equation" r:id="rId4" imgW="1752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200275"/>
                        <a:ext cx="55626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7">
            <a:extLst>
              <a:ext uri="{FF2B5EF4-FFF2-40B4-BE49-F238E27FC236}">
                <a16:creationId xmlns:a16="http://schemas.microsoft.com/office/drawing/2014/main" id="{9D638CDC-5691-4EEF-A04E-3F898CFB2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0450" y="4953000"/>
          <a:ext cx="714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Equation" r:id="rId6" imgW="228501" imgH="203112" progId="Equation.DSMT4">
                  <p:embed/>
                </p:oleObj>
              </mc:Choice>
              <mc:Fallback>
                <p:oleObj name="Equation" r:id="rId6" imgW="22850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953000"/>
                        <a:ext cx="7143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>
            <a:extLst>
              <a:ext uri="{FF2B5EF4-FFF2-40B4-BE49-F238E27FC236}">
                <a16:creationId xmlns:a16="http://schemas.microsoft.com/office/drawing/2014/main" id="{C89602F0-6CBC-498D-AEE6-FDDF2E4E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3FADBC3-EDB3-42BA-A116-9DB6D989E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 maximum value of cos </a:t>
            </a:r>
            <a:r>
              <a:rPr lang="el-GR" altLang="en-US" sz="3400" i="1">
                <a:cs typeface="Arial" panose="020B0604020202020204" pitchFamily="34" charset="0"/>
              </a:rPr>
              <a:t>θ</a:t>
            </a:r>
            <a:r>
              <a:rPr lang="en-US" altLang="en-US" sz="3400">
                <a:cs typeface="Arial" panose="020B0604020202020204" pitchFamily="34" charset="0"/>
              </a:rPr>
              <a:t> </a:t>
            </a:r>
            <a:r>
              <a:rPr lang="en-US" altLang="en-US" sz="3400"/>
              <a:t>is 1.</a:t>
            </a:r>
          </a:p>
          <a:p>
            <a:pPr eaLnBrk="1" hangingPunct="1"/>
            <a:r>
              <a:rPr lang="en-US" altLang="en-US" sz="3400"/>
              <a:t>This occurs when </a:t>
            </a:r>
            <a:r>
              <a:rPr lang="el-GR" altLang="en-US" sz="3400" i="1">
                <a:cs typeface="Arial" panose="020B0604020202020204" pitchFamily="34" charset="0"/>
              </a:rPr>
              <a:t>θ</a:t>
            </a:r>
            <a:r>
              <a:rPr lang="en-US" altLang="en-US" sz="3400">
                <a:cs typeface="Arial" panose="020B0604020202020204" pitchFamily="34" charset="0"/>
              </a:rPr>
              <a:t> = 0</a:t>
            </a:r>
            <a:r>
              <a:rPr lang="en-US" altLang="en-US" sz="3400"/>
              <a:t>. </a:t>
            </a:r>
          </a:p>
          <a:p>
            <a:pPr lvl="1" eaLnBrk="1" hangingPunct="1"/>
            <a:endParaRPr lang="en-US" altLang="en-US" sz="3400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So, the maximum value of </a:t>
            </a:r>
            <a:r>
              <a:rPr lang="en-US" altLang="en-US" sz="2600" i="1"/>
              <a:t>D</a:t>
            </a:r>
            <a:r>
              <a:rPr lang="en-US" altLang="en-US" sz="2600" b="1" baseline="-25000"/>
              <a:t>u </a:t>
            </a:r>
            <a:r>
              <a:rPr lang="en-US" altLang="en-US" sz="2600" i="1"/>
              <a:t>f</a:t>
            </a:r>
            <a:r>
              <a:rPr lang="en-US" altLang="en-US" sz="2600"/>
              <a:t> is: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It occurs when </a:t>
            </a:r>
            <a:r>
              <a:rPr lang="el-GR" altLang="en-US" sz="2600" i="1">
                <a:cs typeface="Arial" panose="020B0604020202020204" pitchFamily="34" charset="0"/>
              </a:rPr>
              <a:t>θ</a:t>
            </a:r>
            <a:r>
              <a:rPr lang="en-US" altLang="en-US" sz="2600">
                <a:cs typeface="Arial" panose="020B0604020202020204" pitchFamily="34" charset="0"/>
              </a:rPr>
              <a:t> = 0</a:t>
            </a:r>
            <a:r>
              <a:rPr lang="en-US" altLang="en-US" sz="2600"/>
              <a:t>, that is, when </a:t>
            </a:r>
            <a:r>
              <a:rPr lang="en-US" altLang="en-US" sz="2600" b="1"/>
              <a:t>u</a:t>
            </a:r>
            <a:r>
              <a:rPr lang="en-US" altLang="en-US" sz="2600"/>
              <a:t> has </a:t>
            </a:r>
            <a:br>
              <a:rPr lang="en-US" altLang="en-US" sz="2600"/>
            </a:br>
            <a:r>
              <a:rPr lang="en-US" altLang="en-US" sz="2600"/>
              <a:t>the same direction as      .</a:t>
            </a:r>
          </a:p>
        </p:txBody>
      </p:sp>
      <p:sp>
        <p:nvSpPr>
          <p:cNvPr id="148484" name="Text Box 7">
            <a:extLst>
              <a:ext uri="{FF2B5EF4-FFF2-40B4-BE49-F238E27FC236}">
                <a16:creationId xmlns:a16="http://schemas.microsoft.com/office/drawing/2014/main" id="{2D7AE7D4-E071-4545-831F-95577AC7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Proof</a:t>
            </a:r>
          </a:p>
        </p:txBody>
      </p:sp>
      <p:graphicFrame>
        <p:nvGraphicFramePr>
          <p:cNvPr id="148485" name="Object 8">
            <a:extLst>
              <a:ext uri="{FF2B5EF4-FFF2-40B4-BE49-F238E27FC236}">
                <a16:creationId xmlns:a16="http://schemas.microsoft.com/office/drawing/2014/main" id="{94C23D29-095C-405F-8AAA-1FF574AAA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6350" y="3536950"/>
          <a:ext cx="762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7" name="Equation" r:id="rId4" imgW="330057" imgH="203112" progId="Equation.DSMT4">
                  <p:embed/>
                </p:oleObj>
              </mc:Choice>
              <mc:Fallback>
                <p:oleObj name="Equation" r:id="rId4" imgW="33005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3536950"/>
                        <a:ext cx="762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9">
            <a:extLst>
              <a:ext uri="{FF2B5EF4-FFF2-40B4-BE49-F238E27FC236}">
                <a16:creationId xmlns:a16="http://schemas.microsoft.com/office/drawing/2014/main" id="{84F68111-C47E-4FAF-BED5-C154A01A2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6925" y="4895850"/>
          <a:ext cx="546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Equation" r:id="rId6" imgW="228501" imgH="203112" progId="Equation.DSMT4">
                  <p:embed/>
                </p:oleObj>
              </mc:Choice>
              <mc:Fallback>
                <p:oleObj name="Equation" r:id="rId6" imgW="228501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895850"/>
                        <a:ext cx="5461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>
            <a:extLst>
              <a:ext uri="{FF2B5EF4-FFF2-40B4-BE49-F238E27FC236}">
                <a16:creationId xmlns:a16="http://schemas.microsoft.com/office/drawing/2014/main" id="{057EA1E7-6AE9-4C35-B9A4-37050F6C9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EC87BC7D-00F2-48B5-99ED-E954D7725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55663"/>
            <a:ext cx="8610600" cy="5851525"/>
          </a:xfrm>
        </p:spPr>
        <p:txBody>
          <a:bodyPr/>
          <a:lstStyle/>
          <a:p>
            <a:pPr marL="579438" indent="-523875" eaLnBrk="1" hangingPunct="1">
              <a:buFontTx/>
              <a:buAutoNum type="alphaLcPeriod"/>
            </a:pPr>
            <a:r>
              <a:rPr lang="en-US" altLang="en-US" sz="3400"/>
              <a:t>If </a:t>
            </a:r>
            <a:r>
              <a:rPr lang="en-US" altLang="en-US" sz="3400" i="1"/>
              <a:t>f</a:t>
            </a:r>
            <a:r>
              <a:rPr lang="en-US" altLang="en-US" sz="3400"/>
              <a:t>(</a:t>
            </a:r>
            <a:r>
              <a:rPr lang="en-US" altLang="en-US" sz="3400" i="1"/>
              <a:t>x</a:t>
            </a:r>
            <a:r>
              <a:rPr lang="en-US" altLang="en-US" sz="3400"/>
              <a:t>, </a:t>
            </a:r>
            <a:r>
              <a:rPr lang="en-US" altLang="en-US" sz="3400" i="1"/>
              <a:t>y</a:t>
            </a:r>
            <a:r>
              <a:rPr lang="en-US" altLang="en-US" sz="3400"/>
              <a:t>) = </a:t>
            </a:r>
            <a:r>
              <a:rPr lang="en-US" altLang="en-US" sz="3400" i="1"/>
              <a:t>xe</a:t>
            </a:r>
            <a:r>
              <a:rPr lang="en-US" altLang="en-US" sz="3400" i="1" baseline="30000"/>
              <a:t>y</a:t>
            </a:r>
            <a:r>
              <a:rPr lang="en-US" altLang="en-US" sz="3400"/>
              <a:t>, find the rate of change </a:t>
            </a:r>
            <a:br>
              <a:rPr lang="en-US" altLang="en-US" sz="3400"/>
            </a:br>
            <a:r>
              <a:rPr lang="en-US" altLang="en-US" sz="3400"/>
              <a:t>of </a:t>
            </a:r>
            <a:r>
              <a:rPr lang="en-US" altLang="en-US" sz="3400" i="1"/>
              <a:t>f</a:t>
            </a:r>
            <a:r>
              <a:rPr lang="en-US" altLang="en-US" sz="3400"/>
              <a:t> at the point </a:t>
            </a:r>
            <a:r>
              <a:rPr lang="en-US" altLang="en-US" sz="3400" i="1"/>
              <a:t>P</a:t>
            </a:r>
            <a:r>
              <a:rPr lang="en-US" altLang="en-US" sz="3400"/>
              <a:t>(2, 0) in the direction from </a:t>
            </a:r>
            <a:r>
              <a:rPr lang="en-US" altLang="en-US" sz="3400" i="1"/>
              <a:t>P</a:t>
            </a:r>
            <a:r>
              <a:rPr lang="en-US" altLang="en-US" sz="3400"/>
              <a:t> to </a:t>
            </a:r>
            <a:r>
              <a:rPr lang="en-US" altLang="en-US" sz="3400" i="1"/>
              <a:t>Q</a:t>
            </a:r>
            <a:r>
              <a:rPr lang="en-US" altLang="en-US" sz="3400"/>
              <a:t>(½, 2).</a:t>
            </a:r>
          </a:p>
        </p:txBody>
      </p:sp>
      <p:sp>
        <p:nvSpPr>
          <p:cNvPr id="150532" name="Text Box 6">
            <a:extLst>
              <a:ext uri="{FF2B5EF4-FFF2-40B4-BE49-F238E27FC236}">
                <a16:creationId xmlns:a16="http://schemas.microsoft.com/office/drawing/2014/main" id="{EDCBE908-C8F8-4748-AF6E-C6CD5E33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6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>
            <a:extLst>
              <a:ext uri="{FF2B5EF4-FFF2-40B4-BE49-F238E27FC236}">
                <a16:creationId xmlns:a16="http://schemas.microsoft.com/office/drawing/2014/main" id="{DF49AAF6-034C-4B45-B411-0DF899587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A2809588-C964-4B2C-86AC-1D3CA724D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55663"/>
            <a:ext cx="8610600" cy="5851525"/>
          </a:xfrm>
        </p:spPr>
        <p:txBody>
          <a:bodyPr/>
          <a:lstStyle/>
          <a:p>
            <a:pPr marL="579438" indent="-523875" eaLnBrk="1" hangingPunct="1">
              <a:buFontTx/>
              <a:buAutoNum type="alphaLcPeriod" startAt="2"/>
            </a:pPr>
            <a:r>
              <a:rPr lang="en-US" altLang="en-US" sz="3400"/>
              <a:t>In what direction does </a:t>
            </a:r>
            <a:r>
              <a:rPr lang="en-US" altLang="en-US" sz="3400" i="1"/>
              <a:t>f</a:t>
            </a:r>
            <a:r>
              <a:rPr lang="en-US" altLang="en-US" sz="3400"/>
              <a:t> have </a:t>
            </a:r>
            <a:br>
              <a:rPr lang="en-US" altLang="en-US" sz="3400"/>
            </a:br>
            <a:r>
              <a:rPr lang="en-US" altLang="en-US" sz="3400"/>
              <a:t>the maximum rate of change? </a:t>
            </a:r>
            <a:br>
              <a:rPr lang="en-US" altLang="en-US" sz="3400"/>
            </a:br>
            <a:br>
              <a:rPr lang="en-US" altLang="en-US" sz="3400"/>
            </a:br>
            <a:r>
              <a:rPr lang="en-US" altLang="en-US" sz="3400"/>
              <a:t>What is this maximum rate of change?</a:t>
            </a:r>
          </a:p>
        </p:txBody>
      </p:sp>
      <p:sp>
        <p:nvSpPr>
          <p:cNvPr id="152580" name="Text Box 4">
            <a:extLst>
              <a:ext uri="{FF2B5EF4-FFF2-40B4-BE49-F238E27FC236}">
                <a16:creationId xmlns:a16="http://schemas.microsoft.com/office/drawing/2014/main" id="{2E11501F-17A2-4F45-AC9B-C6524248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6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>
            <a:extLst>
              <a:ext uri="{FF2B5EF4-FFF2-40B4-BE49-F238E27FC236}">
                <a16:creationId xmlns:a16="http://schemas.microsoft.com/office/drawing/2014/main" id="{83544EE2-F19E-4A26-9B83-0A7F6D68C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E5D17AC7-49D4-4EAB-B409-24BBF8D49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We first compute the gradient vector:</a:t>
            </a: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874D8084-BDCF-478E-8396-FBBE0C31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6 a</a:t>
            </a:r>
          </a:p>
        </p:txBody>
      </p:sp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id="{CF7F5476-F4D4-4205-AE5D-F380A3A7C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2575" y="2317750"/>
          <a:ext cx="3876675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0" name="Equation" r:id="rId4" imgW="1257300" imgH="939800" progId="Equation.DSMT4">
                  <p:embed/>
                </p:oleObj>
              </mc:Choice>
              <mc:Fallback>
                <p:oleObj name="Equation" r:id="rId4" imgW="12573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317750"/>
                        <a:ext cx="3876675" cy="289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>
            <a:extLst>
              <a:ext uri="{FF2B5EF4-FFF2-40B4-BE49-F238E27FC236}">
                <a16:creationId xmlns:a16="http://schemas.microsoft.com/office/drawing/2014/main" id="{D9DC3BBA-CA2E-4F98-B459-87CF00AC7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CCAF8C3D-1E2C-4319-A4A0-D75AD0B33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unit vector in the direction of        </a:t>
            </a:r>
            <a:br>
              <a:rPr lang="en-US" altLang="en-US"/>
            </a:br>
            <a:r>
              <a:rPr lang="en-US" altLang="en-US"/>
              <a:t>is                    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So, the rate of change of </a:t>
            </a:r>
            <a:r>
              <a:rPr lang="en-US" altLang="en-US" i="1"/>
              <a:t>f</a:t>
            </a:r>
            <a:r>
              <a:rPr lang="en-US" altLang="en-US"/>
              <a:t> in the direction </a:t>
            </a:r>
            <a:br>
              <a:rPr lang="en-US" altLang="en-US"/>
            </a:br>
            <a:r>
              <a:rPr lang="en-US" altLang="en-US"/>
              <a:t>from </a:t>
            </a:r>
            <a:r>
              <a:rPr lang="en-US" altLang="en-US" i="1"/>
              <a:t>P</a:t>
            </a:r>
            <a:r>
              <a:rPr lang="en-US" altLang="en-US"/>
              <a:t> to </a:t>
            </a:r>
            <a:r>
              <a:rPr lang="en-US" altLang="en-US" i="1"/>
              <a:t>Q</a:t>
            </a:r>
            <a:r>
              <a:rPr lang="en-US" altLang="en-US"/>
              <a:t> is: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F3733870-194E-47E6-9B92-0370DC07D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6 a</a:t>
            </a:r>
          </a:p>
        </p:txBody>
      </p:sp>
      <p:graphicFrame>
        <p:nvGraphicFramePr>
          <p:cNvPr id="156677" name="Object 5">
            <a:extLst>
              <a:ext uri="{FF2B5EF4-FFF2-40B4-BE49-F238E27FC236}">
                <a16:creationId xmlns:a16="http://schemas.microsoft.com/office/drawing/2014/main" id="{44FAC59F-F62C-4FAF-840F-97F0630C1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0513" y="957263"/>
          <a:ext cx="25034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0" name="Equation" r:id="rId4" imgW="927100" imgH="241300" progId="Equation.DSMT4">
                  <p:embed/>
                </p:oleObj>
              </mc:Choice>
              <mc:Fallback>
                <p:oleObj name="Equation" r:id="rId4" imgW="9271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957263"/>
                        <a:ext cx="25034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36704A1E-4DD6-4D3D-9501-7BB8C80E1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1595438"/>
          <a:ext cx="2209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name="Equation" r:id="rId6" imgW="711200" imgH="228600" progId="Equation.DSMT4">
                  <p:embed/>
                </p:oleObj>
              </mc:Choice>
              <mc:Fallback>
                <p:oleObj name="Equation" r:id="rId6" imgW="711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595438"/>
                        <a:ext cx="22098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>
            <a:extLst>
              <a:ext uri="{FF2B5EF4-FFF2-40B4-BE49-F238E27FC236}">
                <a16:creationId xmlns:a16="http://schemas.microsoft.com/office/drawing/2014/main" id="{44B85BD4-0D3A-43F2-852A-E385B2523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3300" y="4044950"/>
          <a:ext cx="495300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Equation" r:id="rId8" imgW="1714500" imgH="698500" progId="Equation.DSMT4">
                  <p:embed/>
                </p:oleObj>
              </mc:Choice>
              <mc:Fallback>
                <p:oleObj name="Equation" r:id="rId8" imgW="17145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044950"/>
                        <a:ext cx="495300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>
            <a:extLst>
              <a:ext uri="{FF2B5EF4-FFF2-40B4-BE49-F238E27FC236}">
                <a16:creationId xmlns:a16="http://schemas.microsoft.com/office/drawing/2014/main" id="{FAFEAF48-BDD9-409A-9BC8-53D6A3245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2D1C2985-A197-4456-B3CA-D362C64D1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According to Theorem 15, </a:t>
            </a:r>
            <a:r>
              <a:rPr lang="en-US" altLang="en-US" sz="3400" i="1"/>
              <a:t>f</a:t>
            </a:r>
            <a:r>
              <a:rPr lang="en-US" altLang="en-US" sz="3400"/>
              <a:t> increases fastest in the direction of the gradient vector                       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So, the maximum rate of change is:</a:t>
            </a:r>
          </a:p>
        </p:txBody>
      </p:sp>
      <p:sp>
        <p:nvSpPr>
          <p:cNvPr id="158724" name="Text Box 4">
            <a:extLst>
              <a:ext uri="{FF2B5EF4-FFF2-40B4-BE49-F238E27FC236}">
                <a16:creationId xmlns:a16="http://schemas.microsoft.com/office/drawing/2014/main" id="{463E3C3A-424D-4C9D-AF5D-693ED9E3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6 b</a:t>
            </a:r>
          </a:p>
        </p:txBody>
      </p:sp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FAB35189-BEE7-4994-9EE5-A93C195FD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2417763"/>
          <a:ext cx="2790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Equation" r:id="rId4" imgW="977476" imgH="203112" progId="Equation.DSMT4">
                  <p:embed/>
                </p:oleObj>
              </mc:Choice>
              <mc:Fallback>
                <p:oleObj name="Equation" r:id="rId4" imgW="977476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417763"/>
                        <a:ext cx="2790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>
            <a:extLst>
              <a:ext uri="{FF2B5EF4-FFF2-40B4-BE49-F238E27FC236}">
                <a16:creationId xmlns:a16="http://schemas.microsoft.com/office/drawing/2014/main" id="{F9B69DA3-A1B1-4A8B-8F20-15FB87EEC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4616450"/>
          <a:ext cx="426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Equation" r:id="rId6" imgW="1422400" imgH="266700" progId="Equation.DSMT4">
                  <p:embed/>
                </p:oleObj>
              </mc:Choice>
              <mc:Fallback>
                <p:oleObj name="Equation" r:id="rId6" imgW="1422400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616450"/>
                        <a:ext cx="4267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>
            <a:extLst>
              <a:ext uri="{FF2B5EF4-FFF2-40B4-BE49-F238E27FC236}">
                <a16:creationId xmlns:a16="http://schemas.microsoft.com/office/drawing/2014/main" id="{0F70C762-DB9D-4E0C-B25C-C1677E632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A96AC17F-361D-4B7F-A7BE-180B5BFE3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Suppose that the temperature at a point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 in space is given by </a:t>
            </a:r>
            <a:br>
              <a:rPr lang="en-US" altLang="en-US"/>
            </a:br>
            <a:r>
              <a:rPr lang="en-US" altLang="en-US"/>
              <a:t>	</a:t>
            </a:r>
            <a:br>
              <a:rPr lang="en-US" altLang="en-US"/>
            </a:br>
            <a:r>
              <a:rPr lang="en-US" altLang="en-US"/>
              <a:t>	   </a:t>
            </a:r>
            <a:r>
              <a:rPr lang="en-US" altLang="en-US" i="1"/>
              <a:t>T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 = 80/(1 +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/>
              <a:t> + 2</a:t>
            </a:r>
            <a:r>
              <a:rPr lang="en-US" altLang="en-US" i="1"/>
              <a:t>y</a:t>
            </a:r>
            <a:r>
              <a:rPr lang="en-US" altLang="en-US" baseline="30000"/>
              <a:t>2</a:t>
            </a:r>
            <a:r>
              <a:rPr lang="en-US" altLang="en-US"/>
              <a:t> + 3</a:t>
            </a:r>
            <a:r>
              <a:rPr lang="en-US" altLang="en-US" i="1"/>
              <a:t>z</a:t>
            </a:r>
            <a:r>
              <a:rPr lang="en-US" altLang="en-US" baseline="30000"/>
              <a:t>2</a:t>
            </a:r>
            <a:r>
              <a:rPr lang="en-US" altLang="en-US"/>
              <a:t>)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where:</a:t>
            </a:r>
          </a:p>
          <a:p>
            <a:pPr lvl="1" eaLnBrk="1" hangingPunct="1"/>
            <a:r>
              <a:rPr lang="en-US" altLang="en-US" sz="2400" i="1"/>
              <a:t>T</a:t>
            </a:r>
            <a:r>
              <a:rPr lang="en-US" altLang="en-US" sz="2400"/>
              <a:t> is measured in degrees Celsius.</a:t>
            </a:r>
          </a:p>
          <a:p>
            <a:pPr lvl="1" eaLnBrk="1" hangingPunct="1"/>
            <a:r>
              <a:rPr lang="en-US" altLang="en-US" sz="2400" i="1"/>
              <a:t>x</a:t>
            </a:r>
            <a:r>
              <a:rPr lang="en-US" altLang="en-US" sz="2400"/>
              <a:t>, </a:t>
            </a:r>
            <a:r>
              <a:rPr lang="en-US" altLang="en-US" sz="2400" i="1"/>
              <a:t>y</a:t>
            </a:r>
            <a:r>
              <a:rPr lang="en-US" altLang="en-US" sz="2400"/>
              <a:t>, </a:t>
            </a:r>
            <a:r>
              <a:rPr lang="en-US" altLang="en-US" sz="2400" i="1"/>
              <a:t>z</a:t>
            </a:r>
            <a:r>
              <a:rPr lang="en-US" altLang="en-US" sz="2400"/>
              <a:t> is measured in meters.</a:t>
            </a:r>
          </a:p>
        </p:txBody>
      </p:sp>
      <p:sp>
        <p:nvSpPr>
          <p:cNvPr id="160772" name="Text Box 5">
            <a:extLst>
              <a:ext uri="{FF2B5EF4-FFF2-40B4-BE49-F238E27FC236}">
                <a16:creationId xmlns:a16="http://schemas.microsoft.com/office/drawing/2014/main" id="{BB2C1E6A-350E-406C-AA22-B525F648D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>
            <a:extLst>
              <a:ext uri="{FF2B5EF4-FFF2-40B4-BE49-F238E27FC236}">
                <a16:creationId xmlns:a16="http://schemas.microsoft.com/office/drawing/2014/main" id="{B29971C3-132D-47D6-89CF-4BC8AF89D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BFE4A8EF-A360-41D0-AB4C-C53FD38F8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In which direction does the temperature increase fastest at the point (1, 1, –2)?</a:t>
            </a:r>
          </a:p>
          <a:p>
            <a:pPr eaLnBrk="1" hangingPunct="1"/>
            <a:endParaRPr lang="en-US" altLang="en-US" sz="3400"/>
          </a:p>
          <a:p>
            <a:pPr eaLnBrk="1" hangingPunct="1"/>
            <a:r>
              <a:rPr lang="en-US" altLang="en-US" sz="3400"/>
              <a:t>What is the maximum rate of increase?</a:t>
            </a:r>
          </a:p>
        </p:txBody>
      </p:sp>
      <p:sp>
        <p:nvSpPr>
          <p:cNvPr id="162820" name="Text Box 5">
            <a:extLst>
              <a:ext uri="{FF2B5EF4-FFF2-40B4-BE49-F238E27FC236}">
                <a16:creationId xmlns:a16="http://schemas.microsoft.com/office/drawing/2014/main" id="{5A4C6ED9-E5AB-4933-A441-F4FBDE2E6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5921AFB-245D-478C-A129-513133E3E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71475"/>
            <a:ext cx="5334000" cy="585788"/>
          </a:xfrm>
        </p:spPr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AD80F2-F0AD-491F-8AA0-E9E39AD7D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Recall that, if </a:t>
            </a:r>
            <a:r>
              <a:rPr lang="en-US" altLang="en-US" i="1"/>
              <a:t>z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), then the partial derivatives </a:t>
            </a:r>
            <a:r>
              <a:rPr lang="en-US" altLang="en-US" i="1"/>
              <a:t>f</a:t>
            </a:r>
            <a:r>
              <a:rPr lang="en-US" altLang="en-US" i="1" baseline="-25000"/>
              <a:t>x</a:t>
            </a:r>
            <a:r>
              <a:rPr lang="en-US" altLang="en-US"/>
              <a:t> and </a:t>
            </a:r>
            <a:r>
              <a:rPr lang="en-US" altLang="en-US" i="1"/>
              <a:t>f</a:t>
            </a:r>
            <a:r>
              <a:rPr lang="en-US" altLang="en-US" i="1" baseline="-25000"/>
              <a:t>y</a:t>
            </a:r>
            <a:r>
              <a:rPr lang="en-US" altLang="en-US"/>
              <a:t> are defined as: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BEFF2EFE-AE76-4C01-827E-87A4A7C33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2771775"/>
          <a:ext cx="70866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2463800" imgH="1041400" progId="Equation.DSMT4">
                  <p:embed/>
                </p:oleObj>
              </mc:Choice>
              <mc:Fallback>
                <p:oleObj name="Equation" r:id="rId4" imgW="2463800" imgH="1041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771775"/>
                        <a:ext cx="708660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>
            <a:extLst>
              <a:ext uri="{FF2B5EF4-FFF2-40B4-BE49-F238E27FC236}">
                <a16:creationId xmlns:a16="http://schemas.microsoft.com/office/drawing/2014/main" id="{EA0BEFC6-EE34-424D-BD12-888DF051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Equations 1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8BFB650B-956A-4AFF-9F14-95A7404B3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81F29E5-6AD7-408B-AD76-1DC4BEBC9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gradient of </a:t>
            </a:r>
            <a:r>
              <a:rPr lang="en-US" altLang="en-US" i="1"/>
              <a:t>T</a:t>
            </a:r>
            <a:r>
              <a:rPr lang="en-US" altLang="en-US"/>
              <a:t> is: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35A84C7B-1734-47BA-8162-D7D8456D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7</a:t>
            </a:r>
          </a:p>
        </p:txBody>
      </p:sp>
      <p:graphicFrame>
        <p:nvGraphicFramePr>
          <p:cNvPr id="164869" name="Object 5">
            <a:extLst>
              <a:ext uri="{FF2B5EF4-FFF2-40B4-BE49-F238E27FC236}">
                <a16:creationId xmlns:a16="http://schemas.microsoft.com/office/drawing/2014/main" id="{F77EFE48-F031-4E81-8655-B8841A56D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752600"/>
          <a:ext cx="8232775" cy="442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Equation" r:id="rId4" imgW="3263900" imgH="1752600" progId="Equation.DSMT4">
                  <p:embed/>
                </p:oleObj>
              </mc:Choice>
              <mc:Fallback>
                <p:oleObj name="Equation" r:id="rId4" imgW="3263900" imgH="175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8232775" cy="442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5D35F65F-78E7-455F-A5F0-2788B8CD4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6F08FB1-FAA0-4243-86F1-21D50C2C6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225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At the point (1, 1, –2), the gradient vector </a:t>
            </a:r>
            <a:br>
              <a:rPr lang="en-US" altLang="en-US" sz="3400"/>
            </a:br>
            <a:r>
              <a:rPr lang="en-US" altLang="en-US" sz="3400"/>
              <a:t>is:</a:t>
            </a: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C0910130-611C-4702-9EED-BDB00C1F4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7</a:t>
            </a:r>
          </a:p>
        </p:txBody>
      </p:sp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8ED29615-46E3-4DD3-BBB4-791B9F4BC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7525" y="2857500"/>
          <a:ext cx="59436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4" imgW="1892300" imgH="457200" progId="Equation.DSMT4">
                  <p:embed/>
                </p:oleObj>
              </mc:Choice>
              <mc:Fallback>
                <p:oleObj name="Equation" r:id="rId4" imgW="1892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857500"/>
                        <a:ext cx="59436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8B35BD5-5844-4A0D-8547-72D9DA4C5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C4683362-99E6-48B3-92FC-9F3904863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By Theorem 15, the temperature increases fastest in the direction of the gradient vector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endParaRPr lang="en-US" altLang="en-US" sz="2600"/>
          </a:p>
          <a:p>
            <a:pPr lvl="1" eaLnBrk="1" hangingPunct="1"/>
            <a:endParaRPr lang="en-US" altLang="en-US" sz="2600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Equivalently, it does so in the direction of </a:t>
            </a:r>
            <a:br>
              <a:rPr lang="en-US" altLang="en-US" sz="2600"/>
            </a:br>
            <a:r>
              <a:rPr lang="en-US" altLang="en-US" sz="2600"/>
              <a:t>–</a:t>
            </a:r>
            <a:r>
              <a:rPr lang="en-US" altLang="en-US" sz="2600" b="1"/>
              <a:t>i</a:t>
            </a:r>
            <a:r>
              <a:rPr lang="en-US" altLang="en-US" sz="2600"/>
              <a:t> – 2 </a:t>
            </a:r>
            <a:r>
              <a:rPr lang="en-US" altLang="en-US" sz="2600" b="1"/>
              <a:t>j</a:t>
            </a:r>
            <a:r>
              <a:rPr lang="en-US" altLang="en-US" sz="2600"/>
              <a:t> + 6 </a:t>
            </a:r>
            <a:r>
              <a:rPr lang="en-US" altLang="en-US" sz="2600" b="1"/>
              <a:t>k</a:t>
            </a:r>
            <a:r>
              <a:rPr lang="en-US" altLang="en-US" sz="2600"/>
              <a:t> or the unit vector (–</a:t>
            </a:r>
            <a:r>
              <a:rPr lang="en-US" altLang="en-US" sz="2600" b="1"/>
              <a:t>i</a:t>
            </a:r>
            <a:r>
              <a:rPr lang="en-US" altLang="en-US" sz="2600"/>
              <a:t> – 2 </a:t>
            </a:r>
            <a:r>
              <a:rPr lang="en-US" altLang="en-US" sz="2600" b="1"/>
              <a:t>j</a:t>
            </a:r>
            <a:r>
              <a:rPr lang="en-US" altLang="en-US" sz="2600"/>
              <a:t> + 6 </a:t>
            </a:r>
            <a:r>
              <a:rPr lang="en-US" altLang="en-US" sz="2600" b="1"/>
              <a:t>k</a:t>
            </a:r>
            <a:r>
              <a:rPr lang="en-US" altLang="en-US" sz="2600"/>
              <a:t>)/      .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1A68291C-7A86-4811-8285-5B6EC6CFC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7</a:t>
            </a:r>
          </a:p>
        </p:txBody>
      </p:sp>
      <p:graphicFrame>
        <p:nvGraphicFramePr>
          <p:cNvPr id="168965" name="Object 5">
            <a:extLst>
              <a:ext uri="{FF2B5EF4-FFF2-40B4-BE49-F238E27FC236}">
                <a16:creationId xmlns:a16="http://schemas.microsoft.com/office/drawing/2014/main" id="{21033DF3-127E-4930-9BE9-198E11347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2709863"/>
          <a:ext cx="54864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Equation" r:id="rId4" imgW="1778000" imgH="228600" progId="Equation.DSMT4">
                  <p:embed/>
                </p:oleObj>
              </mc:Choice>
              <mc:Fallback>
                <p:oleObj name="Equation" r:id="rId4" imgW="1778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709863"/>
                        <a:ext cx="54864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A7E25120-9097-4CAB-962D-37C68A60B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0" y="4524375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8" name="Equation" r:id="rId6" imgW="304536" imgH="215713" progId="Equation.DSMT4">
                  <p:embed/>
                </p:oleObj>
              </mc:Choice>
              <mc:Fallback>
                <p:oleObj name="Equation" r:id="rId6" imgW="304536" imgH="21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0" y="4524375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43C9A57-3A12-40F7-A844-BE1129128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MAXIMIZING DIRECTIONAL DERIV.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367FD97-9166-40BC-ADA9-8DBD105C1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 maximum rate of increase is the length </a:t>
            </a:r>
            <a:br>
              <a:rPr lang="en-US" altLang="en-US"/>
            </a:br>
            <a:r>
              <a:rPr lang="en-US" altLang="en-US"/>
              <a:t>of the gradient vector: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 sz="2600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Thus, the maximum rate of increase </a:t>
            </a:r>
            <a:br>
              <a:rPr lang="en-US" altLang="en-US" sz="2600"/>
            </a:br>
            <a:r>
              <a:rPr lang="en-US" altLang="en-US" sz="2600"/>
              <a:t>of temperature is:</a:t>
            </a:r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0D8256E0-F49F-46D9-A898-A369D373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Example 7</a:t>
            </a:r>
          </a:p>
        </p:txBody>
      </p:sp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EC2FFB66-F8EE-4574-9137-D5AD53BD8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25" y="2578100"/>
          <a:ext cx="534987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Equation" r:id="rId4" imgW="1803400" imgH="508000" progId="Equation.DSMT4">
                  <p:embed/>
                </p:oleObj>
              </mc:Choice>
              <mc:Fallback>
                <p:oleObj name="Equation" r:id="rId4" imgW="18034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578100"/>
                        <a:ext cx="534987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>
            <a:extLst>
              <a:ext uri="{FF2B5EF4-FFF2-40B4-BE49-F238E27FC236}">
                <a16:creationId xmlns:a16="http://schemas.microsoft.com/office/drawing/2014/main" id="{3E428796-66D1-437E-A0CB-DBFEBAD0D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000625"/>
          <a:ext cx="2438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6" name="Equation" r:id="rId6" imgW="939392" imgH="253890" progId="Equation.DSMT4">
                  <p:embed/>
                </p:oleObj>
              </mc:Choice>
              <mc:Fallback>
                <p:oleObj name="Equation" r:id="rId6" imgW="939392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00625"/>
                        <a:ext cx="2438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31672CFD-304A-4330-9910-79F8E97BA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324600" cy="585788"/>
          </a:xfrm>
        </p:spPr>
        <p:txBody>
          <a:bodyPr/>
          <a:lstStyle/>
          <a:p>
            <a:pPr eaLnBrk="1" hangingPunct="1"/>
            <a:r>
              <a:rPr lang="en-US" altLang="en-US"/>
              <a:t>TANGENT PLANES TO LEVEL SURFACES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A10A926-1FBD-40E1-A197-CF1388FDB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Suppose </a:t>
            </a:r>
            <a:r>
              <a:rPr lang="en-US" altLang="en-US" sz="3600" i="1"/>
              <a:t>S</a:t>
            </a:r>
            <a:r>
              <a:rPr lang="en-US" altLang="en-US" sz="3600"/>
              <a:t> is a surface with </a:t>
            </a:r>
            <a:br>
              <a:rPr lang="en-US" altLang="en-US" sz="3600"/>
            </a:br>
            <a:r>
              <a:rPr lang="en-US" altLang="en-US" sz="3600"/>
              <a:t>equation </a:t>
            </a:r>
            <a:br>
              <a:rPr lang="en-US" altLang="en-US" sz="3600"/>
            </a:br>
            <a:r>
              <a:rPr lang="en-US" altLang="en-US" sz="3600"/>
              <a:t>			</a:t>
            </a:r>
            <a:r>
              <a:rPr lang="en-US" altLang="en-US" sz="3600" i="1"/>
              <a:t>F</a:t>
            </a:r>
            <a:r>
              <a:rPr lang="en-US" altLang="en-US" sz="3600"/>
              <a:t>(</a:t>
            </a:r>
            <a:r>
              <a:rPr lang="en-US" altLang="en-US" sz="3600" i="1"/>
              <a:t>x</a:t>
            </a:r>
            <a:r>
              <a:rPr lang="en-US" altLang="en-US" sz="3600"/>
              <a:t>, </a:t>
            </a:r>
            <a:r>
              <a:rPr lang="en-US" altLang="en-US" sz="3600" i="1"/>
              <a:t>y</a:t>
            </a:r>
            <a:r>
              <a:rPr lang="en-US" altLang="en-US" sz="3600"/>
              <a:t>, </a:t>
            </a:r>
            <a:r>
              <a:rPr lang="en-US" altLang="en-US" sz="3600" i="1"/>
              <a:t>z</a:t>
            </a:r>
            <a:r>
              <a:rPr lang="en-US" altLang="en-US" sz="3600"/>
              <a:t>)</a:t>
            </a:r>
          </a:p>
          <a:p>
            <a:pPr lvl="1" eaLnBrk="1" hangingPunct="1"/>
            <a:endParaRPr lang="en-US" altLang="en-US" sz="3600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That is, it is a level surface of a function </a:t>
            </a:r>
            <a:r>
              <a:rPr lang="en-US" altLang="en-US" sz="2600" i="1"/>
              <a:t>F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of three variables.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858CAB5D-92F5-4056-8348-2CFFDDF5B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324600" cy="585788"/>
          </a:xfrm>
        </p:spPr>
        <p:txBody>
          <a:bodyPr/>
          <a:lstStyle/>
          <a:p>
            <a:pPr eaLnBrk="1" hangingPunct="1"/>
            <a:r>
              <a:rPr lang="en-US" altLang="en-US"/>
              <a:t>TANGENT PLANES TO LEVEL SURFACES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74E198A-E4E6-45ED-8CE2-499D5D675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096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4000"/>
              <a:t>Then, let </a:t>
            </a:r>
            <a:br>
              <a:rPr lang="en-US" altLang="en-US" sz="4000"/>
            </a:br>
            <a:r>
              <a:rPr lang="en-US" altLang="en-US" sz="4000"/>
              <a:t>			</a:t>
            </a:r>
            <a:r>
              <a:rPr lang="en-US" altLang="en-US" sz="4000" i="1"/>
              <a:t>P</a:t>
            </a:r>
            <a:r>
              <a:rPr lang="en-US" altLang="en-US" sz="4000"/>
              <a:t>(</a:t>
            </a:r>
            <a:r>
              <a:rPr lang="en-US" altLang="en-US" sz="4000" i="1"/>
              <a:t>x</a:t>
            </a:r>
            <a:r>
              <a:rPr lang="en-US" altLang="en-US" sz="4000" baseline="-25000"/>
              <a:t>0</a:t>
            </a:r>
            <a:r>
              <a:rPr lang="en-US" altLang="en-US" sz="4000"/>
              <a:t>, </a:t>
            </a:r>
            <a:r>
              <a:rPr lang="en-US" altLang="en-US" sz="4000" i="1"/>
              <a:t>y</a:t>
            </a:r>
            <a:r>
              <a:rPr lang="en-US" altLang="en-US" sz="4000" baseline="-25000"/>
              <a:t>0</a:t>
            </a:r>
            <a:r>
              <a:rPr lang="en-US" altLang="en-US" sz="4000"/>
              <a:t>, </a:t>
            </a:r>
            <a:r>
              <a:rPr lang="en-US" altLang="en-US" sz="4000" i="1"/>
              <a:t>z</a:t>
            </a:r>
            <a:r>
              <a:rPr lang="en-US" altLang="en-US" sz="4000" baseline="-25000"/>
              <a:t>0</a:t>
            </a:r>
            <a:r>
              <a:rPr lang="en-US" altLang="en-US" sz="4000"/>
              <a:t>) 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be a point on </a:t>
            </a:r>
            <a:r>
              <a:rPr lang="en-US" altLang="en-US" sz="4000" i="1"/>
              <a:t>S.</a:t>
            </a:r>
            <a:r>
              <a:rPr lang="en-US" altLang="en-US" sz="4000"/>
              <a:t>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5">
            <a:extLst>
              <a:ext uri="{FF2B5EF4-FFF2-40B4-BE49-F238E27FC236}">
                <a16:creationId xmlns:a16="http://schemas.microsoft.com/office/drawing/2014/main" id="{3EBEA731-FFC0-4367-A352-8420952FB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3246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TANGENT PLANES TO LEVEL SURFACES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2EF7F56-115E-43C7-BFB5-17F6B9A14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Then, let</a:t>
            </a:r>
            <a:r>
              <a:rPr lang="en-US" altLang="en-US" sz="3400" i="1"/>
              <a:t> C</a:t>
            </a:r>
            <a:r>
              <a:rPr lang="en-US" altLang="en-US" sz="3400"/>
              <a:t> be any curve that lies on </a:t>
            </a:r>
            <a:br>
              <a:rPr lang="en-US" altLang="en-US" sz="3400"/>
            </a:br>
            <a:r>
              <a:rPr lang="en-US" altLang="en-US" sz="3400"/>
              <a:t>the surface </a:t>
            </a:r>
            <a:r>
              <a:rPr lang="en-US" altLang="en-US" sz="3400" i="1"/>
              <a:t>S</a:t>
            </a:r>
            <a:r>
              <a:rPr lang="en-US" altLang="en-US" sz="3400"/>
              <a:t> and passes through </a:t>
            </a:r>
            <a:br>
              <a:rPr lang="en-US" altLang="en-US" sz="3400"/>
            </a:br>
            <a:r>
              <a:rPr lang="en-US" altLang="en-US" sz="3400"/>
              <a:t>the point </a:t>
            </a:r>
            <a:r>
              <a:rPr lang="en-US" altLang="en-US" sz="3400" i="1"/>
              <a:t>P</a:t>
            </a:r>
            <a:r>
              <a:rPr lang="en-US" altLang="en-US" sz="3400"/>
              <a:t>.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Recall from Section 13.1 that the curve </a:t>
            </a:r>
            <a:r>
              <a:rPr lang="en-US" altLang="en-US" sz="2400" i="1"/>
              <a:t>C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is described by a continuous vector function 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		</a:t>
            </a:r>
            <a:r>
              <a:rPr lang="en-US" altLang="en-US" sz="2400" b="1"/>
              <a:t>r</a:t>
            </a:r>
            <a:r>
              <a:rPr lang="en-US" altLang="en-US" sz="2400"/>
              <a:t>(</a:t>
            </a:r>
            <a:r>
              <a:rPr lang="en-US" altLang="en-US" sz="2400" i="1"/>
              <a:t>t</a:t>
            </a:r>
            <a:r>
              <a:rPr lang="en-US" altLang="en-US" sz="2400"/>
              <a:t>) = </a:t>
            </a:r>
            <a:r>
              <a:rPr lang="en-US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sz="2400" i="1">
                <a:ea typeface="MS Mincho" panose="02020609040205080304" pitchFamily="49" charset="-128"/>
              </a:rPr>
              <a:t>x</a:t>
            </a:r>
            <a:r>
              <a:rPr lang="en-US" altLang="en-US" sz="2400"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>
                <a:ea typeface="MS Mincho" panose="02020609040205080304" pitchFamily="49" charset="-128"/>
              </a:rPr>
              <a:t>), </a:t>
            </a:r>
            <a:r>
              <a:rPr lang="en-US" altLang="en-US" sz="2400" i="1">
                <a:ea typeface="MS Mincho" panose="02020609040205080304" pitchFamily="49" charset="-128"/>
              </a:rPr>
              <a:t>y</a:t>
            </a:r>
            <a:r>
              <a:rPr lang="en-US" altLang="en-US" sz="2400"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>
                <a:ea typeface="MS Mincho" panose="02020609040205080304" pitchFamily="49" charset="-128"/>
              </a:rPr>
              <a:t>), </a:t>
            </a:r>
            <a:r>
              <a:rPr lang="en-US" altLang="en-US" sz="2400" i="1">
                <a:ea typeface="MS Mincho" panose="02020609040205080304" pitchFamily="49" charset="-128"/>
              </a:rPr>
              <a:t>z</a:t>
            </a:r>
            <a:r>
              <a:rPr lang="en-US" altLang="en-US" sz="2400">
                <a:ea typeface="MS Mincho" panose="02020609040205080304" pitchFamily="49" charset="-128"/>
              </a:rPr>
              <a:t>(</a:t>
            </a:r>
            <a:r>
              <a:rPr lang="en-US" altLang="en-US" sz="2400" i="1">
                <a:ea typeface="MS Mincho" panose="02020609040205080304" pitchFamily="49" charset="-128"/>
              </a:rPr>
              <a:t>t</a:t>
            </a:r>
            <a:r>
              <a:rPr lang="en-US" altLang="en-US" sz="2400">
                <a:ea typeface="MS Mincho" panose="02020609040205080304" pitchFamily="49" charset="-128"/>
              </a:rPr>
              <a:t>)</a:t>
            </a:r>
            <a:r>
              <a:rPr lang="en-US" altLang="en-US" sz="2400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endParaRPr lang="en-US" altLang="en-US"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>
            <a:extLst>
              <a:ext uri="{FF2B5EF4-FFF2-40B4-BE49-F238E27FC236}">
                <a16:creationId xmlns:a16="http://schemas.microsoft.com/office/drawing/2014/main" id="{FFEFB3F8-FD2C-4A51-9E71-69AD9E1AC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6324600" cy="585788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TANGENT PLANES TO LEVEL SURFACES</a:t>
            </a:r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0B4414E6-200C-47A3-86B1-912115FF3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Let </a:t>
            </a:r>
            <a:r>
              <a:rPr lang="en-US" altLang="en-US" sz="3600" i="1"/>
              <a:t>t</a:t>
            </a:r>
            <a:r>
              <a:rPr lang="en-US" altLang="en-US" sz="3600" baseline="-25000"/>
              <a:t>0</a:t>
            </a:r>
            <a:r>
              <a:rPr lang="en-US" altLang="en-US" sz="3600"/>
              <a:t> be the parameter value corresponding to </a:t>
            </a:r>
            <a:r>
              <a:rPr lang="en-US" altLang="en-US" sz="3600" i="1"/>
              <a:t>P.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That is,</a:t>
            </a:r>
            <a:r>
              <a:rPr lang="en-US" altLang="en-US" i="1"/>
              <a:t> </a:t>
            </a:r>
            <a:br>
              <a:rPr lang="en-US" altLang="en-US" i="1"/>
            </a:br>
            <a:r>
              <a:rPr lang="en-US" altLang="en-US" i="1"/>
              <a:t>			</a:t>
            </a:r>
            <a:r>
              <a:rPr lang="en-US" altLang="en-US" b="1"/>
              <a:t>r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)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x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y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z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C5C50BD0-720D-49F4-AB7F-FD0DCDC40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924800" cy="585788"/>
          </a:xfrm>
        </p:spPr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1CBD4687-94BC-4844-BE30-5B63EA99C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Since </a:t>
            </a:r>
            <a:r>
              <a:rPr lang="en-US" altLang="en-US" i="1"/>
              <a:t>C</a:t>
            </a:r>
            <a:r>
              <a:rPr lang="en-US" altLang="en-US"/>
              <a:t> lies on </a:t>
            </a:r>
            <a:r>
              <a:rPr lang="en-US" altLang="en-US" i="1"/>
              <a:t>S</a:t>
            </a:r>
            <a:r>
              <a:rPr lang="en-US" altLang="en-US"/>
              <a:t>, any point (</a:t>
            </a:r>
            <a:r>
              <a:rPr lang="en-US" altLang="en-US" i="1"/>
              <a:t>x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), </a:t>
            </a:r>
            <a:r>
              <a:rPr lang="en-US" altLang="en-US" i="1"/>
              <a:t>y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), </a:t>
            </a:r>
            <a:r>
              <a:rPr lang="en-US" altLang="en-US" i="1"/>
              <a:t>z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))</a:t>
            </a:r>
            <a:br>
              <a:rPr lang="en-US" altLang="en-US"/>
            </a:br>
            <a:r>
              <a:rPr lang="en-US" altLang="en-US"/>
              <a:t>must satisfy the equation of </a:t>
            </a:r>
            <a:r>
              <a:rPr lang="en-US" altLang="en-US" i="1"/>
              <a:t>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That is, 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), </a:t>
            </a:r>
            <a:r>
              <a:rPr lang="en-US" altLang="en-US" i="1"/>
              <a:t>y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), </a:t>
            </a:r>
            <a:r>
              <a:rPr lang="en-US" altLang="en-US" i="1"/>
              <a:t>z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/>
              <a:t>)) = </a:t>
            </a:r>
            <a:r>
              <a:rPr lang="en-US" altLang="en-US" i="1"/>
              <a:t>k</a:t>
            </a:r>
          </a:p>
        </p:txBody>
      </p:sp>
      <p:sp>
        <p:nvSpPr>
          <p:cNvPr id="181252" name="Text Box 6">
            <a:extLst>
              <a:ext uri="{FF2B5EF4-FFF2-40B4-BE49-F238E27FC236}">
                <a16:creationId xmlns:a16="http://schemas.microsoft.com/office/drawing/2014/main" id="{CEF11E44-A1BC-4D61-A4FC-49BDBE419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16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6">
            <a:extLst>
              <a:ext uri="{FF2B5EF4-FFF2-40B4-BE49-F238E27FC236}">
                <a16:creationId xmlns:a16="http://schemas.microsoft.com/office/drawing/2014/main" id="{BC368E8E-DCD5-4277-9929-A240359C5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46F01D46-9BD6-4E59-B8AF-5E651FF70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and </a:t>
            </a:r>
            <a:r>
              <a:rPr lang="en-US" altLang="en-US" i="1"/>
              <a:t>z</a:t>
            </a:r>
            <a:r>
              <a:rPr lang="en-US" altLang="en-US"/>
              <a:t> are differentiable functions of </a:t>
            </a:r>
            <a:r>
              <a:rPr lang="en-US" altLang="en-US" i="1"/>
              <a:t>t</a:t>
            </a:r>
            <a:r>
              <a:rPr lang="en-US" altLang="en-US"/>
              <a:t> and </a:t>
            </a:r>
            <a:r>
              <a:rPr lang="en-US" altLang="en-US" i="1"/>
              <a:t>F</a:t>
            </a:r>
            <a:r>
              <a:rPr lang="en-US" altLang="en-US"/>
              <a:t> is also differentiable, then we can use the Chain Rule to differentiate both sides of Equation 16:</a:t>
            </a:r>
          </a:p>
        </p:txBody>
      </p:sp>
      <p:graphicFrame>
        <p:nvGraphicFramePr>
          <p:cNvPr id="183300" name="Object 7">
            <a:extLst>
              <a:ext uri="{FF2B5EF4-FFF2-40B4-BE49-F238E27FC236}">
                <a16:creationId xmlns:a16="http://schemas.microsoft.com/office/drawing/2014/main" id="{B9E51100-28BE-4334-9348-326C41B4B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219575"/>
          <a:ext cx="5486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2" name="Equation" r:id="rId4" imgW="1727200" imgH="419100" progId="Equation.DSMT4">
                  <p:embed/>
                </p:oleObj>
              </mc:Choice>
              <mc:Fallback>
                <p:oleObj name="Equation" r:id="rId4" imgW="17272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19575"/>
                        <a:ext cx="54864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Text Box 8">
            <a:extLst>
              <a:ext uri="{FF2B5EF4-FFF2-40B4-BE49-F238E27FC236}">
                <a16:creationId xmlns:a16="http://schemas.microsoft.com/office/drawing/2014/main" id="{BD0C676F-0CA9-4789-9847-1F41EA33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7BE781-DA66-47D9-AE58-A9F18B417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DIRECTIONAL DERIVATIVES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ACE7FDA-0185-4DA7-99C2-E8AC346C9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They represent the rates of change of </a:t>
            </a:r>
            <a:r>
              <a:rPr lang="en-US" altLang="en-US" sz="3400" i="1"/>
              <a:t>z</a:t>
            </a:r>
            <a:r>
              <a:rPr lang="en-US" altLang="en-US" sz="3400"/>
              <a:t> </a:t>
            </a:r>
            <a:br>
              <a:rPr lang="en-US" altLang="en-US" sz="3400"/>
            </a:br>
            <a:r>
              <a:rPr lang="en-US" altLang="en-US" sz="3400"/>
              <a:t>in the </a:t>
            </a:r>
            <a:r>
              <a:rPr lang="en-US" altLang="en-US" sz="3400" i="1"/>
              <a:t>x</a:t>
            </a:r>
            <a:r>
              <a:rPr lang="en-US" altLang="en-US" sz="3400"/>
              <a:t>- and </a:t>
            </a:r>
            <a:r>
              <a:rPr lang="en-US" altLang="en-US" sz="3400" i="1"/>
              <a:t>y</a:t>
            </a:r>
            <a:r>
              <a:rPr lang="en-US" altLang="en-US" sz="3400"/>
              <a:t>-directions—that is, in </a:t>
            </a:r>
            <a:br>
              <a:rPr lang="en-US" altLang="en-US" sz="3400"/>
            </a:br>
            <a:r>
              <a:rPr lang="en-US" altLang="en-US" sz="3400"/>
              <a:t>the directions of the unit vectors </a:t>
            </a:r>
            <a:r>
              <a:rPr lang="en-US" altLang="en-US" sz="3400" b="1"/>
              <a:t>i</a:t>
            </a:r>
            <a:r>
              <a:rPr lang="en-US" altLang="en-US" sz="3400"/>
              <a:t> and </a:t>
            </a:r>
            <a:r>
              <a:rPr lang="en-US" altLang="en-US" sz="3400" b="1"/>
              <a:t>j</a:t>
            </a:r>
            <a:r>
              <a:rPr lang="en-US" altLang="en-US" sz="3400"/>
              <a:t>.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FA2603F-9D2C-4363-8CD1-975D9A5A9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Equations 1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>
            <a:extLst>
              <a:ext uri="{FF2B5EF4-FFF2-40B4-BE49-F238E27FC236}">
                <a16:creationId xmlns:a16="http://schemas.microsoft.com/office/drawing/2014/main" id="{F6ECE92E-ED5F-4587-8E26-0208A85D8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B1BC4E11-F17A-4333-B270-74B797576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However, as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and 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Equation 17 can be written in terms </a:t>
            </a:r>
            <a:br>
              <a:rPr lang="en-US" altLang="en-US"/>
            </a:br>
            <a:r>
              <a:rPr lang="en-US" altLang="en-US"/>
              <a:t>of a dot product as:</a:t>
            </a:r>
          </a:p>
        </p:txBody>
      </p:sp>
      <p:graphicFrame>
        <p:nvGraphicFramePr>
          <p:cNvPr id="185348" name="Object 7">
            <a:extLst>
              <a:ext uri="{FF2B5EF4-FFF2-40B4-BE49-F238E27FC236}">
                <a16:creationId xmlns:a16="http://schemas.microsoft.com/office/drawing/2014/main" id="{A90DDFE7-6A42-4FC3-9E5F-9CE656965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9675" y="4619625"/>
          <a:ext cx="274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1" name="Equation" r:id="rId4" imgW="825500" imgH="203200" progId="Equation.DSMT4">
                  <p:embed/>
                </p:oleObj>
              </mc:Choice>
              <mc:Fallback>
                <p:oleObj name="Equation" r:id="rId4" imgW="8255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619625"/>
                        <a:ext cx="274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8">
            <a:extLst>
              <a:ext uri="{FF2B5EF4-FFF2-40B4-BE49-F238E27FC236}">
                <a16:creationId xmlns:a16="http://schemas.microsoft.com/office/drawing/2014/main" id="{ACF1754F-454D-4C3C-AB22-567DFC69B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031875"/>
          <a:ext cx="33496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2" name="Equation" r:id="rId6" imgW="1079032" imgH="241195" progId="Equation.DSMT4">
                  <p:embed/>
                </p:oleObj>
              </mc:Choice>
              <mc:Fallback>
                <p:oleObj name="Equation" r:id="rId6" imgW="1079032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031875"/>
                        <a:ext cx="33496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9">
            <a:extLst>
              <a:ext uri="{FF2B5EF4-FFF2-40B4-BE49-F238E27FC236}">
                <a16:creationId xmlns:a16="http://schemas.microsoft.com/office/drawing/2014/main" id="{D951D0E6-0327-4641-946D-58ACBDEA5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0" y="2282825"/>
          <a:ext cx="4635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Equation" r:id="rId8" imgW="1497950" imgH="203112" progId="Equation.DSMT4">
                  <p:embed/>
                </p:oleObj>
              </mc:Choice>
              <mc:Fallback>
                <p:oleObj name="Equation" r:id="rId8" imgW="1497950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282825"/>
                        <a:ext cx="4635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3EF442FF-59BA-40FD-AF0B-69EBEED1A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0BB67A39-60C9-4FF0-8274-000838AE6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In particular, when </a:t>
            </a:r>
            <a:r>
              <a:rPr lang="en-US" altLang="en-US" i="1"/>
              <a:t>t</a:t>
            </a:r>
            <a:r>
              <a:rPr lang="en-US" altLang="en-US"/>
              <a:t> = 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br>
              <a:rPr lang="en-US" altLang="en-US"/>
            </a:br>
            <a:r>
              <a:rPr lang="en-US" altLang="en-US"/>
              <a:t>we have: 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 b="1"/>
              <a:t>r</a:t>
            </a:r>
            <a:r>
              <a:rPr lang="en-US" altLang="en-US"/>
              <a:t>(</a:t>
            </a:r>
            <a:r>
              <a:rPr lang="en-US" altLang="en-US" i="1"/>
              <a:t>t</a:t>
            </a:r>
            <a:r>
              <a:rPr lang="en-US" altLang="en-US" baseline="-25000"/>
              <a:t>0</a:t>
            </a:r>
            <a:r>
              <a:rPr lang="en-US" altLang="en-US"/>
              <a:t>) = 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&lt;</a:t>
            </a:r>
            <a:r>
              <a:rPr lang="en-US" altLang="en-US" i="1">
                <a:ea typeface="MS Mincho" panose="02020609040205080304" pitchFamily="49" charset="-128"/>
              </a:rPr>
              <a:t>x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y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ea typeface="MS Mincho" panose="02020609040205080304" pitchFamily="49" charset="-128"/>
              </a:rPr>
              <a:t>, </a:t>
            </a:r>
            <a:r>
              <a:rPr lang="en-US" altLang="en-US" i="1">
                <a:ea typeface="MS Mincho" panose="02020609040205080304" pitchFamily="49" charset="-128"/>
              </a:rPr>
              <a:t>z</a:t>
            </a:r>
            <a:r>
              <a:rPr lang="en-US" altLang="en-US" baseline="-25000">
                <a:ea typeface="MS Mincho" panose="02020609040205080304" pitchFamily="49" charset="-128"/>
              </a:rPr>
              <a:t>0</a:t>
            </a:r>
            <a:r>
              <a:rPr lang="en-US" altLang="en-US">
                <a:latin typeface="MS Mincho" panose="02020609040205080304" pitchFamily="49" charset="-128"/>
                <a:ea typeface="MS Mincho" panose="02020609040205080304" pitchFamily="49" charset="-128"/>
              </a:rPr>
              <a:t>&gt;</a:t>
            </a:r>
          </a:p>
          <a:p>
            <a:pPr eaLnBrk="1" hangingPunct="1"/>
            <a:endParaRPr lang="en-US" altLang="en-US">
              <a:ea typeface="MS Mincho" panose="02020609040205080304" pitchFamily="49" charset="-128"/>
            </a:endParaRPr>
          </a:p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So, </a:t>
            </a:r>
            <a:endParaRPr lang="en-US" altLang="en-US"/>
          </a:p>
        </p:txBody>
      </p:sp>
      <p:graphicFrame>
        <p:nvGraphicFramePr>
          <p:cNvPr id="187396" name="Object 4">
            <a:extLst>
              <a:ext uri="{FF2B5EF4-FFF2-40B4-BE49-F238E27FC236}">
                <a16:creationId xmlns:a16="http://schemas.microsoft.com/office/drawing/2014/main" id="{864CC36B-030E-49F0-8812-43EB506FF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4243388"/>
          <a:ext cx="48768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8" name="Equation" r:id="rId4" imgW="1498600" imgH="228600" progId="Equation.DSMT4">
                  <p:embed/>
                </p:oleObj>
              </mc:Choice>
              <mc:Fallback>
                <p:oleObj name="Equation" r:id="rId4" imgW="1498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243388"/>
                        <a:ext cx="48768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Text Box 5">
            <a:extLst>
              <a:ext uri="{FF2B5EF4-FFF2-40B4-BE49-F238E27FC236}">
                <a16:creationId xmlns:a16="http://schemas.microsoft.com/office/drawing/2014/main" id="{D8C57A9A-EB7D-449C-B5DD-E63997811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18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4CB1E4A-7958-4378-8FA1-714C566B7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0496FEEF-281A-4E06-8E60-E1944DB2D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855663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600"/>
              <a:t>Equation 18 says: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The gradient vector at </a:t>
            </a:r>
            <a:r>
              <a:rPr lang="en-US" altLang="en-US" sz="2400" i="1"/>
              <a:t>P</a:t>
            </a:r>
            <a:r>
              <a:rPr lang="en-US" altLang="en-US" sz="2400"/>
              <a:t>, 	                    , </a:t>
            </a:r>
            <a:br>
              <a:rPr lang="en-US" altLang="en-US" sz="2400"/>
            </a:br>
            <a:r>
              <a:rPr lang="en-US" altLang="en-US" sz="2400"/>
              <a:t>is perpendicular to the tangent vector </a:t>
            </a:r>
            <a:r>
              <a:rPr lang="en-US" altLang="en-US" sz="2400" b="1"/>
              <a:t>r</a:t>
            </a:r>
            <a:r>
              <a:rPr lang="en-US" altLang="en-US" sz="2400" i="1"/>
              <a:t>’</a:t>
            </a:r>
            <a:r>
              <a:rPr lang="en-US" altLang="en-US" sz="2400"/>
              <a:t>(</a:t>
            </a:r>
            <a:r>
              <a:rPr lang="en-US" altLang="en-US" sz="2400" i="1"/>
              <a:t>t</a:t>
            </a:r>
            <a:r>
              <a:rPr lang="en-US" altLang="en-US" sz="2400" baseline="-25000"/>
              <a:t>0</a:t>
            </a:r>
            <a:r>
              <a:rPr lang="en-US" altLang="en-US" sz="2400"/>
              <a:t>) </a:t>
            </a:r>
            <a:br>
              <a:rPr lang="en-US" altLang="en-US" sz="2400"/>
            </a:br>
            <a:r>
              <a:rPr lang="en-US" altLang="en-US" sz="2400"/>
              <a:t>to any curve </a:t>
            </a:r>
            <a:r>
              <a:rPr lang="en-US" altLang="en-US" sz="2400" i="1"/>
              <a:t>C</a:t>
            </a:r>
            <a:r>
              <a:rPr lang="en-US" altLang="en-US" sz="2400"/>
              <a:t> on </a:t>
            </a:r>
            <a:r>
              <a:rPr lang="en-US" altLang="en-US" sz="2400" i="1"/>
              <a:t>S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that passes through </a:t>
            </a:r>
            <a:r>
              <a:rPr lang="en-US" altLang="en-US" sz="2400" i="1"/>
              <a:t>P</a:t>
            </a:r>
            <a:r>
              <a:rPr lang="en-US" altLang="en-US" sz="2400"/>
              <a:t>.</a:t>
            </a:r>
          </a:p>
        </p:txBody>
      </p:sp>
      <p:graphicFrame>
        <p:nvGraphicFramePr>
          <p:cNvPr id="189444" name="Object 4">
            <a:extLst>
              <a:ext uri="{FF2B5EF4-FFF2-40B4-BE49-F238E27FC236}">
                <a16:creationId xmlns:a16="http://schemas.microsoft.com/office/drawing/2014/main" id="{2D1F3B72-8DCE-48E0-B442-DB72F56B1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5675" y="2089150"/>
          <a:ext cx="2057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7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2089150"/>
                        <a:ext cx="2057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9445" name="Picture 5">
            <a:extLst>
              <a:ext uri="{FF2B5EF4-FFF2-40B4-BE49-F238E27FC236}">
                <a16:creationId xmlns:a16="http://schemas.microsoft.com/office/drawing/2014/main" id="{3A30D0A2-A926-4690-99C1-D8E7FFB2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65500"/>
            <a:ext cx="4130675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9446" name="Rectangle 6">
            <a:extLst>
              <a:ext uri="{FF2B5EF4-FFF2-40B4-BE49-F238E27FC236}">
                <a16:creationId xmlns:a16="http://schemas.microsoft.com/office/drawing/2014/main" id="{48F43321-B324-48F6-9A3F-C6909F65C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4403725" cy="3421063"/>
          </a:xfrm>
          <a:prstGeom prst="rect">
            <a:avLst/>
          </a:prstGeom>
          <a:noFill/>
          <a:ln w="9525" algn="ctr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61644BD8-F2AD-4DE2-9EEB-352DB608D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F85B4C9-2E02-4E67-9A41-84CAB6B4F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If                             , it is thus natural to </a:t>
            </a:r>
            <a:br>
              <a:rPr lang="en-US" altLang="en-US"/>
            </a:br>
            <a:r>
              <a:rPr lang="en-US" altLang="en-US"/>
              <a:t>define the tangent plane to the level surface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 = </a:t>
            </a:r>
            <a:r>
              <a:rPr lang="en-US" altLang="en-US" i="1"/>
              <a:t>k</a:t>
            </a:r>
            <a:r>
              <a:rPr lang="en-US" altLang="en-US"/>
              <a:t> at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 baseline="-25000"/>
              <a:t>0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 baseline="-25000"/>
              <a:t>0</a:t>
            </a:r>
            <a:r>
              <a:rPr lang="en-US" altLang="en-US"/>
              <a:t>) as: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The plane that passes through </a:t>
            </a:r>
            <a:r>
              <a:rPr lang="en-US" altLang="en-US" sz="2600" i="1"/>
              <a:t>P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and has normal vector</a:t>
            </a:r>
          </a:p>
        </p:txBody>
      </p:sp>
      <p:graphicFrame>
        <p:nvGraphicFramePr>
          <p:cNvPr id="191492" name="Object 4">
            <a:extLst>
              <a:ext uri="{FF2B5EF4-FFF2-40B4-BE49-F238E27FC236}">
                <a16:creationId xmlns:a16="http://schemas.microsoft.com/office/drawing/2014/main" id="{A56AAD47-B893-4C79-BE9A-532F6F20C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1027113"/>
          <a:ext cx="32718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4" name="Equation" r:id="rId4" imgW="1117600" imgH="228600" progId="Equation.DSMT4">
                  <p:embed/>
                </p:oleObj>
              </mc:Choice>
              <mc:Fallback>
                <p:oleObj name="Equation" r:id="rId4" imgW="1117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027113"/>
                        <a:ext cx="32718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>
            <a:extLst>
              <a:ext uri="{FF2B5EF4-FFF2-40B4-BE49-F238E27FC236}">
                <a16:creationId xmlns:a16="http://schemas.microsoft.com/office/drawing/2014/main" id="{EB4E5898-EF7D-471E-B307-BFB87C23E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4244975"/>
          <a:ext cx="251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5"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244975"/>
                        <a:ext cx="2514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90F599AB-079F-4742-8F98-F3D09B3D3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40751A87-EB48-498A-8A36-C064F5DA5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938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Using the standard equation of a plane (Equation 7 in Section 12.5), we can write </a:t>
            </a:r>
            <a:br>
              <a:rPr lang="en-US" altLang="en-US"/>
            </a:br>
            <a:r>
              <a:rPr lang="en-US" altLang="en-US"/>
              <a:t>the equation of this tangent plane as:</a:t>
            </a:r>
          </a:p>
        </p:txBody>
      </p:sp>
      <p:graphicFrame>
        <p:nvGraphicFramePr>
          <p:cNvPr id="193540" name="Object 4">
            <a:extLst>
              <a:ext uri="{FF2B5EF4-FFF2-40B4-BE49-F238E27FC236}">
                <a16:creationId xmlns:a16="http://schemas.microsoft.com/office/drawing/2014/main" id="{5EC2E7E7-D9AF-4B5F-87FB-3AA4A2DF8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519488"/>
          <a:ext cx="82867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2" name="Equation" r:id="rId4" imgW="2844800" imgH="482600" progId="Equation.DSMT4">
                  <p:embed/>
                </p:oleObj>
              </mc:Choice>
              <mc:Fallback>
                <p:oleObj name="Equation" r:id="rId4" imgW="28448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519488"/>
                        <a:ext cx="82867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1" name="Text Box 5">
            <a:extLst>
              <a:ext uri="{FF2B5EF4-FFF2-40B4-BE49-F238E27FC236}">
                <a16:creationId xmlns:a16="http://schemas.microsoft.com/office/drawing/2014/main" id="{EAFA991E-8738-4347-A63F-51086B46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19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C7DEA4C6-E907-4CE8-9F99-973245702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LINE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3B624B3-232C-4357-A030-AC65EB4F0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38200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800"/>
              <a:t>The normal line</a:t>
            </a:r>
            <a:r>
              <a:rPr lang="en-US" altLang="en-US" sz="3800" b="1"/>
              <a:t> </a:t>
            </a:r>
            <a:r>
              <a:rPr lang="en-US" altLang="en-US" sz="3800"/>
              <a:t>to </a:t>
            </a:r>
            <a:r>
              <a:rPr lang="en-US" altLang="en-US" sz="3800" i="1"/>
              <a:t>S</a:t>
            </a:r>
            <a:r>
              <a:rPr lang="en-US" altLang="en-US" sz="3800"/>
              <a:t> at </a:t>
            </a:r>
            <a:r>
              <a:rPr lang="en-US" altLang="en-US" sz="3800" i="1"/>
              <a:t>P</a:t>
            </a:r>
            <a:r>
              <a:rPr lang="en-US" altLang="en-US" sz="3800"/>
              <a:t> is </a:t>
            </a:r>
            <a:br>
              <a:rPr lang="en-US" altLang="en-US" sz="3800"/>
            </a:br>
            <a:r>
              <a:rPr lang="en-US" altLang="en-US" sz="3800"/>
              <a:t>the line: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Passing through </a:t>
            </a:r>
            <a:r>
              <a:rPr lang="en-US" altLang="en-US" sz="2600" i="1"/>
              <a:t>P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Perpendicular to the tangent plane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1ACD8844-B9FC-47CA-8AA2-80C6FE826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3FC2A0E-8FF0-41F2-A574-1B6E1FC4C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884238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 sz="3400"/>
              <a:t>Thus, the direction of the normal line </a:t>
            </a:r>
            <a:br>
              <a:rPr lang="en-US" altLang="en-US" sz="3400"/>
            </a:br>
            <a:r>
              <a:rPr lang="en-US" altLang="en-US" sz="3400"/>
              <a:t>is given by the gradient vector</a:t>
            </a:r>
          </a:p>
        </p:txBody>
      </p:sp>
      <p:graphicFrame>
        <p:nvGraphicFramePr>
          <p:cNvPr id="197636" name="Object 5">
            <a:extLst>
              <a:ext uri="{FF2B5EF4-FFF2-40B4-BE49-F238E27FC236}">
                <a16:creationId xmlns:a16="http://schemas.microsoft.com/office/drawing/2014/main" id="{D417DD6C-15D2-44EF-A4A6-410A364CA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3425" y="3165475"/>
          <a:ext cx="3200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7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165475"/>
                        <a:ext cx="3200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14BEC807-CB0D-4AB5-ADFB-F855C2C91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40FE0CB-0A49-4E59-A1A8-1EA754421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7525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So, by Equation 3 in Section 12.5, </a:t>
            </a:r>
            <a:br>
              <a:rPr lang="en-US" altLang="en-US"/>
            </a:br>
            <a:r>
              <a:rPr lang="en-US" altLang="en-US"/>
              <a:t>its symmetric equations are:</a:t>
            </a: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8936161F-A0EB-4820-9230-D004244AD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31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Equation 20</a:t>
            </a:r>
          </a:p>
        </p:txBody>
      </p:sp>
      <p:graphicFrame>
        <p:nvGraphicFramePr>
          <p:cNvPr id="199685" name="Object 5">
            <a:extLst>
              <a:ext uri="{FF2B5EF4-FFF2-40B4-BE49-F238E27FC236}">
                <a16:creationId xmlns:a16="http://schemas.microsoft.com/office/drawing/2014/main" id="{53FCCB41-4CAB-4DF0-ABA3-84DE380C5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2989263"/>
          <a:ext cx="804545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6" name="Equation" r:id="rId4" imgW="2730500" imgH="444500" progId="Equation.DSMT4">
                  <p:embed/>
                </p:oleObj>
              </mc:Choice>
              <mc:Fallback>
                <p:oleObj name="Equation" r:id="rId4" imgW="27305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989263"/>
                        <a:ext cx="804545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B7777EAD-3903-43FB-8C9F-DF5686C1C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786CA168-D0FF-44CC-9CF4-4E6EB5DE0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Consider the special case in which </a:t>
            </a:r>
            <a:br>
              <a:rPr lang="en-US" altLang="en-US"/>
            </a:br>
            <a:r>
              <a:rPr lang="en-US" altLang="en-US"/>
              <a:t>the equation of a surface </a:t>
            </a:r>
            <a:r>
              <a:rPr lang="en-US" altLang="en-US" i="1"/>
              <a:t>S</a:t>
            </a:r>
            <a:r>
              <a:rPr lang="en-US" altLang="en-US"/>
              <a:t> is of the form </a:t>
            </a:r>
            <a:br>
              <a:rPr lang="en-US" altLang="en-US"/>
            </a:br>
            <a:r>
              <a:rPr lang="en-US" altLang="en-US"/>
              <a:t>			</a:t>
            </a:r>
            <a:br>
              <a:rPr lang="en-US" altLang="en-US"/>
            </a:br>
            <a:r>
              <a:rPr lang="en-US" altLang="en-US"/>
              <a:t>			  </a:t>
            </a:r>
            <a:r>
              <a:rPr lang="en-US" altLang="en-US" i="1"/>
              <a:t>z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</a:t>
            </a:r>
          </a:p>
          <a:p>
            <a:pPr lvl="1" eaLnBrk="1" hangingPunct="1"/>
            <a:endParaRPr lang="en-US" altLang="en-US" sz="3200"/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 sz="2600"/>
              <a:t>That is, </a:t>
            </a:r>
            <a:r>
              <a:rPr lang="en-US" altLang="en-US" sz="2600" i="1"/>
              <a:t>S</a:t>
            </a:r>
            <a:r>
              <a:rPr lang="en-US" altLang="en-US" sz="2600"/>
              <a:t> is the graph of a function </a:t>
            </a:r>
            <a:r>
              <a:rPr lang="en-US" altLang="en-US" sz="2600" i="1"/>
              <a:t>f</a:t>
            </a:r>
            <a:r>
              <a:rPr lang="en-US" altLang="en-US" sz="2600"/>
              <a:t> </a:t>
            </a:r>
            <a:br>
              <a:rPr lang="en-US" altLang="en-US" sz="2600"/>
            </a:br>
            <a:r>
              <a:rPr lang="en-US" altLang="en-US" sz="2600"/>
              <a:t>of two variables.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5BE8BFE8-77CB-4B61-A02E-6C08BEB50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TANGENT PLANES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BE62B7C9-596F-4975-829F-71636E701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873125"/>
            <a:ext cx="8610600" cy="5851525"/>
          </a:xfrm>
        </p:spPr>
        <p:txBody>
          <a:bodyPr/>
          <a:lstStyle/>
          <a:p>
            <a:pPr eaLnBrk="1" hangingPunct="1"/>
            <a:r>
              <a:rPr lang="en-US" altLang="en-US"/>
              <a:t>Then, we can rewrite the equation as</a:t>
            </a:r>
            <a:br>
              <a:rPr lang="en-US" altLang="en-US"/>
            </a:b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                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, </a:t>
            </a:r>
            <a:r>
              <a:rPr lang="en-US" altLang="en-US" i="1"/>
              <a:t>z</a:t>
            </a:r>
            <a:r>
              <a:rPr lang="en-US" altLang="en-US"/>
              <a:t>) 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 </a:t>
            </a:r>
            <a:r>
              <a:rPr lang="en-US" altLang="en-US" i="1"/>
              <a:t>y</a:t>
            </a:r>
            <a:r>
              <a:rPr lang="en-US" altLang="en-US"/>
              <a:t>) – </a:t>
            </a:r>
            <a:r>
              <a:rPr lang="en-US" altLang="en-US" i="1"/>
              <a:t>z</a:t>
            </a:r>
            <a:r>
              <a:rPr lang="en-US" altLang="en-US"/>
              <a:t> = 0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and regard </a:t>
            </a:r>
            <a:r>
              <a:rPr lang="en-US" altLang="en-US" i="1"/>
              <a:t>S</a:t>
            </a:r>
            <a:r>
              <a:rPr lang="en-US" altLang="en-US"/>
              <a:t> as a level surface </a:t>
            </a:r>
            <a:br>
              <a:rPr lang="en-US" altLang="en-US"/>
            </a:br>
            <a:r>
              <a:rPr lang="en-US" altLang="en-US"/>
              <a:t>(with </a:t>
            </a:r>
            <a:r>
              <a:rPr lang="en-US" altLang="en-US" i="1"/>
              <a:t>k</a:t>
            </a:r>
            <a:r>
              <a:rPr lang="en-US" altLang="en-US"/>
              <a:t> = 0) of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lc">
  <a:themeElements>
    <a:clrScheme name="cal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l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2056</Words>
  <Application>Microsoft Office PowerPoint</Application>
  <PresentationFormat>On-screen Show (4:3)</PresentationFormat>
  <Paragraphs>584</Paragraphs>
  <Slides>124</Slides>
  <Notes>124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9" baseType="lpstr">
      <vt:lpstr>Arial</vt:lpstr>
      <vt:lpstr>Wingdings</vt:lpstr>
      <vt:lpstr>MS Mincho</vt:lpstr>
      <vt:lpstr>calc</vt:lpstr>
      <vt:lpstr>MathType 5.0 Equation</vt:lpstr>
      <vt:lpstr>PowerPoint Presentation</vt:lpstr>
      <vt:lpstr>PARTIAL DERIVATIVES</vt:lpstr>
      <vt:lpstr>INTRODUCTION</vt:lpstr>
      <vt:lpstr>INTRODUCTION</vt:lpstr>
      <vt:lpstr>INTRODUCTION</vt:lpstr>
      <vt:lpstr>INTRODUCTION</vt:lpstr>
      <vt:lpstr>DIRECTIONAL DERIVATIVE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</vt:lpstr>
      <vt:lpstr>DIRECTIONAL DERIVATIVE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DIRECTIONAL DERIVATIVES</vt:lpstr>
      <vt:lpstr>THE GRADIENT VECTOR</vt:lpstr>
      <vt:lpstr>THE GRADIENT VECTOR</vt:lpstr>
      <vt:lpstr>THE GRADIENT VECTOR</vt:lpstr>
      <vt:lpstr>THE GRADIENT VECTOR</vt:lpstr>
      <vt:lpstr>THE GRADIENT VECTOR</vt:lpstr>
      <vt:lpstr>THE GRADIENT VECTOR</vt:lpstr>
      <vt:lpstr>THE GRADIENT VECTOR</vt:lpstr>
      <vt:lpstr>THE GRADIENT VECTOR</vt:lpstr>
      <vt:lpstr>THE GRADIENT VECTOR</vt:lpstr>
      <vt:lpstr>THE GRADIENT VECTOR</vt:lpstr>
      <vt:lpstr>FUNCTIONS OF THREE VARIABLES</vt:lpstr>
      <vt:lpstr>THREE-VARIABLE FUNCTION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THREE-VARIABLE FUNCTIONS</vt:lpstr>
      <vt:lpstr>MAXIMIZING THE DIRECTIONAL DERIVATIVE</vt:lpstr>
      <vt:lpstr>MAXIMIZING THE DIRECTIONAL DERIVATIVE</vt:lpstr>
      <vt:lpstr>MAXIMIZING THE DIRECTIONAL DERIVATIVE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MAXIMIZING DIRECTIONAL DERIV.</vt:lpstr>
      <vt:lpstr>TANGENT PLANES TO LEVEL SURFACES</vt:lpstr>
      <vt:lpstr>TANGENT PLANES TO LEVEL SURFACES</vt:lpstr>
      <vt:lpstr>TANGENT PLANES TO LEVEL SURFACES</vt:lpstr>
      <vt:lpstr>TANGENT PLANES TO LEVEL SURFACES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NORMAL LINE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TANGENT PLANES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SIGNIFICANCE OF GRADIENT VECTOR</vt:lpstr>
      <vt:lpstr>GRADIENT VECTOR FIELD</vt:lpstr>
      <vt:lpstr>SIGNIFICANCE OF GRADIENT VECTOR</vt:lpstr>
    </vt:vector>
  </TitlesOfParts>
  <Company>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Amin Ali</cp:lastModifiedBy>
  <cp:revision>850</cp:revision>
  <dcterms:created xsi:type="dcterms:W3CDTF">2007-01-13T07:19:09Z</dcterms:created>
  <dcterms:modified xsi:type="dcterms:W3CDTF">2018-07-27T07:12:21Z</dcterms:modified>
</cp:coreProperties>
</file>