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9b9e2361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9b9e2361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9b9e2361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9b9e2361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a1ad426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fa1ad426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fa1b3432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fa1b3432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a9a1361b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fa9a1361b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a9a1361b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fa9a1361b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a9a1361b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fa9a1361b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fa9a1361b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fa9a1361b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f9f55553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f9f55553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9f555533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f9f555533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9b9e2361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9b9e2361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0e13d342b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0e13d342b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0e13d342b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0e13d342b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0e13d342b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0e13d342b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08b0aed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108b0aed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008930e1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1008930e1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108b0aed1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108b0aed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e13d342b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e13d342b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e13d342b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e13d342b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9b9e2361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9b9e2361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9b9e2361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9b9e2361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9b9e2361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9b9e2361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9b9e2361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f9b9e2361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a9a1361b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a9a1361b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iki.gnuradio.org/index.php/TutorialsCoreConcepts#NOTE:_This_tutorial_has_been_deprecated_in_GR_3.8.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rtl-sdr.com/big-list-rtl-sdr-supported-software/" TargetMode="External"/><Relationship Id="rId4" Type="http://schemas.openxmlformats.org/officeDocument/2006/relationships/hyperlink" Target="https://www.rtl-sdr.com/big-list-rtl-sdr-supported-software/" TargetMode="External"/><Relationship Id="rId5" Type="http://schemas.openxmlformats.org/officeDocument/2006/relationships/hyperlink" Target="https://airspy.com/download/" TargetMode="External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rive.google.com/file/d/1Xv8HGutok-ISsy3DE3rfcIdgYFYwudEr/view" TargetMode="External"/><Relationship Id="rId4" Type="http://schemas.openxmlformats.org/officeDocument/2006/relationships/image" Target="../media/image1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jpg"/><Relationship Id="rId4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RMCATSSU1/EE570_IoT_LoRa/blob/develop/RakModule/2mAmateurRadioCapture.zi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ryanvolz/radioconda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Defined Radio and GNU Radio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LoRa Based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GNU Radio Core Concepts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TutorialsCoreConcepts - GNU Radio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710075"/>
            <a:ext cx="4260300" cy="38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Graphs: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Flow Graphs: At the core of GNU Radio are flow graphs, which are essentially directed graphs where data flows from one block to another.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node in the graph represents a signal processing block, and the edges represent the data paths between these blocks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954104"/>
            <a:ext cx="4450800" cy="137084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0" name="Google Shape;130;p22"/>
          <p:cNvCxnSpPr>
            <a:endCxn id="126" idx="2"/>
          </p:cNvCxnSpPr>
          <p:nvPr/>
        </p:nvCxnSpPr>
        <p:spPr>
          <a:xfrm flipH="1" rot="10800000">
            <a:off x="4110900" y="572700"/>
            <a:ext cx="461100" cy="688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2855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GNU Radio Core Concepts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651150"/>
            <a:ext cx="4260300" cy="42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Blocks: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These are the fundamental building units of a flow graph. Each block performs a specific function, such as filtering, modulation, or demodulation.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Blocks can be sources (producing data), sinks (consuming data), or intermediate processing.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85663"/>
            <a:ext cx="4267200" cy="255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the RTL-SDR Running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Purchase a RTL-SDR ($30-$40)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Install SDR software on computer (List of compatible software: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 through the set-up page (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SDR software that will be used is: SDR# (pronounced "SDR Sharp")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Download the software (</a:t>
            </a:r>
            <a:r>
              <a:rPr lang="en" u="sng">
                <a:solidFill>
                  <a:schemeClr val="hlink"/>
                </a:solidFill>
                <a:hlinkClick r:id="rId5"/>
              </a:rPr>
              <a:t>Link</a:t>
            </a:r>
            <a:r>
              <a:rPr lang="en"/>
              <a:t>) - Note: Must have .NET 8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53475" y="2300525"/>
            <a:ext cx="6378749" cy="255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the RTL-SDR Running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After downloading the .zip file. Extract it and </a:t>
            </a:r>
            <a:r>
              <a:rPr lang="en"/>
              <a:t>run</a:t>
            </a:r>
            <a:r>
              <a:rPr lang="en"/>
              <a:t> the install-rtlsdr.bat (note you may get a malware warning - run anyways)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After running the installer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SDRSharp application will be installed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125" y="2007924"/>
            <a:ext cx="5525751" cy="294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RTL-SDR with GNU Radio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572700"/>
            <a:ext cx="8520600" cy="41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the Soapy RTL-SDR Receiver Object and put it in the workspace: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Change the </a:t>
            </a:r>
            <a:r>
              <a:rPr lang="en"/>
              <a:t>samp_rate variable to 2048000 (remember - this is a global var)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284" y="2013812"/>
            <a:ext cx="4353017" cy="193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200" y="1758075"/>
            <a:ext cx="4166099" cy="25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RTL-SDR with GNU Radio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572700"/>
            <a:ext cx="8520600" cy="41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the QT GUI Range, QT GUI Time Sink, and QT GUI Frequency Sink Object and put them in the workspace (allow AGC and </a:t>
            </a:r>
            <a:r>
              <a:rPr lang="en"/>
              <a:t>autoscaling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new the “center_freq” variable to 915MHz (You can change to any desired center frequency)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063" y="2078325"/>
            <a:ext cx="5411875" cy="29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RTL-SDR with GNU Radio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572700"/>
            <a:ext cx="8520600" cy="41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Connect the SDR to the time and frequency GUI sink, then click the play button: What do you see? - MAKE SURE THE SDR IS PLUGGED INTO USB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612" y="1287723"/>
            <a:ext cx="6346775" cy="337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RTL-SDR with GNU Radio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572700"/>
            <a:ext cx="8520600" cy="41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audio sink, WBFM demodulator, and resampler: What do you hear?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962" y="1004775"/>
            <a:ext cx="6812075" cy="405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LoRa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572700"/>
            <a:ext cx="4879800" cy="42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LoRa packet is divided into 3 portions - preamble, sync, and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preamble is used to initiate communication with the receiver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bandwidth of the chirp is </a:t>
            </a:r>
            <a:r>
              <a:rPr lang="en"/>
              <a:t>inversely</a:t>
            </a:r>
            <a:r>
              <a:rPr lang="en"/>
              <a:t> proportional to the time duration of the chirp - longer chirp time the less bandwidth.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chirp spread factor is a measure of how long each </a:t>
            </a:r>
            <a:r>
              <a:rPr lang="en"/>
              <a:t>chirp exists for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Larger Spreading factor - longer range but lower data rates.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Smaller spreading factor - less range but higher data rates.</a:t>
            </a:r>
            <a:endParaRPr/>
          </a:p>
        </p:txBody>
      </p:sp>
      <p:sp>
        <p:nvSpPr>
          <p:cNvPr id="194" name="Google Shape;19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149" y="845738"/>
            <a:ext cx="3429152" cy="3452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8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LORA Chirp/Frame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735888"/>
            <a:ext cx="8520600" cy="38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326" y="748801"/>
            <a:ext cx="8373353" cy="36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</a:t>
            </a:r>
            <a:r>
              <a:rPr lang="en"/>
              <a:t> an SDR?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572700"/>
            <a:ext cx="8520600" cy="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700"/>
              <a:t>Software Defined Radio (SDR): A communication </a:t>
            </a:r>
            <a:r>
              <a:rPr lang="en" sz="1700"/>
              <a:t>system</a:t>
            </a:r>
            <a:r>
              <a:rPr lang="en" sz="1700"/>
              <a:t> which implements RF hardware components in software on computers or other types of embedded systems. </a:t>
            </a:r>
            <a:endParaRPr sz="1700"/>
          </a:p>
        </p:txBody>
      </p:sp>
      <p:sp>
        <p:nvSpPr>
          <p:cNvPr id="62" name="Google Shape;62;p14"/>
          <p:cNvSpPr txBox="1"/>
          <p:nvPr/>
        </p:nvSpPr>
        <p:spPr>
          <a:xfrm>
            <a:off x="134675" y="1250050"/>
            <a:ext cx="6736200" cy="3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" sz="1700">
                <a:solidFill>
                  <a:schemeClr val="dk1"/>
                </a:solidFill>
              </a:rPr>
              <a:t>One of the advantages of implementing hardware components/blocks in software is flexibility.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" sz="1700">
                <a:solidFill>
                  <a:schemeClr val="dk1"/>
                </a:solidFill>
              </a:rPr>
              <a:t>Typically a RF front end is either made or purchased and software packages are install on the computer to which the RF front end is attached to.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" sz="1700">
                <a:solidFill>
                  <a:schemeClr val="dk1"/>
                </a:solidFill>
              </a:rPr>
              <a:t>The front end captures the radio signals, amplifies the captures signals, and filters it.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" sz="1700">
                <a:solidFill>
                  <a:schemeClr val="dk1"/>
                </a:solidFill>
              </a:rPr>
              <a:t>Finally the front end performs and ADC conversion on the captured signals.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n" sz="1700">
                <a:solidFill>
                  <a:schemeClr val="dk1"/>
                </a:solidFill>
              </a:rPr>
              <a:t>Once the signals have been digitized, the bits are sent to the computer or embedded system.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0875" y="2101825"/>
            <a:ext cx="1968324" cy="198159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Capturing LoRa Transmissions with RTL-SDR and GNU 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572700"/>
            <a:ext cx="82890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a new GNU radio environment to include the following (center_freq should be the center frequency of the LoRa transmission.):</a:t>
            </a:r>
            <a:endParaRPr/>
          </a:p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0" y="1297800"/>
            <a:ext cx="7671188" cy="369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Capturing LoRa Transmissions with RTL-SDR and GNU 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311700" y="572700"/>
            <a:ext cx="4879800" cy="42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After capturing the raw IQ data of the LoRa transmission, edit the File Source to link the collected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Provide the file path to the File Source block.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And make sure that the repeat tag is set to yes.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Click the start button, you should see the recorded data.</a:t>
            </a:r>
            <a:endParaRPr/>
          </a:p>
        </p:txBody>
      </p:sp>
      <p:sp>
        <p:nvSpPr>
          <p:cNvPr id="218" name="Google Shape;21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725" y="1979925"/>
            <a:ext cx="3647700" cy="272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Capturing LoRa Transmissions with RTL-SDR and GNU 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311700" y="572700"/>
            <a:ext cx="84003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Should see something like this (play around with the decimation level):</a:t>
            </a:r>
            <a:endParaRPr/>
          </a:p>
        </p:txBody>
      </p:sp>
      <p:sp>
        <p:nvSpPr>
          <p:cNvPr id="226" name="Google Shape;22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7" name="Google Shape;2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450" y="1241900"/>
            <a:ext cx="6337750" cy="3727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Capturing LoRa Transmissions with RTL-SDR and GNU </a:t>
            </a:r>
            <a:endParaRPr/>
          </a:p>
        </p:txBody>
      </p:sp>
      <p:sp>
        <p:nvSpPr>
          <p:cNvPr id="233" name="Google Shape;23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4" name="Google Shape;234;p35" title="LoRaRecording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025" y="484000"/>
            <a:ext cx="7493098" cy="44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Capturing LoRa Transmissions with RTL-SDR and MatLab</a:t>
            </a:r>
            <a:endParaRPr/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311700" y="572700"/>
            <a:ext cx="4038600" cy="42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You can also use MATLAB to do DSP on the raw data collected from the SDR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Spectrogram Plot of LoRa Packet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*How many chirps are used in the preamble?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*How many sync chirps?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 approximately what time does the data start?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Answer: 8 - you can see 8 chirps on the far left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2" name="Google Shape;2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800" y="879975"/>
            <a:ext cx="4634624" cy="347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500" y="4461050"/>
            <a:ext cx="4953000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to Decode this FM signal at 145MHz</a:t>
            </a:r>
            <a:endParaRPr/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Navigate to: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https://github.com/RMCATSSU1/EE570_IoT_LoRa/blob/develop/RakModule/2mAmateurRadioCapture.zip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Unzip the folder and experiment with the decimation value in GNU Radio.</a:t>
            </a:r>
            <a:endParaRPr/>
          </a:p>
        </p:txBody>
      </p:sp>
      <p:sp>
        <p:nvSpPr>
          <p:cNvPr id="250" name="Google Shape;25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Different SDRs 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572700"/>
            <a:ext cx="8520600" cy="41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400"/>
              <a:t>Nooelec NESDR Series</a:t>
            </a:r>
            <a:endParaRPr b="1" sz="24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00"/>
              <a:t>~$150 USD</a:t>
            </a:r>
            <a:endParaRPr sz="10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00"/>
              <a:t>Pros:</a:t>
            </a:r>
            <a:endParaRPr sz="1000"/>
          </a:p>
          <a:p>
            <a:pPr indent="-30480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Affordability: These devices are budget-friendly, making them accessible to hobbyists and beginners.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Wide Frequency Range: Covers a broad spectrum, typically from 25 MHz to 1.75 GHz.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Versatility: Compatible with various SDR software like SDR#, GQRX, and HDSDR, suitable for multiple applications.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Portability: Compact size makes them easy to carry and integrate into different setups.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Community and Support: Active community and good support from Nooelec.</a:t>
            </a:r>
            <a:endParaRPr sz="12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/>
              <a:t>Cons:</a:t>
            </a:r>
            <a:endParaRPr sz="1200"/>
          </a:p>
          <a:p>
            <a:pPr indent="-30480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Performance Limitations: Not as high-performance as more expensive SDRs, which might be a limitation for advanced users.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Sensitivity: Can be more susceptible to noise and interference compared to higher-end models.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Build Quality: While generally good, it may not be as robust as more premium devices.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Receive only.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400"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5750" y="176450"/>
            <a:ext cx="1551024" cy="155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Different SDRs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572700"/>
            <a:ext cx="8520600" cy="41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500"/>
              <a:t>HackRF One</a:t>
            </a:r>
            <a:endParaRPr b="1" sz="25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000"/>
              <a:t>~$350 USD</a:t>
            </a:r>
            <a:endParaRPr sz="10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/>
              <a:t>Pros:</a:t>
            </a:r>
            <a:endParaRPr sz="1200"/>
          </a:p>
          <a:p>
            <a:pPr indent="-30480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Wide Frequency Range: Covers 1 MHz to 6 GHz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Open Source: Fully open-source hardware and software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High Sampling Rate: Up to 20 million samples per second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Community Support: Large community and extensive online resources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Transmit and Receive </a:t>
            </a:r>
            <a:endParaRPr sz="12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/>
              <a:t>Cons:</a:t>
            </a:r>
            <a:endParaRPr sz="1200"/>
          </a:p>
          <a:p>
            <a:pPr indent="-30480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Half-Duplex: Cannot transmit and receive simultaneously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Low Max Input Power: Maximum input signal power is -5 dBm, which can be easily damaged by stronger signals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Power Amplifier Sensitivity: The power amplifier in the transmitter is susceptible to damage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Expensive</a:t>
            </a:r>
            <a:endParaRPr sz="1200"/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3625" y="535925"/>
            <a:ext cx="3008676" cy="22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Different SDRs - The Winner is RTL-SDR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572700"/>
            <a:ext cx="8520600" cy="41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RTL-SDR is a low-cost software-defined radio (SDR) that uses a USB dongle originally designed for DVB-T TV reception.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It can receive frequencies from approximately 500 kHz to 1.75 GHz, making it versatile for various applications.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The RTL-SDR dongle is based on the RTL2832U chipset, which allows direct access to raw I/Q data. 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This capability transforms the dongle into a wideband SDR through custom software drivers. 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RTL-SDR is popular among hobbyists due to its affordability, typically costing around $30 USD. 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It supports a wide range of applications, including police and fire radio scanning, aircraft tracking, and weather balloon data reception. 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The community has developed numerous free software tools to enhance the functionality of RTL-SDR. 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Despite its low cost, RTL-SDR provides access to the radio spectrum that was previously only available with expensive equipment. </a:t>
            </a:r>
            <a:endParaRPr sz="17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700"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RTL-SDR Software (SDR Sharp)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437" y="496324"/>
            <a:ext cx="7937126" cy="448019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</a:t>
            </a:r>
            <a:r>
              <a:rPr lang="en"/>
              <a:t> Diagram of an SDR System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378" y="487750"/>
            <a:ext cx="6161222" cy="4312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3646850" y="4446150"/>
            <a:ext cx="42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https://en.wikipedia.org/wiki/File:SDR_et_WF.svg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GNU Radio?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696650"/>
            <a:ext cx="655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GNU Radio is a free and open-source software kit for signal processing blocks for software radios.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GNU Radio can be used with both external RF equipment or stand-alone in simulation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Software is available here (Windows only but also works on Linux):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this tutorial we will be using the windows 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Choose the graphical installer type (see figure)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4875" y="0"/>
            <a:ext cx="3644400" cy="8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2600" y="2743475"/>
            <a:ext cx="3368550" cy="20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GNU Radio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696650"/>
            <a:ext cx="4260300" cy="4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After installing GNU radio, you should have the “GNU Radio Companion”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Open</a:t>
            </a:r>
            <a:r>
              <a:rPr lang="en"/>
              <a:t> the folder containing the GNU Radio Companion application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is the GUI that you should have after opening the application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4875" y="0"/>
            <a:ext cx="3644400" cy="8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2775" y="914975"/>
            <a:ext cx="4838375" cy="112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8050" y="2330675"/>
            <a:ext cx="4603100" cy="243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