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73" r:id="rId3"/>
    <p:sldId id="257" r:id="rId4"/>
    <p:sldId id="258" r:id="rId5"/>
    <p:sldId id="293" r:id="rId6"/>
    <p:sldId id="281" r:id="rId7"/>
    <p:sldId id="290" r:id="rId8"/>
    <p:sldId id="291" r:id="rId9"/>
    <p:sldId id="280" r:id="rId10"/>
    <p:sldId id="278" r:id="rId11"/>
    <p:sldId id="279" r:id="rId12"/>
    <p:sldId id="292" r:id="rId13"/>
    <p:sldId id="276" r:id="rId14"/>
    <p:sldId id="277" r:id="rId15"/>
    <p:sldId id="284" r:id="rId16"/>
    <p:sldId id="283" r:id="rId17"/>
    <p:sldId id="285" r:id="rId18"/>
    <p:sldId id="286" r:id="rId19"/>
    <p:sldId id="287" r:id="rId20"/>
    <p:sldId id="288" r:id="rId21"/>
    <p:sldId id="295" r:id="rId22"/>
    <p:sldId id="294" r:id="rId23"/>
    <p:sldId id="296" r:id="rId24"/>
    <p:sldId id="297" r:id="rId25"/>
    <p:sldId id="289" r:id="rId26"/>
    <p:sldId id="282" r:id="rId27"/>
    <p:sldId id="272"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7A60BEC6-4B11-4769-875E-5E71000BD972}">
          <p14:sldIdLst>
            <p14:sldId id="256"/>
            <p14:sldId id="273"/>
            <p14:sldId id="257"/>
            <p14:sldId id="258"/>
          </p14:sldIdLst>
        </p14:section>
        <p14:section name="Importancia" id="{4EF4A1D2-58B7-422F-9FA5-810A431A4591}">
          <p14:sldIdLst>
            <p14:sldId id="293"/>
          </p14:sldIdLst>
        </p14:section>
        <p14:section name="Alcances y limitaciones" id="{88B93991-8F24-4330-9721-690B9A40ED0F}">
          <p14:sldIdLst>
            <p14:sldId id="281"/>
            <p14:sldId id="290"/>
            <p14:sldId id="291"/>
          </p14:sldIdLst>
        </p14:section>
        <p14:section name="Aplicaciones" id="{9DD40CA8-42F7-44EF-ACA2-B26D0FF0D1CF}">
          <p14:sldIdLst>
            <p14:sldId id="280"/>
            <p14:sldId id="278"/>
            <p14:sldId id="279"/>
            <p14:sldId id="292"/>
            <p14:sldId id="276"/>
            <p14:sldId id="277"/>
            <p14:sldId id="284"/>
            <p14:sldId id="283"/>
            <p14:sldId id="285"/>
            <p14:sldId id="286"/>
            <p14:sldId id="287"/>
            <p14:sldId id="288"/>
            <p14:sldId id="295"/>
            <p14:sldId id="294"/>
            <p14:sldId id="296"/>
            <p14:sldId id="297"/>
            <p14:sldId id="289"/>
          </p14:sldIdLst>
        </p14:section>
        <p14:section name="Conclusiones" id="{8FEA40FD-822E-4A53-BFF6-07FFCAD6B7A2}">
          <p14:sldIdLst>
            <p14:sldId id="282"/>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Condor" initials="RC" lastIdx="3" clrIdx="0">
    <p:extLst>
      <p:ext uri="{19B8F6BF-5375-455C-9EA6-DF929625EA0E}">
        <p15:presenceInfo xmlns:p15="http://schemas.microsoft.com/office/powerpoint/2012/main" userId="Ronny Con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EB19-9720-4820-B0B7-FA9EB4796321}" v="399" dt="2021-01-31T07:21:2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3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22:16:33.953" idx="1">
    <p:pos x="3750" y="1890"/>
    <p:text>Mahalanobis fue un estadístico indio que ya había llevado una encuesta similar en 1941 en la ciudad de Calcuta.</p:text>
    <p:extLst>
      <p:ext uri="{C676402C-5697-4E1C-873F-D02D1690AC5C}">
        <p15:threadingInfo xmlns:p15="http://schemas.microsoft.com/office/powerpoint/2012/main" timeZoneBias="300"/>
      </p:ext>
    </p:extLst>
  </p:cm>
  <p:cm authorId="1" dt="2021-06-02T22:18:11.214" idx="2">
    <p:pos x="3750" y="2026"/>
    <p:text>Si bien es cierto luego se sumaron otros países a la idea de hacer encuestas de hogares, estas eran realizadas con propósitos distintos a los que conocemos actualmente. Por ejemplo, muchas era hechas para ajustar las cuentas nacionales, calcular índices de precios del consumidor.</p:text>
    <p:extLst>
      <p:ext uri="{C676402C-5697-4E1C-873F-D02D1690AC5C}">
        <p15:threadingInfo xmlns:p15="http://schemas.microsoft.com/office/powerpoint/2012/main" timeZoneBias="300">
          <p15:parentCm authorId="1" idx="1"/>
        </p15:threadingInfo>
      </p:ext>
    </p:extLst>
  </p:cm>
  <p:cm authorId="1" dt="2021-06-02T22:21:56.213" idx="3">
    <p:pos x="3858" y="2651"/>
    <p:text>Estas innovaciones metodológicas implementadas por el WB ya consideraban como propósitos de las encuestas de hogares el estudio de la pobreza, los estándares de vida, la distribución.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63DB-B194-4846-A203-A5C5EFC5CAED}"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C53A5745-D0D0-461B-BAF2-53CCC0931422}">
      <dgm:prSet/>
      <dgm:spPr/>
      <dgm:t>
        <a:bodyPr/>
        <a:lstStyle/>
        <a:p>
          <a:pPr>
            <a:lnSpc>
              <a:spcPct val="100000"/>
            </a:lnSpc>
          </a:pPr>
          <a:r>
            <a:rPr lang="es-PE"/>
            <a:t>Introducción</a:t>
          </a:r>
          <a:endParaRPr lang="en-US"/>
        </a:p>
      </dgm:t>
    </dgm:pt>
    <dgm:pt modelId="{BBC7DA3A-30A4-4790-8E0A-32605BCA9BCC}" type="parTrans" cxnId="{D2F3AC1B-2CE4-46B1-A151-7F72CC91BB84}">
      <dgm:prSet/>
      <dgm:spPr/>
      <dgm:t>
        <a:bodyPr/>
        <a:lstStyle/>
        <a:p>
          <a:pPr algn="l"/>
          <a:endParaRPr lang="en-US"/>
        </a:p>
      </dgm:t>
    </dgm:pt>
    <dgm:pt modelId="{D8FA75E7-258B-413E-BC2B-42CC3A7ABA36}" type="sibTrans" cxnId="{D2F3AC1B-2CE4-46B1-A151-7F72CC91BB84}">
      <dgm:prSet/>
      <dgm:spPr/>
      <dgm:t>
        <a:bodyPr/>
        <a:lstStyle/>
        <a:p>
          <a:pPr>
            <a:lnSpc>
              <a:spcPct val="100000"/>
            </a:lnSpc>
          </a:pPr>
          <a:endParaRPr lang="en-US"/>
        </a:p>
      </dgm:t>
    </dgm:pt>
    <dgm:pt modelId="{D8DE5762-67A0-4E82-9733-A492F4F04FA5}">
      <dgm:prSet/>
      <dgm:spPr/>
      <dgm:t>
        <a:bodyPr/>
        <a:lstStyle/>
        <a:p>
          <a:pPr>
            <a:lnSpc>
              <a:spcPct val="100000"/>
            </a:lnSpc>
          </a:pPr>
          <a:r>
            <a:rPr lang="es-PE"/>
            <a:t>Importancia de los microdatos</a:t>
          </a:r>
          <a:endParaRPr lang="en-US"/>
        </a:p>
      </dgm:t>
    </dgm:pt>
    <dgm:pt modelId="{1148B2B4-31CC-4091-A374-0A719FD12A02}" type="parTrans" cxnId="{B8FF6887-1098-4701-99E9-064BCABE8871}">
      <dgm:prSet/>
      <dgm:spPr/>
      <dgm:t>
        <a:bodyPr/>
        <a:lstStyle/>
        <a:p>
          <a:pPr algn="l"/>
          <a:endParaRPr lang="en-US"/>
        </a:p>
      </dgm:t>
    </dgm:pt>
    <dgm:pt modelId="{96ED64AF-4115-4216-97BD-967C7C827579}" type="sibTrans" cxnId="{B8FF6887-1098-4701-99E9-064BCABE8871}">
      <dgm:prSet/>
      <dgm:spPr/>
      <dgm:t>
        <a:bodyPr/>
        <a:lstStyle/>
        <a:p>
          <a:pPr>
            <a:lnSpc>
              <a:spcPct val="100000"/>
            </a:lnSpc>
          </a:pPr>
          <a:endParaRPr lang="en-US"/>
        </a:p>
      </dgm:t>
    </dgm:pt>
    <dgm:pt modelId="{FCAC7255-51CA-46D4-888E-EE4A053FF97A}">
      <dgm:prSet/>
      <dgm:spPr/>
      <dgm:t>
        <a:bodyPr/>
        <a:lstStyle/>
        <a:p>
          <a:pPr>
            <a:lnSpc>
              <a:spcPct val="100000"/>
            </a:lnSpc>
          </a:pPr>
          <a:r>
            <a:rPr lang="es-PE"/>
            <a:t>Alcances y limitaciones</a:t>
          </a:r>
          <a:endParaRPr lang="en-US"/>
        </a:p>
      </dgm:t>
    </dgm:pt>
    <dgm:pt modelId="{5988DC21-0A5D-4371-8B98-68F8DAB5FDC3}" type="parTrans" cxnId="{6143BF3B-96DA-4873-B98B-325358629813}">
      <dgm:prSet/>
      <dgm:spPr/>
      <dgm:t>
        <a:bodyPr/>
        <a:lstStyle/>
        <a:p>
          <a:pPr algn="l"/>
          <a:endParaRPr lang="en-US"/>
        </a:p>
      </dgm:t>
    </dgm:pt>
    <dgm:pt modelId="{3E815D7B-B8D4-4A97-952B-B5DD39B169B3}" type="sibTrans" cxnId="{6143BF3B-96DA-4873-B98B-325358629813}">
      <dgm:prSet/>
      <dgm:spPr/>
      <dgm:t>
        <a:bodyPr/>
        <a:lstStyle/>
        <a:p>
          <a:pPr>
            <a:lnSpc>
              <a:spcPct val="100000"/>
            </a:lnSpc>
          </a:pPr>
          <a:endParaRPr lang="en-US"/>
        </a:p>
      </dgm:t>
    </dgm:pt>
    <dgm:pt modelId="{B545C381-38BB-4ED9-94EF-CEC3BFEB3054}">
      <dgm:prSet/>
      <dgm:spPr/>
      <dgm:t>
        <a:bodyPr/>
        <a:lstStyle/>
        <a:p>
          <a:pPr>
            <a:lnSpc>
              <a:spcPct val="100000"/>
            </a:lnSpc>
          </a:pPr>
          <a:r>
            <a:rPr lang="es-PE"/>
            <a:t>Aplicaciones</a:t>
          </a:r>
          <a:endParaRPr lang="en-US"/>
        </a:p>
      </dgm:t>
    </dgm:pt>
    <dgm:pt modelId="{D06D0606-3067-48E7-B563-D242E0585A43}" type="parTrans" cxnId="{F8674CCC-A862-424D-87E7-5C2E116E78E0}">
      <dgm:prSet/>
      <dgm:spPr/>
      <dgm:t>
        <a:bodyPr/>
        <a:lstStyle/>
        <a:p>
          <a:pPr algn="l"/>
          <a:endParaRPr lang="en-US"/>
        </a:p>
      </dgm:t>
    </dgm:pt>
    <dgm:pt modelId="{AE6DAD27-645F-4F53-8DCC-276BD535510C}" type="sibTrans" cxnId="{F8674CCC-A862-424D-87E7-5C2E116E78E0}">
      <dgm:prSet/>
      <dgm:spPr/>
      <dgm:t>
        <a:bodyPr/>
        <a:lstStyle/>
        <a:p>
          <a:pPr>
            <a:lnSpc>
              <a:spcPct val="100000"/>
            </a:lnSpc>
          </a:pPr>
          <a:endParaRPr lang="en-US"/>
        </a:p>
      </dgm:t>
    </dgm:pt>
    <dgm:pt modelId="{203071DD-346F-40D9-AB48-1045F55920F6}">
      <dgm:prSet/>
      <dgm:spPr/>
      <dgm:t>
        <a:bodyPr/>
        <a:lstStyle/>
        <a:p>
          <a:pPr>
            <a:lnSpc>
              <a:spcPct val="100000"/>
            </a:lnSpc>
          </a:pPr>
          <a:r>
            <a:rPr lang="es-PE"/>
            <a:t>Conclusiones</a:t>
          </a:r>
          <a:endParaRPr lang="en-US"/>
        </a:p>
      </dgm:t>
    </dgm:pt>
    <dgm:pt modelId="{16029600-B943-4BB0-A611-365DADD0E9E7}" type="parTrans" cxnId="{7DB1B30C-C7B0-41A5-821A-631D4635BE25}">
      <dgm:prSet/>
      <dgm:spPr/>
      <dgm:t>
        <a:bodyPr/>
        <a:lstStyle/>
        <a:p>
          <a:pPr algn="l"/>
          <a:endParaRPr lang="en-US"/>
        </a:p>
      </dgm:t>
    </dgm:pt>
    <dgm:pt modelId="{F3F88441-C0D1-4865-84A4-7A7F554D2EF6}" type="sibTrans" cxnId="{7DB1B30C-C7B0-41A5-821A-631D4635BE25}">
      <dgm:prSet/>
      <dgm:spPr/>
      <dgm:t>
        <a:bodyPr/>
        <a:lstStyle/>
        <a:p>
          <a:pPr algn="l"/>
          <a:endParaRPr lang="en-US"/>
        </a:p>
      </dgm:t>
    </dgm:pt>
    <dgm:pt modelId="{A7D6EEC3-D44B-4821-8ACB-E28869D5ECEF}" type="pres">
      <dgm:prSet presAssocID="{1A8E63DB-B194-4846-A203-A5C5EFC5CAED}" presName="root" presStyleCnt="0">
        <dgm:presLayoutVars>
          <dgm:dir/>
          <dgm:resizeHandles val="exact"/>
        </dgm:presLayoutVars>
      </dgm:prSet>
      <dgm:spPr/>
    </dgm:pt>
    <dgm:pt modelId="{6CD42FFA-A1C2-449C-BFE9-1899A196B11C}" type="pres">
      <dgm:prSet presAssocID="{1A8E63DB-B194-4846-A203-A5C5EFC5CAED}" presName="container" presStyleCnt="0">
        <dgm:presLayoutVars>
          <dgm:dir/>
          <dgm:resizeHandles val="exact"/>
        </dgm:presLayoutVars>
      </dgm:prSet>
      <dgm:spPr/>
    </dgm:pt>
    <dgm:pt modelId="{6ECD8D78-C082-4FEA-BBE1-AFF31175EF2E}" type="pres">
      <dgm:prSet presAssocID="{C53A5745-D0D0-461B-BAF2-53CCC0931422}" presName="compNode" presStyleCnt="0"/>
      <dgm:spPr/>
    </dgm:pt>
    <dgm:pt modelId="{0B8C139C-DACE-40E5-93C5-E2CDF9E5CD83}" type="pres">
      <dgm:prSet presAssocID="{C53A5745-D0D0-461B-BAF2-53CCC0931422}" presName="iconBgRect" presStyleLbl="bgShp" presStyleIdx="0" presStyleCnt="5"/>
      <dgm:spPr/>
    </dgm:pt>
    <dgm:pt modelId="{DEB028F8-D60B-4ECE-AA9B-E708B1BABAB5}" type="pres">
      <dgm:prSet presAssocID="{C53A5745-D0D0-461B-BAF2-53CCC093142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ces encendidas contorno"/>
        </a:ext>
      </dgm:extLst>
    </dgm:pt>
    <dgm:pt modelId="{3C2AB2D4-9FED-4B9D-A357-39E34F665E30}" type="pres">
      <dgm:prSet presAssocID="{C53A5745-D0D0-461B-BAF2-53CCC0931422}" presName="spaceRect" presStyleCnt="0"/>
      <dgm:spPr/>
    </dgm:pt>
    <dgm:pt modelId="{D033C91C-D1BC-491E-9CB1-D4D53ADD1172}" type="pres">
      <dgm:prSet presAssocID="{C53A5745-D0D0-461B-BAF2-53CCC0931422}" presName="textRect" presStyleLbl="revTx" presStyleIdx="0" presStyleCnt="5">
        <dgm:presLayoutVars>
          <dgm:chMax val="1"/>
          <dgm:chPref val="1"/>
        </dgm:presLayoutVars>
      </dgm:prSet>
      <dgm:spPr/>
    </dgm:pt>
    <dgm:pt modelId="{5C1B1B1F-3D09-4694-9EEE-20F2F6B1DA2E}" type="pres">
      <dgm:prSet presAssocID="{D8FA75E7-258B-413E-BC2B-42CC3A7ABA36}" presName="sibTrans" presStyleLbl="sibTrans2D1" presStyleIdx="0" presStyleCnt="0"/>
      <dgm:spPr/>
    </dgm:pt>
    <dgm:pt modelId="{A1BA58DE-E695-4F65-99E0-F11F2160A6EF}" type="pres">
      <dgm:prSet presAssocID="{D8DE5762-67A0-4E82-9733-A492F4F04FA5}" presName="compNode" presStyleCnt="0"/>
      <dgm:spPr/>
    </dgm:pt>
    <dgm:pt modelId="{8BB9B9A7-C186-4218-81E3-CAF9C7E35415}" type="pres">
      <dgm:prSet presAssocID="{D8DE5762-67A0-4E82-9733-A492F4F04FA5}" presName="iconBgRect" presStyleLbl="bgShp" presStyleIdx="1" presStyleCnt="5"/>
      <dgm:spPr/>
    </dgm:pt>
    <dgm:pt modelId="{924487C8-C016-4B1C-8524-3ED0D25E1E09}" type="pres">
      <dgm:prSet presAssocID="{D8DE5762-67A0-4E82-9733-A492F4F04F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E961A55-762E-4135-A108-9268BAF5F231}" type="pres">
      <dgm:prSet presAssocID="{D8DE5762-67A0-4E82-9733-A492F4F04FA5}" presName="spaceRect" presStyleCnt="0"/>
      <dgm:spPr/>
    </dgm:pt>
    <dgm:pt modelId="{3D38B7B1-BD18-4833-BF99-794078F0D62C}" type="pres">
      <dgm:prSet presAssocID="{D8DE5762-67A0-4E82-9733-A492F4F04FA5}" presName="textRect" presStyleLbl="revTx" presStyleIdx="1" presStyleCnt="5">
        <dgm:presLayoutVars>
          <dgm:chMax val="1"/>
          <dgm:chPref val="1"/>
        </dgm:presLayoutVars>
      </dgm:prSet>
      <dgm:spPr/>
    </dgm:pt>
    <dgm:pt modelId="{1877296F-EBD2-4F6D-97BE-9A6749422E0A}" type="pres">
      <dgm:prSet presAssocID="{96ED64AF-4115-4216-97BD-967C7C827579}" presName="sibTrans" presStyleLbl="sibTrans2D1" presStyleIdx="0" presStyleCnt="0"/>
      <dgm:spPr/>
    </dgm:pt>
    <dgm:pt modelId="{6C45EBA7-C37E-41E0-A2FD-CE286549FADF}" type="pres">
      <dgm:prSet presAssocID="{FCAC7255-51CA-46D4-888E-EE4A053FF97A}" presName="compNode" presStyleCnt="0"/>
      <dgm:spPr/>
    </dgm:pt>
    <dgm:pt modelId="{9C82F27A-FBAF-4689-A700-740AF4DD0E97}" type="pres">
      <dgm:prSet presAssocID="{FCAC7255-51CA-46D4-888E-EE4A053FF97A}" presName="iconBgRect" presStyleLbl="bgShp" presStyleIdx="2" presStyleCnt="5"/>
      <dgm:spPr/>
    </dgm:pt>
    <dgm:pt modelId="{2267439E-82AB-431B-ABEE-DF18F653AAF2}" type="pres">
      <dgm:prSet presAssocID="{FCAC7255-51CA-46D4-888E-EE4A053FF9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6E575E7-3F6A-4230-A3C4-27D7BB842F87}" type="pres">
      <dgm:prSet presAssocID="{FCAC7255-51CA-46D4-888E-EE4A053FF97A}" presName="spaceRect" presStyleCnt="0"/>
      <dgm:spPr/>
    </dgm:pt>
    <dgm:pt modelId="{AD913A83-92D9-4837-AC6D-46C399D91CF2}" type="pres">
      <dgm:prSet presAssocID="{FCAC7255-51CA-46D4-888E-EE4A053FF97A}" presName="textRect" presStyleLbl="revTx" presStyleIdx="2" presStyleCnt="5">
        <dgm:presLayoutVars>
          <dgm:chMax val="1"/>
          <dgm:chPref val="1"/>
        </dgm:presLayoutVars>
      </dgm:prSet>
      <dgm:spPr/>
    </dgm:pt>
    <dgm:pt modelId="{B60B4856-2BBE-49A1-9486-72C8DA5680CD}" type="pres">
      <dgm:prSet presAssocID="{3E815D7B-B8D4-4A97-952B-B5DD39B169B3}" presName="sibTrans" presStyleLbl="sibTrans2D1" presStyleIdx="0" presStyleCnt="0"/>
      <dgm:spPr/>
    </dgm:pt>
    <dgm:pt modelId="{DA538238-A51A-42B9-9A01-D4964BCC4465}" type="pres">
      <dgm:prSet presAssocID="{B545C381-38BB-4ED9-94EF-CEC3BFEB3054}" presName="compNode" presStyleCnt="0"/>
      <dgm:spPr/>
    </dgm:pt>
    <dgm:pt modelId="{7EE3D398-4EA2-42A5-B093-1BA6419B5286}" type="pres">
      <dgm:prSet presAssocID="{B545C381-38BB-4ED9-94EF-CEC3BFEB3054}" presName="iconBgRect" presStyleLbl="bgShp" presStyleIdx="3" presStyleCnt="5"/>
      <dgm:spPr/>
    </dgm:pt>
    <dgm:pt modelId="{74FD79BE-4807-4378-97A1-98FF2F0FF2DB}" type="pres">
      <dgm:prSet presAssocID="{B545C381-38BB-4ED9-94EF-CEC3BFEB3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B7035843-3AC1-4DED-9D7F-83898B06882B}" type="pres">
      <dgm:prSet presAssocID="{B545C381-38BB-4ED9-94EF-CEC3BFEB3054}" presName="spaceRect" presStyleCnt="0"/>
      <dgm:spPr/>
    </dgm:pt>
    <dgm:pt modelId="{DA41C7B6-BAB1-43BA-8DED-20ADB1A68C47}" type="pres">
      <dgm:prSet presAssocID="{B545C381-38BB-4ED9-94EF-CEC3BFEB3054}" presName="textRect" presStyleLbl="revTx" presStyleIdx="3" presStyleCnt="5">
        <dgm:presLayoutVars>
          <dgm:chMax val="1"/>
          <dgm:chPref val="1"/>
        </dgm:presLayoutVars>
      </dgm:prSet>
      <dgm:spPr/>
    </dgm:pt>
    <dgm:pt modelId="{9B1343B9-BBFA-4AAE-82DB-FD976BE466B4}" type="pres">
      <dgm:prSet presAssocID="{AE6DAD27-645F-4F53-8DCC-276BD535510C}" presName="sibTrans" presStyleLbl="sibTrans2D1" presStyleIdx="0" presStyleCnt="0"/>
      <dgm:spPr/>
    </dgm:pt>
    <dgm:pt modelId="{425FF775-A889-4B97-A1D8-2D78DEB4D216}" type="pres">
      <dgm:prSet presAssocID="{203071DD-346F-40D9-AB48-1045F55920F6}" presName="compNode" presStyleCnt="0"/>
      <dgm:spPr/>
    </dgm:pt>
    <dgm:pt modelId="{7FB9B2B1-5B78-4775-92A6-8169975FE1D8}" type="pres">
      <dgm:prSet presAssocID="{203071DD-346F-40D9-AB48-1045F55920F6}" presName="iconBgRect" presStyleLbl="bgShp" presStyleIdx="4" presStyleCnt="5"/>
      <dgm:spPr/>
    </dgm:pt>
    <dgm:pt modelId="{A9AD0CFD-FDEA-4469-B3A9-308FFF6FA3D0}" type="pres">
      <dgm:prSet presAssocID="{203071DD-346F-40D9-AB48-1045F55920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ca de verificación"/>
        </a:ext>
      </dgm:extLst>
    </dgm:pt>
    <dgm:pt modelId="{3093FEB0-11DE-4A31-BD81-1E245BC4F05F}" type="pres">
      <dgm:prSet presAssocID="{203071DD-346F-40D9-AB48-1045F55920F6}" presName="spaceRect" presStyleCnt="0"/>
      <dgm:spPr/>
    </dgm:pt>
    <dgm:pt modelId="{E7646A1D-8874-4E82-97EA-F2BC6B5D7524}" type="pres">
      <dgm:prSet presAssocID="{203071DD-346F-40D9-AB48-1045F55920F6}" presName="textRect" presStyleLbl="revTx" presStyleIdx="4" presStyleCnt="5">
        <dgm:presLayoutVars>
          <dgm:chMax val="1"/>
          <dgm:chPref val="1"/>
        </dgm:presLayoutVars>
      </dgm:prSet>
      <dgm:spPr/>
    </dgm:pt>
  </dgm:ptLst>
  <dgm:cxnLst>
    <dgm:cxn modelId="{7DB1B30C-C7B0-41A5-821A-631D4635BE25}" srcId="{1A8E63DB-B194-4846-A203-A5C5EFC5CAED}" destId="{203071DD-346F-40D9-AB48-1045F55920F6}" srcOrd="4" destOrd="0" parTransId="{16029600-B943-4BB0-A611-365DADD0E9E7}" sibTransId="{F3F88441-C0D1-4865-84A4-7A7F554D2EF6}"/>
    <dgm:cxn modelId="{D2F3AC1B-2CE4-46B1-A151-7F72CC91BB84}" srcId="{1A8E63DB-B194-4846-A203-A5C5EFC5CAED}" destId="{C53A5745-D0D0-461B-BAF2-53CCC0931422}" srcOrd="0" destOrd="0" parTransId="{BBC7DA3A-30A4-4790-8E0A-32605BCA9BCC}" sibTransId="{D8FA75E7-258B-413E-BC2B-42CC3A7ABA36}"/>
    <dgm:cxn modelId="{81091D22-A887-4C00-A117-B15692933270}" type="presOf" srcId="{AE6DAD27-645F-4F53-8DCC-276BD535510C}" destId="{9B1343B9-BBFA-4AAE-82DB-FD976BE466B4}" srcOrd="0" destOrd="0" presId="urn:microsoft.com/office/officeart/2018/2/layout/IconCircleList"/>
    <dgm:cxn modelId="{6143BF3B-96DA-4873-B98B-325358629813}" srcId="{1A8E63DB-B194-4846-A203-A5C5EFC5CAED}" destId="{FCAC7255-51CA-46D4-888E-EE4A053FF97A}" srcOrd="2" destOrd="0" parTransId="{5988DC21-0A5D-4371-8B98-68F8DAB5FDC3}" sibTransId="{3E815D7B-B8D4-4A97-952B-B5DD39B169B3}"/>
    <dgm:cxn modelId="{515E0344-A009-4B2A-AF47-E8B1262D7148}" type="presOf" srcId="{3E815D7B-B8D4-4A97-952B-B5DD39B169B3}" destId="{B60B4856-2BBE-49A1-9486-72C8DA5680CD}" srcOrd="0" destOrd="0" presId="urn:microsoft.com/office/officeart/2018/2/layout/IconCircleList"/>
    <dgm:cxn modelId="{70EDA54B-DFF2-4A9B-A15B-531A5957AA4C}" type="presOf" srcId="{203071DD-346F-40D9-AB48-1045F55920F6}" destId="{E7646A1D-8874-4E82-97EA-F2BC6B5D7524}" srcOrd="0" destOrd="0" presId="urn:microsoft.com/office/officeart/2018/2/layout/IconCircleList"/>
    <dgm:cxn modelId="{B76C9771-9C1D-4EEA-80D9-231003538EBA}" type="presOf" srcId="{C53A5745-D0D0-461B-BAF2-53CCC0931422}" destId="{D033C91C-D1BC-491E-9CB1-D4D53ADD1172}" srcOrd="0" destOrd="0" presId="urn:microsoft.com/office/officeart/2018/2/layout/IconCircleList"/>
    <dgm:cxn modelId="{2FC51257-E5B1-4047-B654-6C6730B1EAF1}" type="presOf" srcId="{1A8E63DB-B194-4846-A203-A5C5EFC5CAED}" destId="{A7D6EEC3-D44B-4821-8ACB-E28869D5ECEF}" srcOrd="0" destOrd="0" presId="urn:microsoft.com/office/officeart/2018/2/layout/IconCircleList"/>
    <dgm:cxn modelId="{B8FF6887-1098-4701-99E9-064BCABE8871}" srcId="{1A8E63DB-B194-4846-A203-A5C5EFC5CAED}" destId="{D8DE5762-67A0-4E82-9733-A492F4F04FA5}" srcOrd="1" destOrd="0" parTransId="{1148B2B4-31CC-4091-A374-0A719FD12A02}" sibTransId="{96ED64AF-4115-4216-97BD-967C7C827579}"/>
    <dgm:cxn modelId="{DC8EC38A-1E7D-408D-A433-76ED83FC1C23}" type="presOf" srcId="{D8FA75E7-258B-413E-BC2B-42CC3A7ABA36}" destId="{5C1B1B1F-3D09-4694-9EEE-20F2F6B1DA2E}" srcOrd="0" destOrd="0" presId="urn:microsoft.com/office/officeart/2018/2/layout/IconCircleList"/>
    <dgm:cxn modelId="{1831C78F-68EE-4807-840B-AA51E99B0658}" type="presOf" srcId="{96ED64AF-4115-4216-97BD-967C7C827579}" destId="{1877296F-EBD2-4F6D-97BE-9A6749422E0A}" srcOrd="0" destOrd="0" presId="urn:microsoft.com/office/officeart/2018/2/layout/IconCircleList"/>
    <dgm:cxn modelId="{27834CA5-CBA2-409D-A45A-2287964E18A3}" type="presOf" srcId="{D8DE5762-67A0-4E82-9733-A492F4F04FA5}" destId="{3D38B7B1-BD18-4833-BF99-794078F0D62C}" srcOrd="0" destOrd="0" presId="urn:microsoft.com/office/officeart/2018/2/layout/IconCircleList"/>
    <dgm:cxn modelId="{067F3EB6-35F8-4998-8170-4DB3A2B5B0D9}" type="presOf" srcId="{B545C381-38BB-4ED9-94EF-CEC3BFEB3054}" destId="{DA41C7B6-BAB1-43BA-8DED-20ADB1A68C47}" srcOrd="0" destOrd="0" presId="urn:microsoft.com/office/officeart/2018/2/layout/IconCircleList"/>
    <dgm:cxn modelId="{F8674CCC-A862-424D-87E7-5C2E116E78E0}" srcId="{1A8E63DB-B194-4846-A203-A5C5EFC5CAED}" destId="{B545C381-38BB-4ED9-94EF-CEC3BFEB3054}" srcOrd="3" destOrd="0" parTransId="{D06D0606-3067-48E7-B563-D242E0585A43}" sibTransId="{AE6DAD27-645F-4F53-8DCC-276BD535510C}"/>
    <dgm:cxn modelId="{1C587FEB-A067-4DAC-A748-E175E910E043}" type="presOf" srcId="{FCAC7255-51CA-46D4-888E-EE4A053FF97A}" destId="{AD913A83-92D9-4837-AC6D-46C399D91CF2}" srcOrd="0" destOrd="0" presId="urn:microsoft.com/office/officeart/2018/2/layout/IconCircleList"/>
    <dgm:cxn modelId="{1D61F2C7-109B-4B5E-8B20-623A6D28C7BA}" type="presParOf" srcId="{A7D6EEC3-D44B-4821-8ACB-E28869D5ECEF}" destId="{6CD42FFA-A1C2-449C-BFE9-1899A196B11C}" srcOrd="0" destOrd="0" presId="urn:microsoft.com/office/officeart/2018/2/layout/IconCircleList"/>
    <dgm:cxn modelId="{7355EC08-502F-44B3-B71A-DC72BD0AAD64}" type="presParOf" srcId="{6CD42FFA-A1C2-449C-BFE9-1899A196B11C}" destId="{6ECD8D78-C082-4FEA-BBE1-AFF31175EF2E}" srcOrd="0" destOrd="0" presId="urn:microsoft.com/office/officeart/2018/2/layout/IconCircleList"/>
    <dgm:cxn modelId="{044EF0EE-DF62-48DF-9CCC-B6300F1F6F2F}" type="presParOf" srcId="{6ECD8D78-C082-4FEA-BBE1-AFF31175EF2E}" destId="{0B8C139C-DACE-40E5-93C5-E2CDF9E5CD83}" srcOrd="0" destOrd="0" presId="urn:microsoft.com/office/officeart/2018/2/layout/IconCircleList"/>
    <dgm:cxn modelId="{220404DA-3BD6-46BF-82F7-2B7BF4F5892E}" type="presParOf" srcId="{6ECD8D78-C082-4FEA-BBE1-AFF31175EF2E}" destId="{DEB028F8-D60B-4ECE-AA9B-E708B1BABAB5}" srcOrd="1" destOrd="0" presId="urn:microsoft.com/office/officeart/2018/2/layout/IconCircleList"/>
    <dgm:cxn modelId="{F278AA2D-8A70-4E68-ABC0-D9A7D1D70E10}" type="presParOf" srcId="{6ECD8D78-C082-4FEA-BBE1-AFF31175EF2E}" destId="{3C2AB2D4-9FED-4B9D-A357-39E34F665E30}" srcOrd="2" destOrd="0" presId="urn:microsoft.com/office/officeart/2018/2/layout/IconCircleList"/>
    <dgm:cxn modelId="{995B52FD-891C-4BDE-B455-CACB72694563}" type="presParOf" srcId="{6ECD8D78-C082-4FEA-BBE1-AFF31175EF2E}" destId="{D033C91C-D1BC-491E-9CB1-D4D53ADD1172}" srcOrd="3" destOrd="0" presId="urn:microsoft.com/office/officeart/2018/2/layout/IconCircleList"/>
    <dgm:cxn modelId="{877DD54E-FD5E-400F-8AFB-49406CC28E96}" type="presParOf" srcId="{6CD42FFA-A1C2-449C-BFE9-1899A196B11C}" destId="{5C1B1B1F-3D09-4694-9EEE-20F2F6B1DA2E}" srcOrd="1" destOrd="0" presId="urn:microsoft.com/office/officeart/2018/2/layout/IconCircleList"/>
    <dgm:cxn modelId="{3FE3E93A-CB64-4A49-B2B4-C622C9E83F40}" type="presParOf" srcId="{6CD42FFA-A1C2-449C-BFE9-1899A196B11C}" destId="{A1BA58DE-E695-4F65-99E0-F11F2160A6EF}" srcOrd="2" destOrd="0" presId="urn:microsoft.com/office/officeart/2018/2/layout/IconCircleList"/>
    <dgm:cxn modelId="{41700FA0-D664-40C8-AF7B-1CA76F7F89CB}" type="presParOf" srcId="{A1BA58DE-E695-4F65-99E0-F11F2160A6EF}" destId="{8BB9B9A7-C186-4218-81E3-CAF9C7E35415}" srcOrd="0" destOrd="0" presId="urn:microsoft.com/office/officeart/2018/2/layout/IconCircleList"/>
    <dgm:cxn modelId="{E165C314-C174-4315-8B7B-9D301D1E44C2}" type="presParOf" srcId="{A1BA58DE-E695-4F65-99E0-F11F2160A6EF}" destId="{924487C8-C016-4B1C-8524-3ED0D25E1E09}" srcOrd="1" destOrd="0" presId="urn:microsoft.com/office/officeart/2018/2/layout/IconCircleList"/>
    <dgm:cxn modelId="{3874C17B-5322-4BB8-A796-803C568A23BE}" type="presParOf" srcId="{A1BA58DE-E695-4F65-99E0-F11F2160A6EF}" destId="{FE961A55-762E-4135-A108-9268BAF5F231}" srcOrd="2" destOrd="0" presId="urn:microsoft.com/office/officeart/2018/2/layout/IconCircleList"/>
    <dgm:cxn modelId="{5A43B89D-AA5E-4D92-8CF0-CD8C08B2AD49}" type="presParOf" srcId="{A1BA58DE-E695-4F65-99E0-F11F2160A6EF}" destId="{3D38B7B1-BD18-4833-BF99-794078F0D62C}" srcOrd="3" destOrd="0" presId="urn:microsoft.com/office/officeart/2018/2/layout/IconCircleList"/>
    <dgm:cxn modelId="{CE0CD4B0-7483-44FD-9EBD-43E54389B06F}" type="presParOf" srcId="{6CD42FFA-A1C2-449C-BFE9-1899A196B11C}" destId="{1877296F-EBD2-4F6D-97BE-9A6749422E0A}" srcOrd="3" destOrd="0" presId="urn:microsoft.com/office/officeart/2018/2/layout/IconCircleList"/>
    <dgm:cxn modelId="{4B8130C4-6759-4D00-8E73-8A08D6092D98}" type="presParOf" srcId="{6CD42FFA-A1C2-449C-BFE9-1899A196B11C}" destId="{6C45EBA7-C37E-41E0-A2FD-CE286549FADF}" srcOrd="4" destOrd="0" presId="urn:microsoft.com/office/officeart/2018/2/layout/IconCircleList"/>
    <dgm:cxn modelId="{60A7A446-4223-47EF-9D56-4530CFEE8D4B}" type="presParOf" srcId="{6C45EBA7-C37E-41E0-A2FD-CE286549FADF}" destId="{9C82F27A-FBAF-4689-A700-740AF4DD0E97}" srcOrd="0" destOrd="0" presId="urn:microsoft.com/office/officeart/2018/2/layout/IconCircleList"/>
    <dgm:cxn modelId="{BCA0CC3A-CCD9-4CB0-8A5C-7DDDE556D291}" type="presParOf" srcId="{6C45EBA7-C37E-41E0-A2FD-CE286549FADF}" destId="{2267439E-82AB-431B-ABEE-DF18F653AAF2}" srcOrd="1" destOrd="0" presId="urn:microsoft.com/office/officeart/2018/2/layout/IconCircleList"/>
    <dgm:cxn modelId="{8DD70A78-487B-4CDE-A79D-B28656945B40}" type="presParOf" srcId="{6C45EBA7-C37E-41E0-A2FD-CE286549FADF}" destId="{E6E575E7-3F6A-4230-A3C4-27D7BB842F87}" srcOrd="2" destOrd="0" presId="urn:microsoft.com/office/officeart/2018/2/layout/IconCircleList"/>
    <dgm:cxn modelId="{07417B0C-9E34-4431-AF9F-81A354CA9AFF}" type="presParOf" srcId="{6C45EBA7-C37E-41E0-A2FD-CE286549FADF}" destId="{AD913A83-92D9-4837-AC6D-46C399D91CF2}" srcOrd="3" destOrd="0" presId="urn:microsoft.com/office/officeart/2018/2/layout/IconCircleList"/>
    <dgm:cxn modelId="{C494DB82-28A8-469C-BDDD-F378EF5E2D31}" type="presParOf" srcId="{6CD42FFA-A1C2-449C-BFE9-1899A196B11C}" destId="{B60B4856-2BBE-49A1-9486-72C8DA5680CD}" srcOrd="5" destOrd="0" presId="urn:microsoft.com/office/officeart/2018/2/layout/IconCircleList"/>
    <dgm:cxn modelId="{F15A6149-637E-4460-844E-D5E604C3B00E}" type="presParOf" srcId="{6CD42FFA-A1C2-449C-BFE9-1899A196B11C}" destId="{DA538238-A51A-42B9-9A01-D4964BCC4465}" srcOrd="6" destOrd="0" presId="urn:microsoft.com/office/officeart/2018/2/layout/IconCircleList"/>
    <dgm:cxn modelId="{61A7DA96-5EEB-45C6-BE14-C921D9B01B4D}" type="presParOf" srcId="{DA538238-A51A-42B9-9A01-D4964BCC4465}" destId="{7EE3D398-4EA2-42A5-B093-1BA6419B5286}" srcOrd="0" destOrd="0" presId="urn:microsoft.com/office/officeart/2018/2/layout/IconCircleList"/>
    <dgm:cxn modelId="{5148AA7C-A4B4-49C0-A859-D544B4CCB1A1}" type="presParOf" srcId="{DA538238-A51A-42B9-9A01-D4964BCC4465}" destId="{74FD79BE-4807-4378-97A1-98FF2F0FF2DB}" srcOrd="1" destOrd="0" presId="urn:microsoft.com/office/officeart/2018/2/layout/IconCircleList"/>
    <dgm:cxn modelId="{DDB7D761-B1A6-4425-B170-8A0AF2ACC5CF}" type="presParOf" srcId="{DA538238-A51A-42B9-9A01-D4964BCC4465}" destId="{B7035843-3AC1-4DED-9D7F-83898B06882B}" srcOrd="2" destOrd="0" presId="urn:microsoft.com/office/officeart/2018/2/layout/IconCircleList"/>
    <dgm:cxn modelId="{B88B7685-2A50-4231-A5A0-00FE3BCFC281}" type="presParOf" srcId="{DA538238-A51A-42B9-9A01-D4964BCC4465}" destId="{DA41C7B6-BAB1-43BA-8DED-20ADB1A68C47}" srcOrd="3" destOrd="0" presId="urn:microsoft.com/office/officeart/2018/2/layout/IconCircleList"/>
    <dgm:cxn modelId="{0CB93BE9-E64E-430E-A681-5F1422E66FF9}" type="presParOf" srcId="{6CD42FFA-A1C2-449C-BFE9-1899A196B11C}" destId="{9B1343B9-BBFA-4AAE-82DB-FD976BE466B4}" srcOrd="7" destOrd="0" presId="urn:microsoft.com/office/officeart/2018/2/layout/IconCircleList"/>
    <dgm:cxn modelId="{C547761B-5BEF-4A08-94A4-34F057F989A0}" type="presParOf" srcId="{6CD42FFA-A1C2-449C-BFE9-1899A196B11C}" destId="{425FF775-A889-4B97-A1D8-2D78DEB4D216}" srcOrd="8" destOrd="0" presId="urn:microsoft.com/office/officeart/2018/2/layout/IconCircleList"/>
    <dgm:cxn modelId="{86C67D1B-E6BD-4F4D-88E3-8767F33113EF}" type="presParOf" srcId="{425FF775-A889-4B97-A1D8-2D78DEB4D216}" destId="{7FB9B2B1-5B78-4775-92A6-8169975FE1D8}" srcOrd="0" destOrd="0" presId="urn:microsoft.com/office/officeart/2018/2/layout/IconCircleList"/>
    <dgm:cxn modelId="{00EFED49-1234-4B87-B66D-634CEE295B76}" type="presParOf" srcId="{425FF775-A889-4B97-A1D8-2D78DEB4D216}" destId="{A9AD0CFD-FDEA-4469-B3A9-308FFF6FA3D0}" srcOrd="1" destOrd="0" presId="urn:microsoft.com/office/officeart/2018/2/layout/IconCircleList"/>
    <dgm:cxn modelId="{A9592B0C-175B-4392-ACD7-1CBA712B233F}" type="presParOf" srcId="{425FF775-A889-4B97-A1D8-2D78DEB4D216}" destId="{3093FEB0-11DE-4A31-BD81-1E245BC4F05F}" srcOrd="2" destOrd="0" presId="urn:microsoft.com/office/officeart/2018/2/layout/IconCircleList"/>
    <dgm:cxn modelId="{8B199260-6BAF-416F-BF01-8F33FF3F52BB}" type="presParOf" srcId="{425FF775-A889-4B97-A1D8-2D78DEB4D216}" destId="{E7646A1D-8874-4E82-97EA-F2BC6B5D75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C139C-DACE-40E5-93C5-E2CDF9E5CD83}">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B028F8-D60B-4ECE-AA9B-E708B1BABAB5}">
      <dsp:nvSpPr>
        <dsp:cNvPr id="0" name=""/>
        <dsp:cNvSpPr/>
      </dsp:nvSpPr>
      <dsp:spPr>
        <a:xfrm>
          <a:off x="271034" y="1096980"/>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33C91C-D1BC-491E-9CB1-D4D53ADD11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Introducción</a:t>
          </a:r>
          <a:endParaRPr lang="en-US" sz="2400" kern="1200"/>
        </a:p>
      </dsp:txBody>
      <dsp:txXfrm>
        <a:off x="1172126" y="908559"/>
        <a:ext cx="2114937" cy="897246"/>
      </dsp:txXfrm>
    </dsp:sp>
    <dsp:sp modelId="{8BB9B9A7-C186-4218-81E3-CAF9C7E35415}">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4487C8-C016-4B1C-8524-3ED0D25E1E0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8B7B1-BD18-4833-BF99-794078F0D62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Importancia de los microdatos</a:t>
          </a:r>
          <a:endParaRPr lang="en-US" sz="2400" kern="1200"/>
        </a:p>
      </dsp:txBody>
      <dsp:txXfrm>
        <a:off x="4745088" y="908559"/>
        <a:ext cx="2114937" cy="897246"/>
      </dsp:txXfrm>
    </dsp:sp>
    <dsp:sp modelId="{9C82F27A-FBAF-4689-A700-740AF4DD0E9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267439E-82AB-431B-ABEE-DF18F653AAF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13A83-92D9-4837-AC6D-46C399D91CF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Alcances y limitaciones</a:t>
          </a:r>
          <a:endParaRPr lang="en-US" sz="2400" kern="1200"/>
        </a:p>
      </dsp:txBody>
      <dsp:txXfrm>
        <a:off x="8318049" y="908559"/>
        <a:ext cx="2114937" cy="897246"/>
      </dsp:txXfrm>
    </dsp:sp>
    <dsp:sp modelId="{7EE3D398-4EA2-42A5-B093-1BA6419B5286}">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4FD79BE-4807-4378-97A1-98FF2F0FF2D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41C7B6-BAB1-43BA-8DED-20ADB1A68C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Aplicaciones</a:t>
          </a:r>
          <a:endParaRPr lang="en-US" sz="2400" kern="1200"/>
        </a:p>
      </dsp:txBody>
      <dsp:txXfrm>
        <a:off x="1172126" y="2545532"/>
        <a:ext cx="2114937" cy="897246"/>
      </dsp:txXfrm>
    </dsp:sp>
    <dsp:sp modelId="{7FB9B2B1-5B78-4775-92A6-8169975FE1D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9AD0CFD-FDEA-4469-B3A9-308FFF6FA3D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646A1D-8874-4E82-97EA-F2BC6B5D752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Conclusiones</a:t>
          </a:r>
          <a:endParaRPr lang="en-US" sz="24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84887-BE72-42BF-B329-9BCE6EBD901C}" type="datetimeFigureOut">
              <a:rPr lang="es-PE" smtClean="0"/>
              <a:t>7/06/2021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3F5D8-7F91-4257-91C0-34A6159D8F13}" type="slidenum">
              <a:rPr lang="es-PE" smtClean="0"/>
              <a:t>‹Nº›</a:t>
            </a:fld>
            <a:endParaRPr lang="es-PE"/>
          </a:p>
        </p:txBody>
      </p:sp>
    </p:spTree>
    <p:extLst>
      <p:ext uri="{BB962C8B-B14F-4D97-AF65-F5344CB8AC3E}">
        <p14:creationId xmlns:p14="http://schemas.microsoft.com/office/powerpoint/2010/main" val="248720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28B3F5D8-7F91-4257-91C0-34A6159D8F13}" type="slidenum">
              <a:rPr lang="es-PE" smtClean="0"/>
              <a:t>4</a:t>
            </a:fld>
            <a:endParaRPr lang="es-PE"/>
          </a:p>
        </p:txBody>
      </p:sp>
    </p:spTree>
    <p:extLst>
      <p:ext uri="{BB962C8B-B14F-4D97-AF65-F5344CB8AC3E}">
        <p14:creationId xmlns:p14="http://schemas.microsoft.com/office/powerpoint/2010/main" val="38665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2a192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52a192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342ae19c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342ae19c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4825E-6A29-4BC7-BF77-4E9B31CBA366}"/>
              </a:ext>
            </a:extLst>
          </p:cNvPr>
          <p:cNvSpPr>
            <a:spLocks noGrp="1"/>
          </p:cNvSpPr>
          <p:nvPr>
            <p:ph type="title"/>
          </p:nvPr>
        </p:nvSpPr>
        <p:spPr>
          <a:xfrm>
            <a:off x="831850" y="1709738"/>
            <a:ext cx="10515600" cy="2852737"/>
          </a:xfrm>
        </p:spPr>
        <p:txBody>
          <a:bodyPr anchor="b"/>
          <a:lstStyle>
            <a:lvl1pPr algn="ctr">
              <a:defRPr sz="6000"/>
            </a:lvl1pPr>
          </a:lstStyle>
          <a:p>
            <a:r>
              <a:rPr lang="es-ES"/>
              <a:t>Haga clic para modificar el estilo de título del patrón</a:t>
            </a:r>
            <a:endParaRPr lang="es-PE" dirty="0"/>
          </a:p>
        </p:txBody>
      </p:sp>
      <p:sp>
        <p:nvSpPr>
          <p:cNvPr id="3" name="Marcador de texto 2">
            <a:extLst>
              <a:ext uri="{FF2B5EF4-FFF2-40B4-BE49-F238E27FC236}">
                <a16:creationId xmlns:a16="http://schemas.microsoft.com/office/drawing/2014/main" id="{E649A43F-3D45-428E-82FA-A3399DEFAA4B}"/>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6F909-F544-446D-9FAC-2D66347802F9}"/>
              </a:ext>
            </a:extLst>
          </p:cNvPr>
          <p:cNvSpPr>
            <a:spLocks noGrp="1"/>
          </p:cNvSpPr>
          <p:nvPr>
            <p:ph type="dt" sz="half" idx="10"/>
          </p:nvPr>
        </p:nvSpPr>
        <p:spPr/>
        <p:txBody>
          <a:bodyPr/>
          <a:lstStyle/>
          <a:p>
            <a:fld id="{862CADF3-5944-47B7-A1FC-787C16FD077D}" type="datetime1">
              <a:rPr lang="es-PE" smtClean="0"/>
              <a:t>7/06/2021</a:t>
            </a:fld>
            <a:endParaRPr lang="es-PE"/>
          </a:p>
        </p:txBody>
      </p:sp>
      <p:sp>
        <p:nvSpPr>
          <p:cNvPr id="5" name="Marcador de pie de página 4">
            <a:extLst>
              <a:ext uri="{FF2B5EF4-FFF2-40B4-BE49-F238E27FC236}">
                <a16:creationId xmlns:a16="http://schemas.microsoft.com/office/drawing/2014/main" id="{C046AFE5-92CD-4CE0-878D-A44A3C80B3A1}"/>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AD17496-69B9-4EC9-887F-CBDE49602968}"/>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8101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6C2C2-1390-4551-9F5D-5291CFB4B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33921AB-5C6F-4ECA-9614-269786C3124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5333B7C-BBCA-4E74-B777-2F04FAEA3131}"/>
              </a:ext>
            </a:extLst>
          </p:cNvPr>
          <p:cNvSpPr>
            <a:spLocks noGrp="1"/>
          </p:cNvSpPr>
          <p:nvPr>
            <p:ph type="dt" sz="half" idx="10"/>
          </p:nvPr>
        </p:nvSpPr>
        <p:spPr/>
        <p:txBody>
          <a:bodyPr/>
          <a:lstStyle/>
          <a:p>
            <a:fld id="{7AE04255-FC2A-4C8B-B190-6408832140DB}" type="datetime1">
              <a:rPr lang="es-PE" smtClean="0"/>
              <a:t>7/06/2021</a:t>
            </a:fld>
            <a:endParaRPr lang="es-PE"/>
          </a:p>
        </p:txBody>
      </p:sp>
      <p:sp>
        <p:nvSpPr>
          <p:cNvPr id="5" name="Marcador de pie de página 4">
            <a:extLst>
              <a:ext uri="{FF2B5EF4-FFF2-40B4-BE49-F238E27FC236}">
                <a16:creationId xmlns:a16="http://schemas.microsoft.com/office/drawing/2014/main" id="{39B6983A-89A6-4242-8AD5-1FF312A3F2E8}"/>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4C70AF8F-1155-4C10-BA69-72B65CF5D329}"/>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780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BF651B-5072-4A91-99B5-6DF789EA4C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283FDB5-576E-4BDF-85C5-B1151A5B55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8427F6-3391-4F5E-8D4F-DFE1B324A8A8}"/>
              </a:ext>
            </a:extLst>
          </p:cNvPr>
          <p:cNvSpPr>
            <a:spLocks noGrp="1"/>
          </p:cNvSpPr>
          <p:nvPr>
            <p:ph type="dt" sz="half" idx="10"/>
          </p:nvPr>
        </p:nvSpPr>
        <p:spPr/>
        <p:txBody>
          <a:bodyPr/>
          <a:lstStyle/>
          <a:p>
            <a:fld id="{82D28D12-D07A-4E47-AD0D-F2AF419204D9}" type="datetime1">
              <a:rPr lang="es-PE" smtClean="0"/>
              <a:t>7/06/2021</a:t>
            </a:fld>
            <a:endParaRPr lang="es-PE"/>
          </a:p>
        </p:txBody>
      </p:sp>
      <p:sp>
        <p:nvSpPr>
          <p:cNvPr id="5" name="Marcador de pie de página 4">
            <a:extLst>
              <a:ext uri="{FF2B5EF4-FFF2-40B4-BE49-F238E27FC236}">
                <a16:creationId xmlns:a16="http://schemas.microsoft.com/office/drawing/2014/main" id="{80D6D1B0-2BFF-493B-A123-E4FF506F0222}"/>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9EA90CE9-1C3F-4D70-A837-7AF54EC1722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5189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6DB0-AFB9-4E7B-8ECB-A8150B55838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61F8ED8-AF37-4DA9-A8B6-B580C9C0D4E5}"/>
              </a:ext>
            </a:extLst>
          </p:cNvPr>
          <p:cNvSpPr>
            <a:spLocks noGrp="1"/>
          </p:cNvSpPr>
          <p:nvPr>
            <p:ph type="dt" sz="half" idx="10"/>
          </p:nvPr>
        </p:nvSpPr>
        <p:spPr/>
        <p:txBody>
          <a:bodyPr/>
          <a:lstStyle/>
          <a:p>
            <a:fld id="{3D8593A5-55C4-42FC-8DCD-8FD7E11D53ED}" type="datetime1">
              <a:rPr lang="es-PE" smtClean="0"/>
              <a:t>7/06/2021</a:t>
            </a:fld>
            <a:endParaRPr lang="es-PE"/>
          </a:p>
        </p:txBody>
      </p:sp>
      <p:sp>
        <p:nvSpPr>
          <p:cNvPr id="4" name="Marcador de pie de página 3">
            <a:extLst>
              <a:ext uri="{FF2B5EF4-FFF2-40B4-BE49-F238E27FC236}">
                <a16:creationId xmlns:a16="http://schemas.microsoft.com/office/drawing/2014/main" id="{C5974C32-31BB-42D6-88AF-57608091EC2A}"/>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B216B40E-41B8-474E-BC23-277799BC3796}"/>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828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413ADCD-DA24-4C90-B29B-D1D057624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7" name="Título 6">
            <a:extLst>
              <a:ext uri="{FF2B5EF4-FFF2-40B4-BE49-F238E27FC236}">
                <a16:creationId xmlns:a16="http://schemas.microsoft.com/office/drawing/2014/main" id="{4320920C-0F50-49D6-A7FF-17618A76DC7B}"/>
              </a:ext>
            </a:extLst>
          </p:cNvPr>
          <p:cNvSpPr>
            <a:spLocks noGrp="1"/>
          </p:cNvSpPr>
          <p:nvPr>
            <p:ph type="title"/>
          </p:nvPr>
        </p:nvSpPr>
        <p:spPr/>
        <p:txBody>
          <a:bodyPr/>
          <a:lstStyle/>
          <a:p>
            <a:r>
              <a:rPr lang="es-ES"/>
              <a:t>Haga clic para modificar el estilo de título del patrón</a:t>
            </a:r>
            <a:endParaRPr lang="es-PE" dirty="0"/>
          </a:p>
        </p:txBody>
      </p:sp>
      <p:sp>
        <p:nvSpPr>
          <p:cNvPr id="8" name="Marcador de fecha 7">
            <a:extLst>
              <a:ext uri="{FF2B5EF4-FFF2-40B4-BE49-F238E27FC236}">
                <a16:creationId xmlns:a16="http://schemas.microsoft.com/office/drawing/2014/main" id="{C91C7B27-AD97-46FC-BD12-67E45F2CE97A}"/>
              </a:ext>
            </a:extLst>
          </p:cNvPr>
          <p:cNvSpPr>
            <a:spLocks noGrp="1"/>
          </p:cNvSpPr>
          <p:nvPr>
            <p:ph type="dt" sz="half" idx="10"/>
          </p:nvPr>
        </p:nvSpPr>
        <p:spPr/>
        <p:txBody>
          <a:bodyPr/>
          <a:lstStyle/>
          <a:p>
            <a:fld id="{B60350BF-4444-4321-B05F-3AD8C97A9AB9}" type="datetime1">
              <a:rPr lang="es-PE" smtClean="0"/>
              <a:t>7/06/2021</a:t>
            </a:fld>
            <a:endParaRPr lang="es-PE"/>
          </a:p>
        </p:txBody>
      </p:sp>
      <p:sp>
        <p:nvSpPr>
          <p:cNvPr id="9" name="Marcador de pie de página 8">
            <a:extLst>
              <a:ext uri="{FF2B5EF4-FFF2-40B4-BE49-F238E27FC236}">
                <a16:creationId xmlns:a16="http://schemas.microsoft.com/office/drawing/2014/main" id="{B0054884-A1C9-4F09-A58A-CCDFE0ADD43E}"/>
              </a:ext>
            </a:extLst>
          </p:cNvPr>
          <p:cNvSpPr>
            <a:spLocks noGrp="1"/>
          </p:cNvSpPr>
          <p:nvPr>
            <p:ph type="ftr" sz="quarter" idx="11"/>
          </p:nvPr>
        </p:nvSpPr>
        <p:spPr/>
        <p:txBody>
          <a:bodyPr/>
          <a:lstStyle/>
          <a:p>
            <a:r>
              <a:rPr lang="es-PE"/>
              <a:t>Ronny M. Condor</a:t>
            </a:r>
          </a:p>
        </p:txBody>
      </p:sp>
      <p:sp>
        <p:nvSpPr>
          <p:cNvPr id="10" name="Marcador de número de diapositiva 9">
            <a:extLst>
              <a:ext uri="{FF2B5EF4-FFF2-40B4-BE49-F238E27FC236}">
                <a16:creationId xmlns:a16="http://schemas.microsoft.com/office/drawing/2014/main" id="{3D7FE60B-6131-4816-AA88-6BEEF1A2C19F}"/>
              </a:ext>
            </a:extLst>
          </p:cNvPr>
          <p:cNvSpPr>
            <a:spLocks noGrp="1"/>
          </p:cNvSpPr>
          <p:nvPr>
            <p:ph type="sldNum" sz="quarter" idx="12"/>
          </p:nvPr>
        </p:nvSpPr>
        <p:spPr/>
        <p:txBody>
          <a:bodyPr/>
          <a:lstStyle/>
          <a:p>
            <a:fld id="{C9CAA9FC-5706-425E-BC41-84BEAD9EC8F9}" type="slidenum">
              <a:rPr lang="es-PE" smtClean="0"/>
              <a:t>‹Nº›</a:t>
            </a:fld>
            <a:endParaRPr lang="es-PE" dirty="0"/>
          </a:p>
        </p:txBody>
      </p:sp>
    </p:spTree>
    <p:extLst>
      <p:ext uri="{BB962C8B-B14F-4D97-AF65-F5344CB8AC3E}">
        <p14:creationId xmlns:p14="http://schemas.microsoft.com/office/powerpoint/2010/main" val="3162609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1ACBDE-293F-4C8F-9642-D6FB1769BF2C}"/>
              </a:ext>
            </a:extLst>
          </p:cNvPr>
          <p:cNvSpPr>
            <a:spLocks noGrp="1"/>
          </p:cNvSpPr>
          <p:nvPr>
            <p:ph idx="1"/>
          </p:nvPr>
        </p:nvSpPr>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a:extLst>
              <a:ext uri="{FF2B5EF4-FFF2-40B4-BE49-F238E27FC236}">
                <a16:creationId xmlns:a16="http://schemas.microsoft.com/office/drawing/2014/main" id="{D913036E-7290-4987-AAA3-2CDBE1FA7C0D}"/>
              </a:ext>
            </a:extLst>
          </p:cNvPr>
          <p:cNvSpPr>
            <a:spLocks noGrp="1"/>
          </p:cNvSpPr>
          <p:nvPr>
            <p:ph type="dt" sz="half" idx="10"/>
          </p:nvPr>
        </p:nvSpPr>
        <p:spPr/>
        <p:txBody>
          <a:bodyPr/>
          <a:lstStyle/>
          <a:p>
            <a:fld id="{211668C6-4F77-44CC-B52A-BB6468891FE4}" type="datetime1">
              <a:rPr lang="es-PE" smtClean="0"/>
              <a:t>7/06/2021</a:t>
            </a:fld>
            <a:endParaRPr lang="es-PE"/>
          </a:p>
        </p:txBody>
      </p:sp>
      <p:sp>
        <p:nvSpPr>
          <p:cNvPr id="8" name="Marcador de pie de página 7">
            <a:extLst>
              <a:ext uri="{FF2B5EF4-FFF2-40B4-BE49-F238E27FC236}">
                <a16:creationId xmlns:a16="http://schemas.microsoft.com/office/drawing/2014/main" id="{37FC1B6E-E155-475F-A4C3-8946859C3DF0}"/>
              </a:ext>
            </a:extLst>
          </p:cNvPr>
          <p:cNvSpPr>
            <a:spLocks noGrp="1"/>
          </p:cNvSpPr>
          <p:nvPr>
            <p:ph type="ftr" sz="quarter" idx="11"/>
          </p:nvPr>
        </p:nvSpPr>
        <p:spPr/>
        <p:txBody>
          <a:bodyPr/>
          <a:lstStyle/>
          <a:p>
            <a:r>
              <a:rPr lang="es-PE"/>
              <a:t>Ronny M. Condor</a:t>
            </a:r>
            <a:endParaRPr lang="es-PE" dirty="0"/>
          </a:p>
        </p:txBody>
      </p:sp>
      <p:sp>
        <p:nvSpPr>
          <p:cNvPr id="9" name="Marcador de número de diapositiva 8">
            <a:extLst>
              <a:ext uri="{FF2B5EF4-FFF2-40B4-BE49-F238E27FC236}">
                <a16:creationId xmlns:a16="http://schemas.microsoft.com/office/drawing/2014/main" id="{333034E5-140B-4E5D-8C97-C8A43E0522F6}"/>
              </a:ext>
            </a:extLst>
          </p:cNvPr>
          <p:cNvSpPr>
            <a:spLocks noGrp="1"/>
          </p:cNvSpPr>
          <p:nvPr>
            <p:ph type="sldNum" sz="quarter" idx="12"/>
          </p:nvPr>
        </p:nvSpPr>
        <p:spPr/>
        <p:txBody>
          <a:bodyPr/>
          <a:lstStyle/>
          <a:p>
            <a:fld id="{C9CAA9FC-5706-425E-BC41-84BEAD9EC8F9}" type="slidenum">
              <a:rPr lang="es-PE" smtClean="0"/>
              <a:t>‹Nº›</a:t>
            </a:fld>
            <a:endParaRPr lang="es-PE"/>
          </a:p>
        </p:txBody>
      </p:sp>
      <p:sp>
        <p:nvSpPr>
          <p:cNvPr id="10" name="Título 9">
            <a:extLst>
              <a:ext uri="{FF2B5EF4-FFF2-40B4-BE49-F238E27FC236}">
                <a16:creationId xmlns:a16="http://schemas.microsoft.com/office/drawing/2014/main" id="{B442D5B9-D0CA-406C-A658-3AB199A238E9}"/>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966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BD135-A909-48AD-BAF9-6DB43C4E9E9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82008C-15CB-44CA-86E4-5025EBD60663}"/>
              </a:ext>
            </a:extLst>
          </p:cNvPr>
          <p:cNvSpPr>
            <a:spLocks noGrp="1"/>
          </p:cNvSpPr>
          <p:nvPr>
            <p:ph sz="half" idx="1"/>
          </p:nvPr>
        </p:nvSpPr>
        <p:spPr>
          <a:xfrm>
            <a:off x="838200" y="1825625"/>
            <a:ext cx="5181600" cy="4351338"/>
          </a:xfrm>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a:extLst>
              <a:ext uri="{FF2B5EF4-FFF2-40B4-BE49-F238E27FC236}">
                <a16:creationId xmlns:a16="http://schemas.microsoft.com/office/drawing/2014/main" id="{A8E44419-7277-4C6E-AA6D-536FABD7E1A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3485C8C-8C50-4240-9398-0B2802DBA80D}"/>
              </a:ext>
            </a:extLst>
          </p:cNvPr>
          <p:cNvSpPr>
            <a:spLocks noGrp="1"/>
          </p:cNvSpPr>
          <p:nvPr>
            <p:ph type="dt" sz="half" idx="10"/>
          </p:nvPr>
        </p:nvSpPr>
        <p:spPr/>
        <p:txBody>
          <a:bodyPr/>
          <a:lstStyle/>
          <a:p>
            <a:fld id="{FFB317FF-2EAA-4EE5-9F7A-E14F96A020E7}" type="datetime1">
              <a:rPr lang="es-PE" smtClean="0"/>
              <a:t>7/06/2021</a:t>
            </a:fld>
            <a:endParaRPr lang="es-PE"/>
          </a:p>
        </p:txBody>
      </p:sp>
      <p:sp>
        <p:nvSpPr>
          <p:cNvPr id="6" name="Marcador de pie de página 5">
            <a:extLst>
              <a:ext uri="{FF2B5EF4-FFF2-40B4-BE49-F238E27FC236}">
                <a16:creationId xmlns:a16="http://schemas.microsoft.com/office/drawing/2014/main" id="{3587C12D-ADC3-40D5-95B4-7DEA04D0B2F6}"/>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CA889A45-5683-4BFF-973B-9D1C53F965A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1157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40B5-ACB4-4D42-8C56-E0A5FB29C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CF406B-DE86-45C8-A86A-10BA9DE13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6135BF-AA5E-4580-8A5A-43B5E414EA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9951044-BE9E-4D9E-B975-7554BB4AA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047553-9E5F-4FB4-8E1F-80D80C7BA7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5185E9B-598C-421D-98C4-40FF7FF8DA7B}"/>
              </a:ext>
            </a:extLst>
          </p:cNvPr>
          <p:cNvSpPr>
            <a:spLocks noGrp="1"/>
          </p:cNvSpPr>
          <p:nvPr>
            <p:ph type="dt" sz="half" idx="10"/>
          </p:nvPr>
        </p:nvSpPr>
        <p:spPr/>
        <p:txBody>
          <a:bodyPr/>
          <a:lstStyle/>
          <a:p>
            <a:fld id="{4679FB13-5414-41B4-9930-191A3682FB1D}" type="datetime1">
              <a:rPr lang="es-PE" smtClean="0"/>
              <a:t>7/06/2021</a:t>
            </a:fld>
            <a:endParaRPr lang="es-PE"/>
          </a:p>
        </p:txBody>
      </p:sp>
      <p:sp>
        <p:nvSpPr>
          <p:cNvPr id="8" name="Marcador de pie de página 7">
            <a:extLst>
              <a:ext uri="{FF2B5EF4-FFF2-40B4-BE49-F238E27FC236}">
                <a16:creationId xmlns:a16="http://schemas.microsoft.com/office/drawing/2014/main" id="{E0F804E4-BD95-4283-A120-6025AF8308AD}"/>
              </a:ext>
            </a:extLst>
          </p:cNvPr>
          <p:cNvSpPr>
            <a:spLocks noGrp="1"/>
          </p:cNvSpPr>
          <p:nvPr>
            <p:ph type="ftr" sz="quarter" idx="11"/>
          </p:nvPr>
        </p:nvSpPr>
        <p:spPr/>
        <p:txBody>
          <a:bodyPr/>
          <a:lstStyle/>
          <a:p>
            <a:r>
              <a:rPr lang="es-PE"/>
              <a:t>Ronny M. Condor</a:t>
            </a:r>
          </a:p>
        </p:txBody>
      </p:sp>
      <p:sp>
        <p:nvSpPr>
          <p:cNvPr id="9" name="Marcador de número de diapositiva 8">
            <a:extLst>
              <a:ext uri="{FF2B5EF4-FFF2-40B4-BE49-F238E27FC236}">
                <a16:creationId xmlns:a16="http://schemas.microsoft.com/office/drawing/2014/main" id="{082F3768-0C7F-4F3C-9201-3CD2C19CBD8C}"/>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33450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C7A5-4EE9-40B9-9601-CA6A917FA6D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26A4B0-9A3B-4C43-9B7C-581AD1E57FCC}"/>
              </a:ext>
            </a:extLst>
          </p:cNvPr>
          <p:cNvSpPr>
            <a:spLocks noGrp="1"/>
          </p:cNvSpPr>
          <p:nvPr>
            <p:ph type="dt" sz="half" idx="10"/>
          </p:nvPr>
        </p:nvSpPr>
        <p:spPr/>
        <p:txBody>
          <a:bodyPr/>
          <a:lstStyle/>
          <a:p>
            <a:fld id="{E5EFB83F-F15E-4892-BB31-61CF55325EDA}" type="datetime1">
              <a:rPr lang="es-PE" smtClean="0"/>
              <a:t>7/06/2021</a:t>
            </a:fld>
            <a:endParaRPr lang="es-PE"/>
          </a:p>
        </p:txBody>
      </p:sp>
      <p:sp>
        <p:nvSpPr>
          <p:cNvPr id="4" name="Marcador de pie de página 3">
            <a:extLst>
              <a:ext uri="{FF2B5EF4-FFF2-40B4-BE49-F238E27FC236}">
                <a16:creationId xmlns:a16="http://schemas.microsoft.com/office/drawing/2014/main" id="{F0FAA265-F5ED-4DCF-B5BE-BA50FE815393}"/>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5DE16E60-A066-4655-9C01-B40084FE971D}"/>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7135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48E6C4-7746-46F5-A3D0-9CF49B965613}"/>
              </a:ext>
            </a:extLst>
          </p:cNvPr>
          <p:cNvSpPr>
            <a:spLocks noGrp="1"/>
          </p:cNvSpPr>
          <p:nvPr>
            <p:ph type="dt" sz="half" idx="10"/>
          </p:nvPr>
        </p:nvSpPr>
        <p:spPr/>
        <p:txBody>
          <a:bodyPr/>
          <a:lstStyle/>
          <a:p>
            <a:fld id="{98D9DFED-3DBE-4783-A16A-A0B0AEF34B32}" type="datetime1">
              <a:rPr lang="es-PE" smtClean="0"/>
              <a:t>7/06/2021</a:t>
            </a:fld>
            <a:endParaRPr lang="es-PE"/>
          </a:p>
        </p:txBody>
      </p:sp>
      <p:sp>
        <p:nvSpPr>
          <p:cNvPr id="3" name="Marcador de pie de página 2">
            <a:extLst>
              <a:ext uri="{FF2B5EF4-FFF2-40B4-BE49-F238E27FC236}">
                <a16:creationId xmlns:a16="http://schemas.microsoft.com/office/drawing/2014/main" id="{578E5FEE-D8E2-4565-8D9D-08510D33C16A}"/>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D46ED2F1-9F72-417A-8F21-604BDC34030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0681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6906F-45B5-4EBE-A4DF-91851D8EB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843C71-C383-4725-9086-568B206B8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DC2C24-CA82-44D0-BDE6-FFA7BCBD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799DC-D1FC-45AC-A33B-50736585FB7F}"/>
              </a:ext>
            </a:extLst>
          </p:cNvPr>
          <p:cNvSpPr>
            <a:spLocks noGrp="1"/>
          </p:cNvSpPr>
          <p:nvPr>
            <p:ph type="dt" sz="half" idx="10"/>
          </p:nvPr>
        </p:nvSpPr>
        <p:spPr/>
        <p:txBody>
          <a:bodyPr/>
          <a:lstStyle/>
          <a:p>
            <a:fld id="{BD613008-6DE8-4A23-AE9D-AF0C1755639B}" type="datetime1">
              <a:rPr lang="es-PE" smtClean="0"/>
              <a:t>7/06/2021</a:t>
            </a:fld>
            <a:endParaRPr lang="es-PE"/>
          </a:p>
        </p:txBody>
      </p:sp>
      <p:sp>
        <p:nvSpPr>
          <p:cNvPr id="6" name="Marcador de pie de página 5">
            <a:extLst>
              <a:ext uri="{FF2B5EF4-FFF2-40B4-BE49-F238E27FC236}">
                <a16:creationId xmlns:a16="http://schemas.microsoft.com/office/drawing/2014/main" id="{207F5958-F90E-4830-99D2-94B0CE7F0458}"/>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EB3C6E97-B65E-47BE-B53A-BBDFDB985492}"/>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30560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686FE-6318-4536-85E9-A96F8BADCD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2A061E5-8731-4D29-9234-AA774B47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66D546DA-B74C-41F7-A548-1E8F83C8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11C0EA-6063-4AE6-A540-1147CF7C72EA}"/>
              </a:ext>
            </a:extLst>
          </p:cNvPr>
          <p:cNvSpPr>
            <a:spLocks noGrp="1"/>
          </p:cNvSpPr>
          <p:nvPr>
            <p:ph type="dt" sz="half" idx="10"/>
          </p:nvPr>
        </p:nvSpPr>
        <p:spPr/>
        <p:txBody>
          <a:bodyPr/>
          <a:lstStyle/>
          <a:p>
            <a:fld id="{1A88016B-062C-4972-A722-A54B9947A020}" type="datetime1">
              <a:rPr lang="es-PE" smtClean="0"/>
              <a:t>7/06/2021</a:t>
            </a:fld>
            <a:endParaRPr lang="es-PE"/>
          </a:p>
        </p:txBody>
      </p:sp>
      <p:sp>
        <p:nvSpPr>
          <p:cNvPr id="6" name="Marcador de pie de página 5">
            <a:extLst>
              <a:ext uri="{FF2B5EF4-FFF2-40B4-BE49-F238E27FC236}">
                <a16:creationId xmlns:a16="http://schemas.microsoft.com/office/drawing/2014/main" id="{D2938A95-B147-40D2-921E-DAED5ABA8591}"/>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413A23D5-64E9-4469-8202-7FE4D8D23A95}"/>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51807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9369E4-A889-465E-9986-C9D931735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1C4109FA-D183-467B-92E2-0A2E67CC4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3D22CC-2C5D-42AE-86FC-D08C39B93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519D-2E4F-485A-A5E2-EC2A1460BB18}" type="datetime1">
              <a:rPr lang="es-PE" smtClean="0"/>
              <a:t>7/06/2021</a:t>
            </a:fld>
            <a:endParaRPr lang="es-PE"/>
          </a:p>
        </p:txBody>
      </p:sp>
      <p:sp>
        <p:nvSpPr>
          <p:cNvPr id="5" name="Marcador de pie de página 4">
            <a:extLst>
              <a:ext uri="{FF2B5EF4-FFF2-40B4-BE49-F238E27FC236}">
                <a16:creationId xmlns:a16="http://schemas.microsoft.com/office/drawing/2014/main" id="{396FE651-B15F-4D4B-91CA-C51C06FC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Ronny M. Condor</a:t>
            </a:r>
          </a:p>
        </p:txBody>
      </p:sp>
      <p:sp>
        <p:nvSpPr>
          <p:cNvPr id="6" name="Marcador de número de diapositiva 5">
            <a:extLst>
              <a:ext uri="{FF2B5EF4-FFF2-40B4-BE49-F238E27FC236}">
                <a16:creationId xmlns:a16="http://schemas.microsoft.com/office/drawing/2014/main" id="{E579CEAE-1F9F-4314-91E5-5620B07B9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AA9FC-5706-425E-BC41-84BEAD9EC8F9}" type="slidenum">
              <a:rPr lang="es-PE" smtClean="0"/>
              <a:t>‹Nº›</a:t>
            </a:fld>
            <a:endParaRPr lang="es-PE"/>
          </a:p>
        </p:txBody>
      </p:sp>
    </p:spTree>
    <p:extLst>
      <p:ext uri="{BB962C8B-B14F-4D97-AF65-F5344CB8AC3E}">
        <p14:creationId xmlns:p14="http://schemas.microsoft.com/office/powerpoint/2010/main" val="181928494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77"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ny.condor@unmsm.edu.p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MCondor/Theories-of-Distribution-and-Inequality-Course" TargetMode="External"/><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hyperlink" Target="https://datacatalog.worldbank.org/dataset/peru-encuesta-nacional-de-hogares-sobre-medici%C3%B3n-de-niveles-de-vida-1985"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bancomundial.org/es/news/feature/2010/10/21/inei-national-household-survey-wins-first-place-in-the-world-bank-compet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7" y="3714006"/>
            <a:ext cx="9280849" cy="1763064"/>
          </a:xfrm>
        </p:spPr>
        <p:txBody>
          <a:bodyPr>
            <a:normAutofit/>
          </a:bodyPr>
          <a:lstStyle/>
          <a:p>
            <a:r>
              <a:rPr lang="es-PE" dirty="0"/>
              <a:t>Ronny M. Condor</a:t>
            </a:r>
            <a:br>
              <a:rPr lang="es-PE" dirty="0"/>
            </a:br>
            <a:r>
              <a:rPr lang="es-PE" sz="2000" b="1" dirty="0">
                <a:solidFill>
                  <a:schemeClr val="accent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ronny.condor@unmsm.edu.pe</a:t>
            </a:r>
            <a:r>
              <a:rPr lang="es-PE" sz="2000" b="1" dirty="0">
                <a:solidFill>
                  <a:schemeClr val="accent1"/>
                </a:solidFill>
                <a:latin typeface="Courier New" panose="02070309020205020404" pitchFamily="49" charset="0"/>
                <a:cs typeface="Courier New" panose="02070309020205020404" pitchFamily="49" charset="0"/>
              </a:rPr>
              <a:t> </a:t>
            </a:r>
            <a:endParaRPr lang="es-PE" b="1" dirty="0">
              <a:solidFill>
                <a:schemeClr val="accent1"/>
              </a:solidFill>
              <a:latin typeface="Courier New" panose="02070309020205020404" pitchFamily="49" charset="0"/>
              <a:cs typeface="Courier New" panose="02070309020205020404" pitchFamily="49" charset="0"/>
            </a:endParaRPr>
          </a:p>
          <a:p>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1</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499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7DC45DC-F6FD-455A-9404-359E9C5A181C}"/>
              </a:ext>
            </a:extLst>
          </p:cNvPr>
          <p:cNvSpPr>
            <a:spLocks noGrp="1"/>
          </p:cNvSpPr>
          <p:nvPr>
            <p:ph type="title"/>
          </p:nvPr>
        </p:nvSpPr>
        <p:spPr/>
        <p:txBody>
          <a:bodyPr/>
          <a:lstStyle/>
          <a:p>
            <a:r>
              <a:rPr lang="es-PE" dirty="0"/>
              <a:t>Objetivos de la ENAHO</a:t>
            </a:r>
          </a:p>
        </p:txBody>
      </p:sp>
      <p:sp>
        <p:nvSpPr>
          <p:cNvPr id="3" name="Marcador de pie de página 2">
            <a:extLst>
              <a:ext uri="{FF2B5EF4-FFF2-40B4-BE49-F238E27FC236}">
                <a16:creationId xmlns:a16="http://schemas.microsoft.com/office/drawing/2014/main" id="{0FA51C22-A5B1-4580-926B-5BF11E8662F3}"/>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688D723-76F3-4890-A00B-2E2D1993AF62}"/>
              </a:ext>
            </a:extLst>
          </p:cNvPr>
          <p:cNvSpPr>
            <a:spLocks noGrp="1"/>
          </p:cNvSpPr>
          <p:nvPr>
            <p:ph type="sldNum" sz="quarter" idx="12"/>
          </p:nvPr>
        </p:nvSpPr>
        <p:spPr/>
        <p:txBody>
          <a:bodyPr/>
          <a:lstStyle/>
          <a:p>
            <a:fld id="{C9CAA9FC-5706-425E-BC41-84BEAD9EC8F9}" type="slidenum">
              <a:rPr lang="es-PE" smtClean="0"/>
              <a:t>10</a:t>
            </a:fld>
            <a:endParaRPr lang="es-PE"/>
          </a:p>
        </p:txBody>
      </p:sp>
      <p:grpSp>
        <p:nvGrpSpPr>
          <p:cNvPr id="15" name="Grupo 14">
            <a:extLst>
              <a:ext uri="{FF2B5EF4-FFF2-40B4-BE49-F238E27FC236}">
                <a16:creationId xmlns:a16="http://schemas.microsoft.com/office/drawing/2014/main" id="{DBA35B22-D958-4573-A1CE-9D9478368F62}"/>
              </a:ext>
            </a:extLst>
          </p:cNvPr>
          <p:cNvGrpSpPr/>
          <p:nvPr/>
        </p:nvGrpSpPr>
        <p:grpSpPr>
          <a:xfrm>
            <a:off x="2192947" y="2538520"/>
            <a:ext cx="7613527" cy="865373"/>
            <a:chOff x="1838383" y="2389231"/>
            <a:chExt cx="7613527" cy="865373"/>
          </a:xfrm>
        </p:grpSpPr>
        <p:grpSp>
          <p:nvGrpSpPr>
            <p:cNvPr id="6" name="Google Shape;326;p37">
              <a:extLst>
                <a:ext uri="{FF2B5EF4-FFF2-40B4-BE49-F238E27FC236}">
                  <a16:creationId xmlns:a16="http://schemas.microsoft.com/office/drawing/2014/main" id="{3E32CAF9-F36A-48EC-BF47-585A4EEAF8E3}"/>
                </a:ext>
              </a:extLst>
            </p:cNvPr>
            <p:cNvGrpSpPr/>
            <p:nvPr/>
          </p:nvGrpSpPr>
          <p:grpSpPr>
            <a:xfrm>
              <a:off x="1838383" y="2389231"/>
              <a:ext cx="800360" cy="816605"/>
              <a:chOff x="7429366" y="3223183"/>
              <a:chExt cx="334634" cy="333904"/>
            </a:xfrm>
          </p:grpSpPr>
          <p:sp>
            <p:nvSpPr>
              <p:cNvPr id="7" name="Google Shape;327;p37">
                <a:extLst>
                  <a:ext uri="{FF2B5EF4-FFF2-40B4-BE49-F238E27FC236}">
                    <a16:creationId xmlns:a16="http://schemas.microsoft.com/office/drawing/2014/main" id="{C4117BB3-B8B6-4939-AE97-D5BDA112B5D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328;p37">
                <a:extLst>
                  <a:ext uri="{FF2B5EF4-FFF2-40B4-BE49-F238E27FC236}">
                    <a16:creationId xmlns:a16="http://schemas.microsoft.com/office/drawing/2014/main" id="{9E92E9C1-240B-4FD3-9C0A-C5531FAE755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9" name="Google Shape;343;p37">
              <a:extLst>
                <a:ext uri="{FF2B5EF4-FFF2-40B4-BE49-F238E27FC236}">
                  <a16:creationId xmlns:a16="http://schemas.microsoft.com/office/drawing/2014/main" id="{AC2932BC-4A41-49E4-AF6B-59BB971CF61D}"/>
                </a:ext>
              </a:extLst>
            </p:cNvPr>
            <p:cNvSpPr/>
            <p:nvPr/>
          </p:nvSpPr>
          <p:spPr>
            <a:xfrm>
              <a:off x="5734127" y="2438032"/>
              <a:ext cx="500239" cy="816572"/>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 name="Google Shape;9371;p69">
              <a:extLst>
                <a:ext uri="{FF2B5EF4-FFF2-40B4-BE49-F238E27FC236}">
                  <a16:creationId xmlns:a16="http://schemas.microsoft.com/office/drawing/2014/main" id="{8DFD955A-E51A-4D4B-9D4E-8F12FFF86F84}"/>
                </a:ext>
              </a:extLst>
            </p:cNvPr>
            <p:cNvGrpSpPr/>
            <p:nvPr/>
          </p:nvGrpSpPr>
          <p:grpSpPr>
            <a:xfrm>
              <a:off x="8777558" y="2551520"/>
              <a:ext cx="674352" cy="658211"/>
              <a:chOff x="3950316" y="3820307"/>
              <a:chExt cx="369805" cy="353782"/>
            </a:xfrm>
            <a:solidFill>
              <a:schemeClr val="tx1"/>
            </a:solidFill>
          </p:grpSpPr>
          <p:sp>
            <p:nvSpPr>
              <p:cNvPr id="11" name="Google Shape;9372;p69">
                <a:extLst>
                  <a:ext uri="{FF2B5EF4-FFF2-40B4-BE49-F238E27FC236}">
                    <a16:creationId xmlns:a16="http://schemas.microsoft.com/office/drawing/2014/main" id="{9F039A20-E82D-42C7-927C-5131EE7C09EE}"/>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9373;p69">
                <a:extLst>
                  <a:ext uri="{FF2B5EF4-FFF2-40B4-BE49-F238E27FC236}">
                    <a16:creationId xmlns:a16="http://schemas.microsoft.com/office/drawing/2014/main" id="{4141A05B-4C2C-4729-B6C1-36744A358FE6}"/>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9374;p69">
                <a:extLst>
                  <a:ext uri="{FF2B5EF4-FFF2-40B4-BE49-F238E27FC236}">
                    <a16:creationId xmlns:a16="http://schemas.microsoft.com/office/drawing/2014/main" id="{1FA27683-B3D6-4439-A582-A13D6856FEEB}"/>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9375;p69">
                <a:extLst>
                  <a:ext uri="{FF2B5EF4-FFF2-40B4-BE49-F238E27FC236}">
                    <a16:creationId xmlns:a16="http://schemas.microsoft.com/office/drawing/2014/main" id="{1CBD3710-5C3E-4E9E-8A41-1B65BD81EF17}"/>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16" name="Google Shape;338;p37">
            <a:extLst>
              <a:ext uri="{FF2B5EF4-FFF2-40B4-BE49-F238E27FC236}">
                <a16:creationId xmlns:a16="http://schemas.microsoft.com/office/drawing/2014/main" id="{BC05E16E-F38D-4A6F-8B25-E6FA3BA21F9B}"/>
              </a:ext>
            </a:extLst>
          </p:cNvPr>
          <p:cNvSpPr txBox="1">
            <a:spLocks/>
          </p:cNvSpPr>
          <p:nvPr/>
        </p:nvSpPr>
        <p:spPr>
          <a:xfrm>
            <a:off x="1335878" y="3620477"/>
            <a:ext cx="3294532"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Generar indicadores que permitan conocer la evolución de la pobreza. </a:t>
            </a:r>
            <a:endParaRPr lang="es-MX" dirty="0">
              <a:latin typeface="+mj-lt"/>
            </a:endParaRPr>
          </a:p>
        </p:txBody>
      </p:sp>
      <p:sp>
        <p:nvSpPr>
          <p:cNvPr id="17" name="Google Shape;340;p37">
            <a:extLst>
              <a:ext uri="{FF2B5EF4-FFF2-40B4-BE49-F238E27FC236}">
                <a16:creationId xmlns:a16="http://schemas.microsoft.com/office/drawing/2014/main" id="{25A8E872-5BD5-44FF-B9E7-6DD2F82F8344}"/>
              </a:ext>
            </a:extLst>
          </p:cNvPr>
          <p:cNvSpPr txBox="1">
            <a:spLocks/>
          </p:cNvSpPr>
          <p:nvPr/>
        </p:nvSpPr>
        <p:spPr>
          <a:xfrm>
            <a:off x="4853912" y="3652044"/>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Efectuar diagnósticos sobre las condiciones de vida y pobreza.</a:t>
            </a:r>
            <a:endParaRPr lang="es-MX" dirty="0">
              <a:latin typeface="+mj-lt"/>
            </a:endParaRPr>
          </a:p>
        </p:txBody>
      </p:sp>
      <p:sp>
        <p:nvSpPr>
          <p:cNvPr id="18" name="Google Shape;342;p37">
            <a:extLst>
              <a:ext uri="{FF2B5EF4-FFF2-40B4-BE49-F238E27FC236}">
                <a16:creationId xmlns:a16="http://schemas.microsoft.com/office/drawing/2014/main" id="{05771C18-E237-4D3C-8A2C-782044DB71CA}"/>
              </a:ext>
            </a:extLst>
          </p:cNvPr>
          <p:cNvSpPr txBox="1">
            <a:spLocks/>
          </p:cNvSpPr>
          <p:nvPr/>
        </p:nvSpPr>
        <p:spPr>
          <a:xfrm>
            <a:off x="8275273" y="3655471"/>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buFont typeface="Arial"/>
              <a:buNone/>
            </a:pPr>
            <a:r>
              <a:rPr lang="es-MX" dirty="0">
                <a:latin typeface="+mj-lt"/>
              </a:rPr>
              <a:t>Servir de fuente de información a instituciones públicas, privadas y académicas.</a:t>
            </a:r>
          </a:p>
          <a:p>
            <a:pPr marL="0" indent="0" algn="ctr">
              <a:spcBef>
                <a:spcPts val="2133"/>
              </a:spcBef>
              <a:spcAft>
                <a:spcPts val="2133"/>
              </a:spcAft>
              <a:buFont typeface="Arial"/>
              <a:buNone/>
            </a:pPr>
            <a:endParaRPr lang="es-MX" dirty="0">
              <a:latin typeface="+mj-lt"/>
            </a:endParaRPr>
          </a:p>
        </p:txBody>
      </p:sp>
    </p:spTree>
    <p:extLst>
      <p:ext uri="{BB962C8B-B14F-4D97-AF65-F5344CB8AC3E}">
        <p14:creationId xmlns:p14="http://schemas.microsoft.com/office/powerpoint/2010/main" val="558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7BEF1B-F836-4604-A3DE-8FA1228DBEA7}"/>
              </a:ext>
            </a:extLst>
          </p:cNvPr>
          <p:cNvSpPr>
            <a:spLocks noGrp="1"/>
          </p:cNvSpPr>
          <p:nvPr>
            <p:ph type="title"/>
          </p:nvPr>
        </p:nvSpPr>
        <p:spPr/>
        <p:txBody>
          <a:bodyPr>
            <a:normAutofit/>
          </a:bodyPr>
          <a:lstStyle/>
          <a:p>
            <a:r>
              <a:rPr lang="es-PE" sz="4400" dirty="0"/>
              <a:t>Conceptos</a:t>
            </a:r>
          </a:p>
        </p:txBody>
      </p:sp>
      <p:sp>
        <p:nvSpPr>
          <p:cNvPr id="3" name="Marcador de pie de página 2">
            <a:extLst>
              <a:ext uri="{FF2B5EF4-FFF2-40B4-BE49-F238E27FC236}">
                <a16:creationId xmlns:a16="http://schemas.microsoft.com/office/drawing/2014/main" id="{1FA3CC5A-4C1A-47D5-9624-F50BEA8B2CD3}"/>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15F6C344-B13F-42CD-BFA0-92A0F6C98D73}"/>
              </a:ext>
            </a:extLst>
          </p:cNvPr>
          <p:cNvSpPr>
            <a:spLocks noGrp="1"/>
          </p:cNvSpPr>
          <p:nvPr>
            <p:ph type="sldNum" sz="quarter" idx="12"/>
          </p:nvPr>
        </p:nvSpPr>
        <p:spPr/>
        <p:txBody>
          <a:bodyPr/>
          <a:lstStyle/>
          <a:p>
            <a:fld id="{C9CAA9FC-5706-425E-BC41-84BEAD9EC8F9}" type="slidenum">
              <a:rPr lang="es-PE" smtClean="0"/>
              <a:t>11</a:t>
            </a:fld>
            <a:endParaRPr lang="es-PE"/>
          </a:p>
        </p:txBody>
      </p:sp>
      <p:pic>
        <p:nvPicPr>
          <p:cNvPr id="8" name="Picture 4" descr="Al otro lado del muro de la vergüenza / Lima, Perú | ArchDaily Perú">
            <a:extLst>
              <a:ext uri="{FF2B5EF4-FFF2-40B4-BE49-F238E27FC236}">
                <a16:creationId xmlns:a16="http://schemas.microsoft.com/office/drawing/2014/main" id="{53A3132D-B33B-49D6-AAFA-9C25EBEE4283}"/>
              </a:ext>
            </a:extLst>
          </p:cNvPr>
          <p:cNvPicPr>
            <a:picLocks noGrp="1" noChangeAspect="1" noChangeArrowheads="1"/>
          </p:cNvPicPr>
          <p:nvPr>
            <p:ph type="pic" idx="1"/>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785" r="7785"/>
          <a:stretch/>
        </p:blipFill>
        <p:spPr bwMode="auto">
          <a:xfrm>
            <a:off x="5495731" y="0"/>
            <a:ext cx="66962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414;p42">
            <a:extLst>
              <a:ext uri="{FF2B5EF4-FFF2-40B4-BE49-F238E27FC236}">
                <a16:creationId xmlns:a16="http://schemas.microsoft.com/office/drawing/2014/main" id="{7CBCE2E5-3C98-4A7A-96F3-2C412A4ACF26}"/>
              </a:ext>
            </a:extLst>
          </p:cNvPr>
          <p:cNvSpPr txBox="1">
            <a:spLocks/>
          </p:cNvSpPr>
          <p:nvPr/>
        </p:nvSpPr>
        <p:spPr>
          <a:xfrm>
            <a:off x="520959" y="2166670"/>
            <a:ext cx="2387600" cy="1452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r>
              <a:rPr lang="es-MX" sz="2000" b="1" dirty="0">
                <a:solidFill>
                  <a:schemeClr val="tx1"/>
                </a:solidFill>
                <a:latin typeface="+mj-lt"/>
              </a:rPr>
              <a:t>Cobertura</a:t>
            </a:r>
          </a:p>
          <a:p>
            <a:r>
              <a:rPr lang="es-MX" sz="2000" dirty="0">
                <a:solidFill>
                  <a:schemeClr val="accent4"/>
                </a:solidFill>
                <a:latin typeface="+mj-lt"/>
              </a:rPr>
              <a:t>Ámbito nacional, zonas rurales y urbanas. </a:t>
            </a:r>
          </a:p>
          <a:p>
            <a:pPr>
              <a:spcBef>
                <a:spcPts val="2133"/>
              </a:spcBef>
              <a:spcAft>
                <a:spcPts val="2133"/>
              </a:spcAft>
            </a:pPr>
            <a:endParaRPr lang="es-MX" sz="2000" dirty="0">
              <a:latin typeface="+mj-lt"/>
            </a:endParaRPr>
          </a:p>
        </p:txBody>
      </p:sp>
      <p:sp>
        <p:nvSpPr>
          <p:cNvPr id="20" name="Google Shape;416;p42">
            <a:extLst>
              <a:ext uri="{FF2B5EF4-FFF2-40B4-BE49-F238E27FC236}">
                <a16:creationId xmlns:a16="http://schemas.microsoft.com/office/drawing/2014/main" id="{239E098E-01D2-4983-B017-7EFFFA4308F6}"/>
              </a:ext>
            </a:extLst>
          </p:cNvPr>
          <p:cNvSpPr txBox="1">
            <a:spLocks/>
          </p:cNvSpPr>
          <p:nvPr/>
        </p:nvSpPr>
        <p:spPr>
          <a:xfrm>
            <a:off x="466917" y="4407562"/>
            <a:ext cx="2998143"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pt-BR" sz="2000" b="1" dirty="0">
                <a:latin typeface="+mj-lt"/>
              </a:rPr>
              <a:t>Tipo de </a:t>
            </a:r>
            <a:r>
              <a:rPr lang="pt-BR" sz="2000" b="1" dirty="0" err="1">
                <a:latin typeface="+mj-lt"/>
              </a:rPr>
              <a:t>muestra</a:t>
            </a:r>
            <a:br>
              <a:rPr lang="pt-BR" sz="2000" dirty="0">
                <a:latin typeface="+mj-lt"/>
              </a:rPr>
            </a:br>
            <a:r>
              <a:rPr lang="pt-BR" sz="2000" dirty="0">
                <a:solidFill>
                  <a:schemeClr val="accent4"/>
                </a:solidFill>
                <a:latin typeface="+mj-lt"/>
              </a:rPr>
              <a:t>Tipo probabilística, de áreas, estratificada, </a:t>
            </a:r>
            <a:r>
              <a:rPr lang="pt-BR" sz="2000" dirty="0" err="1">
                <a:solidFill>
                  <a:schemeClr val="accent4"/>
                </a:solidFill>
                <a:latin typeface="+mj-lt"/>
              </a:rPr>
              <a:t>multietápica</a:t>
            </a:r>
            <a:r>
              <a:rPr lang="pt-BR" sz="2000" dirty="0">
                <a:solidFill>
                  <a:schemeClr val="accent4"/>
                </a:solidFill>
                <a:latin typeface="+mj-lt"/>
              </a:rPr>
              <a:t> e </a:t>
            </a:r>
            <a:r>
              <a:rPr lang="pt-BR" sz="2000" dirty="0" err="1">
                <a:solidFill>
                  <a:schemeClr val="accent4"/>
                </a:solidFill>
                <a:latin typeface="+mj-lt"/>
              </a:rPr>
              <a:t>independiente</a:t>
            </a:r>
            <a:r>
              <a:rPr lang="pt-BR" sz="2000" dirty="0">
                <a:solidFill>
                  <a:schemeClr val="accent4"/>
                </a:solidFill>
                <a:latin typeface="+mj-lt"/>
              </a:rPr>
              <a:t>.</a:t>
            </a:r>
          </a:p>
        </p:txBody>
      </p:sp>
      <p:sp>
        <p:nvSpPr>
          <p:cNvPr id="21" name="Google Shape;418;p42">
            <a:extLst>
              <a:ext uri="{FF2B5EF4-FFF2-40B4-BE49-F238E27FC236}">
                <a16:creationId xmlns:a16="http://schemas.microsoft.com/office/drawing/2014/main" id="{A94827BF-D13C-4DD1-B273-DC86A6BE585E}"/>
              </a:ext>
            </a:extLst>
          </p:cNvPr>
          <p:cNvSpPr txBox="1">
            <a:spLocks/>
          </p:cNvSpPr>
          <p:nvPr/>
        </p:nvSpPr>
        <p:spPr>
          <a:xfrm>
            <a:off x="3157149" y="2231985"/>
            <a:ext cx="23876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b="1" dirty="0">
                <a:latin typeface="+mj-lt"/>
              </a:rPr>
              <a:t>Población objetivo</a:t>
            </a:r>
            <a:br>
              <a:rPr lang="es-MX" dirty="0">
                <a:latin typeface="+mj-lt"/>
              </a:rPr>
            </a:br>
            <a:r>
              <a:rPr lang="es-MX" dirty="0">
                <a:solidFill>
                  <a:schemeClr val="accent4"/>
                </a:solidFill>
                <a:latin typeface="+mj-lt"/>
              </a:rPr>
              <a:t>Viviendas particulares y sus ocupantes.</a:t>
            </a:r>
          </a:p>
          <a:p>
            <a:pPr marL="0" indent="0">
              <a:spcBef>
                <a:spcPts val="2133"/>
              </a:spcBef>
              <a:spcAft>
                <a:spcPts val="2133"/>
              </a:spcAft>
              <a:buFont typeface="Arial"/>
              <a:buNone/>
            </a:pPr>
            <a:endParaRPr lang="es-MX" dirty="0">
              <a:latin typeface="+mj-lt"/>
            </a:endParaRPr>
          </a:p>
        </p:txBody>
      </p:sp>
      <p:sp>
        <p:nvSpPr>
          <p:cNvPr id="22" name="Google Shape;420;p42">
            <a:extLst>
              <a:ext uri="{FF2B5EF4-FFF2-40B4-BE49-F238E27FC236}">
                <a16:creationId xmlns:a16="http://schemas.microsoft.com/office/drawing/2014/main" id="{EF8C4571-845A-4ACE-9485-01F8388E5632}"/>
              </a:ext>
            </a:extLst>
          </p:cNvPr>
          <p:cNvSpPr txBox="1">
            <a:spLocks/>
          </p:cNvSpPr>
          <p:nvPr/>
        </p:nvSpPr>
        <p:spPr>
          <a:xfrm>
            <a:off x="3297108" y="4445931"/>
            <a:ext cx="2338582" cy="148833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sz="2000" b="1" dirty="0">
                <a:latin typeface="+mj-lt"/>
              </a:rPr>
              <a:t>Nivel de confianza</a:t>
            </a:r>
            <a:br>
              <a:rPr lang="es-MX" sz="2000" dirty="0">
                <a:latin typeface="+mj-lt"/>
              </a:rPr>
            </a:br>
            <a:r>
              <a:rPr lang="es-MX" sz="2000" dirty="0">
                <a:solidFill>
                  <a:schemeClr val="accent4"/>
                </a:solidFill>
                <a:latin typeface="+mj-lt"/>
              </a:rPr>
              <a:t>95%</a:t>
            </a:r>
          </a:p>
          <a:p>
            <a:pPr marL="0" indent="0">
              <a:spcBef>
                <a:spcPts val="2133"/>
              </a:spcBef>
              <a:spcAft>
                <a:spcPts val="2133"/>
              </a:spcAft>
              <a:buFont typeface="Arial"/>
              <a:buNone/>
            </a:pPr>
            <a:endParaRPr lang="es-MX" sz="2000" dirty="0">
              <a:latin typeface="+mj-lt"/>
            </a:endParaRPr>
          </a:p>
        </p:txBody>
      </p:sp>
    </p:spTree>
    <p:extLst>
      <p:ext uri="{BB962C8B-B14F-4D97-AF65-F5344CB8AC3E}">
        <p14:creationId xmlns:p14="http://schemas.microsoft.com/office/powerpoint/2010/main" val="334778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59107E8-D72B-43EE-AF31-1AD06406C0BB}"/>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B586B7DB-92CC-476A-B44B-B0C967C7699D}"/>
              </a:ext>
            </a:extLst>
          </p:cNvPr>
          <p:cNvSpPr>
            <a:spLocks noGrp="1"/>
          </p:cNvSpPr>
          <p:nvPr>
            <p:ph type="sldNum" sz="quarter" idx="12"/>
          </p:nvPr>
        </p:nvSpPr>
        <p:spPr/>
        <p:txBody>
          <a:bodyPr/>
          <a:lstStyle/>
          <a:p>
            <a:fld id="{C9CAA9FC-5706-425E-BC41-84BEAD9EC8F9}" type="slidenum">
              <a:rPr lang="es-PE" smtClean="0"/>
              <a:t>12</a:t>
            </a:fld>
            <a:endParaRPr lang="es-PE"/>
          </a:p>
        </p:txBody>
      </p:sp>
      <p:pic>
        <p:nvPicPr>
          <p:cNvPr id="8" name="Imagen 7">
            <a:extLst>
              <a:ext uri="{FF2B5EF4-FFF2-40B4-BE49-F238E27FC236}">
                <a16:creationId xmlns:a16="http://schemas.microsoft.com/office/drawing/2014/main" id="{9BA9195C-76B6-4968-AB9C-6D5D515B535F}"/>
              </a:ext>
            </a:extLst>
          </p:cNvPr>
          <p:cNvPicPr>
            <a:picLocks noChangeAspect="1"/>
          </p:cNvPicPr>
          <p:nvPr/>
        </p:nvPicPr>
        <p:blipFill rotWithShape="1">
          <a:blip r:embed="rId2"/>
          <a:srcRect l="3908" t="3550" r="5242" b="3371"/>
          <a:stretch/>
        </p:blipFill>
        <p:spPr>
          <a:xfrm>
            <a:off x="6913985" y="77426"/>
            <a:ext cx="3890866" cy="6621953"/>
          </a:xfrm>
          <a:prstGeom prst="rect">
            <a:avLst/>
          </a:prstGeom>
        </p:spPr>
      </p:pic>
      <p:sp>
        <p:nvSpPr>
          <p:cNvPr id="9" name="CuadroTexto 8">
            <a:extLst>
              <a:ext uri="{FF2B5EF4-FFF2-40B4-BE49-F238E27FC236}">
                <a16:creationId xmlns:a16="http://schemas.microsoft.com/office/drawing/2014/main" id="{65AC0AAB-B088-4768-877B-52B566528BED}"/>
              </a:ext>
            </a:extLst>
          </p:cNvPr>
          <p:cNvSpPr txBox="1"/>
          <p:nvPr/>
        </p:nvSpPr>
        <p:spPr>
          <a:xfrm>
            <a:off x="597159" y="662473"/>
            <a:ext cx="4693298" cy="1477328"/>
          </a:xfrm>
          <a:prstGeom prst="rect">
            <a:avLst/>
          </a:prstGeom>
          <a:noFill/>
        </p:spPr>
        <p:txBody>
          <a:bodyPr wrap="square" rtlCol="0">
            <a:spAutoFit/>
          </a:bodyPr>
          <a:lstStyle/>
          <a:p>
            <a:r>
              <a:rPr lang="es-PE" sz="3000" dirty="0">
                <a:solidFill>
                  <a:schemeClr val="accent1"/>
                </a:solidFill>
              </a:rPr>
              <a:t>Diagrama de flujo del proceso de una encuesta de hogares</a:t>
            </a:r>
          </a:p>
        </p:txBody>
      </p:sp>
      <p:sp>
        <p:nvSpPr>
          <p:cNvPr id="10" name="CuadroTexto 9">
            <a:extLst>
              <a:ext uri="{FF2B5EF4-FFF2-40B4-BE49-F238E27FC236}">
                <a16:creationId xmlns:a16="http://schemas.microsoft.com/office/drawing/2014/main" id="{C8A4D751-9339-4234-93FC-53BA25A8A336}"/>
              </a:ext>
            </a:extLst>
          </p:cNvPr>
          <p:cNvSpPr txBox="1"/>
          <p:nvPr/>
        </p:nvSpPr>
        <p:spPr>
          <a:xfrm>
            <a:off x="578498" y="2295332"/>
            <a:ext cx="3442996" cy="738664"/>
          </a:xfrm>
          <a:prstGeom prst="rect">
            <a:avLst/>
          </a:prstGeom>
          <a:noFill/>
        </p:spPr>
        <p:txBody>
          <a:bodyPr wrap="square" rtlCol="0">
            <a:spAutoFit/>
          </a:bodyPr>
          <a:lstStyle/>
          <a:p>
            <a:r>
              <a:rPr lang="es-PE" sz="1400" dirty="0"/>
              <a:t>Fuente: </a:t>
            </a:r>
            <a:r>
              <a:rPr lang="es-PE" sz="1400" dirty="0" err="1"/>
              <a:t>United</a:t>
            </a:r>
            <a:r>
              <a:rPr lang="es-PE" sz="1400" dirty="0"/>
              <a:t> </a:t>
            </a:r>
            <a:r>
              <a:rPr lang="es-PE" sz="1400" dirty="0" err="1"/>
              <a:t>Nations</a:t>
            </a:r>
            <a:r>
              <a:rPr lang="es-PE" sz="1400" dirty="0"/>
              <a:t> (2008). Encuestas de hogares en los países en desarrollo y en transición. </a:t>
            </a:r>
            <a:r>
              <a:rPr lang="es-PE" sz="1400" dirty="0" err="1"/>
              <a:t>United</a:t>
            </a:r>
            <a:r>
              <a:rPr lang="es-PE" sz="1400" dirty="0"/>
              <a:t> </a:t>
            </a:r>
            <a:r>
              <a:rPr lang="es-PE" sz="1400" dirty="0" err="1"/>
              <a:t>Nations</a:t>
            </a:r>
            <a:r>
              <a:rPr lang="es-PE" sz="1400" dirty="0"/>
              <a:t> </a:t>
            </a:r>
            <a:r>
              <a:rPr lang="es-PE" sz="1400" dirty="0" err="1"/>
              <a:t>Publications</a:t>
            </a:r>
            <a:r>
              <a:rPr lang="es-PE" sz="1400" dirty="0"/>
              <a:t>. </a:t>
            </a:r>
          </a:p>
        </p:txBody>
      </p:sp>
      <p:sp>
        <p:nvSpPr>
          <p:cNvPr id="11" name="Rectángulo: esquinas redondeadas 10">
            <a:extLst>
              <a:ext uri="{FF2B5EF4-FFF2-40B4-BE49-F238E27FC236}">
                <a16:creationId xmlns:a16="http://schemas.microsoft.com/office/drawing/2014/main" id="{205E93FC-CFDF-44E2-9630-D8D47AAEDD1D}"/>
              </a:ext>
            </a:extLst>
          </p:cNvPr>
          <p:cNvSpPr/>
          <p:nvPr/>
        </p:nvSpPr>
        <p:spPr>
          <a:xfrm>
            <a:off x="6895325" y="2351314"/>
            <a:ext cx="1604865" cy="961053"/>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0D89A597-3ABD-4E2E-8138-BE45F03B8B76}"/>
              </a:ext>
            </a:extLst>
          </p:cNvPr>
          <p:cNvSpPr/>
          <p:nvPr/>
        </p:nvSpPr>
        <p:spPr>
          <a:xfrm>
            <a:off x="6867331" y="3424336"/>
            <a:ext cx="1632857" cy="279918"/>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C633A848-8A05-4CDF-B039-85886A5F079F}"/>
              </a:ext>
            </a:extLst>
          </p:cNvPr>
          <p:cNvSpPr txBox="1"/>
          <p:nvPr/>
        </p:nvSpPr>
        <p:spPr>
          <a:xfrm>
            <a:off x="5645019" y="2575250"/>
            <a:ext cx="1390263" cy="307777"/>
          </a:xfrm>
          <a:prstGeom prst="rect">
            <a:avLst/>
          </a:prstGeom>
          <a:noFill/>
        </p:spPr>
        <p:txBody>
          <a:bodyPr wrap="square" rtlCol="0">
            <a:spAutoFit/>
          </a:bodyPr>
          <a:lstStyle/>
          <a:p>
            <a:r>
              <a:rPr lang="es-PE" sz="1400" dirty="0"/>
              <a:t>Estratificación</a:t>
            </a:r>
          </a:p>
        </p:txBody>
      </p:sp>
      <p:sp>
        <p:nvSpPr>
          <p:cNvPr id="14" name="CuadroTexto 13">
            <a:extLst>
              <a:ext uri="{FF2B5EF4-FFF2-40B4-BE49-F238E27FC236}">
                <a16:creationId xmlns:a16="http://schemas.microsoft.com/office/drawing/2014/main" id="{54946B29-AA04-4625-999C-B275C191CC6B}"/>
              </a:ext>
            </a:extLst>
          </p:cNvPr>
          <p:cNvSpPr txBox="1"/>
          <p:nvPr/>
        </p:nvSpPr>
        <p:spPr>
          <a:xfrm>
            <a:off x="6021355" y="3399454"/>
            <a:ext cx="929952" cy="307777"/>
          </a:xfrm>
          <a:prstGeom prst="rect">
            <a:avLst/>
          </a:prstGeom>
          <a:noFill/>
        </p:spPr>
        <p:txBody>
          <a:bodyPr wrap="square" rtlCol="0">
            <a:spAutoFit/>
          </a:bodyPr>
          <a:lstStyle/>
          <a:p>
            <a:r>
              <a:rPr lang="es-PE" sz="1400" dirty="0" err="1"/>
              <a:t>Clusters</a:t>
            </a:r>
            <a:endParaRPr lang="es-PE" sz="1400" dirty="0"/>
          </a:p>
        </p:txBody>
      </p:sp>
    </p:spTree>
    <p:extLst>
      <p:ext uri="{BB962C8B-B14F-4D97-AF65-F5344CB8AC3E}">
        <p14:creationId xmlns:p14="http://schemas.microsoft.com/office/powerpoint/2010/main" val="21177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5" name="Título 4">
            <a:extLst>
              <a:ext uri="{FF2B5EF4-FFF2-40B4-BE49-F238E27FC236}">
                <a16:creationId xmlns:a16="http://schemas.microsoft.com/office/drawing/2014/main" id="{7855ED45-5528-4467-871A-CCB05D9252C2}"/>
              </a:ext>
            </a:extLst>
          </p:cNvPr>
          <p:cNvSpPr>
            <a:spLocks noGrp="1"/>
          </p:cNvSpPr>
          <p:nvPr>
            <p:ph type="title"/>
          </p:nvPr>
        </p:nvSpPr>
        <p:spPr/>
        <p:txBody>
          <a:bodyPr/>
          <a:lstStyle/>
          <a:p>
            <a:r>
              <a:rPr lang="es-PE" dirty="0"/>
              <a:t>Módulos</a:t>
            </a:r>
          </a:p>
        </p:txBody>
      </p:sp>
      <p:sp>
        <p:nvSpPr>
          <p:cNvPr id="470" name="Google Shape;470;p43"/>
          <p:cNvSpPr txBox="1"/>
          <p:nvPr/>
        </p:nvSpPr>
        <p:spPr>
          <a:xfrm>
            <a:off x="8454539"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latin typeface="+mj-lt"/>
                <a:ea typeface="Oswald Regular"/>
                <a:cs typeface="Oswald Regular"/>
                <a:sym typeface="Oswald Regular"/>
              </a:rPr>
              <a:t>SALUD</a:t>
            </a:r>
            <a:endParaRPr sz="2000" dirty="0">
              <a:solidFill>
                <a:schemeClr val="tx1"/>
              </a:solidFill>
              <a:latin typeface="+mj-lt"/>
              <a:ea typeface="Oswald Regular"/>
              <a:cs typeface="Oswald Regular"/>
              <a:sym typeface="Oswald Regular"/>
            </a:endParaRPr>
          </a:p>
        </p:txBody>
      </p:sp>
      <p:sp>
        <p:nvSpPr>
          <p:cNvPr id="472" name="Google Shape;472;p43"/>
          <p:cNvSpPr txBox="1"/>
          <p:nvPr/>
        </p:nvSpPr>
        <p:spPr>
          <a:xfrm>
            <a:off x="1714897"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2000" dirty="0">
                <a:solidFill>
                  <a:schemeClr val="tx1"/>
                </a:solidFill>
                <a:latin typeface="+mj-lt"/>
                <a:ea typeface="Oswald Regular"/>
                <a:cs typeface="Oswald Regular"/>
                <a:sym typeface="Oswald Regular"/>
              </a:rPr>
              <a:t>EDUCACIÓN</a:t>
            </a:r>
            <a:endParaRPr sz="2000" dirty="0">
              <a:solidFill>
                <a:schemeClr val="tx1"/>
              </a:solidFill>
              <a:latin typeface="+mj-lt"/>
              <a:ea typeface="Oswald Regular"/>
              <a:cs typeface="Oswald Regular"/>
              <a:sym typeface="Oswald Regular"/>
            </a:endParaRPr>
          </a:p>
        </p:txBody>
      </p:sp>
      <p:sp>
        <p:nvSpPr>
          <p:cNvPr id="474" name="Google Shape;474;p43"/>
          <p:cNvSpPr txBox="1"/>
          <p:nvPr/>
        </p:nvSpPr>
        <p:spPr>
          <a:xfrm>
            <a:off x="8461865" y="4583199"/>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GOBERNABILIDAD Y DEMOCRACIA</a:t>
            </a:r>
            <a:endParaRPr sz="2000" dirty="0">
              <a:solidFill>
                <a:schemeClr val="tx1"/>
              </a:solidFill>
              <a:latin typeface="+mj-lt"/>
              <a:ea typeface="Oswald Regular"/>
              <a:cs typeface="Oswald Regular"/>
              <a:sym typeface="Oswald Regular"/>
            </a:endParaRPr>
          </a:p>
        </p:txBody>
      </p:sp>
      <p:sp>
        <p:nvSpPr>
          <p:cNvPr id="476" name="Google Shape;476;p43"/>
          <p:cNvSpPr txBox="1"/>
          <p:nvPr/>
        </p:nvSpPr>
        <p:spPr>
          <a:xfrm>
            <a:off x="1259632" y="4418631"/>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EMPLEO</a:t>
            </a:r>
            <a:endParaRPr sz="2000" dirty="0">
              <a:solidFill>
                <a:schemeClr val="tx1"/>
              </a:solidFill>
              <a:latin typeface="+mj-lt"/>
              <a:ea typeface="Oswald Regular"/>
              <a:cs typeface="Oswald Regular"/>
              <a:sym typeface="Oswald Regular"/>
            </a:endParaRPr>
          </a:p>
        </p:txBody>
      </p:sp>
      <p:grpSp>
        <p:nvGrpSpPr>
          <p:cNvPr id="6" name="Grupo 5">
            <a:extLst>
              <a:ext uri="{FF2B5EF4-FFF2-40B4-BE49-F238E27FC236}">
                <a16:creationId xmlns:a16="http://schemas.microsoft.com/office/drawing/2014/main" id="{704719DA-51CA-4C8B-B773-7D9405A2BCD2}"/>
              </a:ext>
            </a:extLst>
          </p:cNvPr>
          <p:cNvGrpSpPr/>
          <p:nvPr/>
        </p:nvGrpSpPr>
        <p:grpSpPr>
          <a:xfrm>
            <a:off x="4160803" y="2248098"/>
            <a:ext cx="4222397" cy="4306667"/>
            <a:chOff x="3120602" y="1679075"/>
            <a:chExt cx="3166798" cy="3230000"/>
          </a:xfrm>
        </p:grpSpPr>
        <p:grpSp>
          <p:nvGrpSpPr>
            <p:cNvPr id="4" name="Grupo 3">
              <a:extLst>
                <a:ext uri="{FF2B5EF4-FFF2-40B4-BE49-F238E27FC236}">
                  <a16:creationId xmlns:a16="http://schemas.microsoft.com/office/drawing/2014/main" id="{3B9F7C04-6CF0-4322-B2B9-3BFF17FDF272}"/>
                </a:ext>
              </a:extLst>
            </p:cNvPr>
            <p:cNvGrpSpPr/>
            <p:nvPr/>
          </p:nvGrpSpPr>
          <p:grpSpPr>
            <a:xfrm>
              <a:off x="3120602" y="1679075"/>
              <a:ext cx="3166798" cy="3230000"/>
              <a:chOff x="2959756" y="1373425"/>
              <a:chExt cx="3166798" cy="3230000"/>
            </a:xfrm>
          </p:grpSpPr>
          <p:sp>
            <p:nvSpPr>
              <p:cNvPr id="426" name="Google Shape;426;p43"/>
              <p:cNvSpPr/>
              <p:nvPr/>
            </p:nvSpPr>
            <p:spPr>
              <a:xfrm>
                <a:off x="2959756" y="13734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7" name="Google Shape;427;p43"/>
              <p:cNvSpPr/>
              <p:nvPr/>
            </p:nvSpPr>
            <p:spPr>
              <a:xfrm rot="5400000">
                <a:off x="3222254" y="1373425"/>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8" name="Google Shape;428;p43"/>
              <p:cNvSpPr/>
              <p:nvPr/>
            </p:nvSpPr>
            <p:spPr>
              <a:xfrm rot="10800000">
                <a:off x="3200273" y="16991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9" name="Google Shape;429;p43"/>
              <p:cNvSpPr/>
              <p:nvPr/>
            </p:nvSpPr>
            <p:spPr>
              <a:xfrm rot="-5400000">
                <a:off x="3039427" y="1699124"/>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9622;p69">
              <a:extLst>
                <a:ext uri="{FF2B5EF4-FFF2-40B4-BE49-F238E27FC236}">
                  <a16:creationId xmlns:a16="http://schemas.microsoft.com/office/drawing/2014/main" id="{4FE599B9-0D77-499D-9641-FD980BDD85B3}"/>
                </a:ext>
              </a:extLst>
            </p:cNvPr>
            <p:cNvSpPr/>
            <p:nvPr/>
          </p:nvSpPr>
          <p:spPr>
            <a:xfrm>
              <a:off x="3754175" y="2306976"/>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7" name="Google Shape;9736;p69">
              <a:extLst>
                <a:ext uri="{FF2B5EF4-FFF2-40B4-BE49-F238E27FC236}">
                  <a16:creationId xmlns:a16="http://schemas.microsoft.com/office/drawing/2014/main" id="{1FDD5A8B-CCEE-4D25-A22F-549EBEC350F6}"/>
                </a:ext>
              </a:extLst>
            </p:cNvPr>
            <p:cNvGrpSpPr/>
            <p:nvPr/>
          </p:nvGrpSpPr>
          <p:grpSpPr>
            <a:xfrm>
              <a:off x="5239190" y="2303947"/>
              <a:ext cx="367926" cy="352380"/>
              <a:chOff x="7101317" y="2452943"/>
              <a:chExt cx="367926" cy="352380"/>
            </a:xfrm>
            <a:solidFill>
              <a:schemeClr val="bg1"/>
            </a:solidFill>
          </p:grpSpPr>
          <p:sp>
            <p:nvSpPr>
              <p:cNvPr id="58" name="Google Shape;9737;p69">
                <a:extLst>
                  <a:ext uri="{FF2B5EF4-FFF2-40B4-BE49-F238E27FC236}">
                    <a16:creationId xmlns:a16="http://schemas.microsoft.com/office/drawing/2014/main" id="{D9FDD5A9-8314-42D7-A2C4-40D3F679212F}"/>
                  </a:ext>
                </a:extLst>
              </p:cNvPr>
              <p:cNvSpPr/>
              <p:nvPr/>
            </p:nvSpPr>
            <p:spPr>
              <a:xfrm>
                <a:off x="7101317" y="2452943"/>
                <a:ext cx="367926"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9738;p69">
                <a:extLst>
                  <a:ext uri="{FF2B5EF4-FFF2-40B4-BE49-F238E27FC236}">
                    <a16:creationId xmlns:a16="http://schemas.microsoft.com/office/drawing/2014/main" id="{93B16A0C-61B7-4BF9-B953-F77532DC8400}"/>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grpSp>
        <p:sp>
          <p:nvSpPr>
            <p:cNvPr id="3" name="Google Shape;10512;p70">
              <a:extLst>
                <a:ext uri="{FF2B5EF4-FFF2-40B4-BE49-F238E27FC236}">
                  <a16:creationId xmlns:a16="http://schemas.microsoft.com/office/drawing/2014/main" id="{C485303E-BF97-4EB9-8A0A-9F21EE4834BD}"/>
                </a:ext>
              </a:extLst>
            </p:cNvPr>
            <p:cNvSpPr/>
            <p:nvPr/>
          </p:nvSpPr>
          <p:spPr>
            <a:xfrm>
              <a:off x="5269353" y="3811599"/>
              <a:ext cx="315184" cy="386585"/>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2" name="Google Shape;8953;p68">
              <a:extLst>
                <a:ext uri="{FF2B5EF4-FFF2-40B4-BE49-F238E27FC236}">
                  <a16:creationId xmlns:a16="http://schemas.microsoft.com/office/drawing/2014/main" id="{DF0BEC15-B2F5-4F30-A571-3E6FBD69D93F}"/>
                </a:ext>
              </a:extLst>
            </p:cNvPr>
            <p:cNvGrpSpPr/>
            <p:nvPr/>
          </p:nvGrpSpPr>
          <p:grpSpPr>
            <a:xfrm>
              <a:off x="3754175" y="3840906"/>
              <a:ext cx="415546" cy="355053"/>
              <a:chOff x="866243" y="2291587"/>
              <a:chExt cx="415546" cy="355053"/>
            </a:xfrm>
            <a:solidFill>
              <a:schemeClr val="bg1"/>
            </a:solidFill>
          </p:grpSpPr>
          <p:sp>
            <p:nvSpPr>
              <p:cNvPr id="63" name="Google Shape;8954;p68">
                <a:extLst>
                  <a:ext uri="{FF2B5EF4-FFF2-40B4-BE49-F238E27FC236}">
                    <a16:creationId xmlns:a16="http://schemas.microsoft.com/office/drawing/2014/main" id="{FB62F5C2-20E7-4C75-B3F4-2029942B1CDE}"/>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 name="Google Shape;8955;p68">
                <a:extLst>
                  <a:ext uri="{FF2B5EF4-FFF2-40B4-BE49-F238E27FC236}">
                    <a16:creationId xmlns:a16="http://schemas.microsoft.com/office/drawing/2014/main" id="{F93AF073-2B26-487D-AE72-40B7368B2503}"/>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 name="Google Shape;8956;p68">
                <a:extLst>
                  <a:ext uri="{FF2B5EF4-FFF2-40B4-BE49-F238E27FC236}">
                    <a16:creationId xmlns:a16="http://schemas.microsoft.com/office/drawing/2014/main" id="{3451A682-6476-443B-AD48-A1825F84242C}"/>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6" name="Google Shape;8957;p68">
                <a:extLst>
                  <a:ext uri="{FF2B5EF4-FFF2-40B4-BE49-F238E27FC236}">
                    <a16:creationId xmlns:a16="http://schemas.microsoft.com/office/drawing/2014/main" id="{E1BAA482-DF70-4838-BDB3-B72047570119}"/>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7" name="Google Shape;8958;p68">
                <a:extLst>
                  <a:ext uri="{FF2B5EF4-FFF2-40B4-BE49-F238E27FC236}">
                    <a16:creationId xmlns:a16="http://schemas.microsoft.com/office/drawing/2014/main" id="{84039592-B207-4D5D-8C8E-C0BE164A8357}"/>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Tree>
    <p:extLst>
      <p:ext uri="{BB962C8B-B14F-4D97-AF65-F5344CB8AC3E}">
        <p14:creationId xmlns:p14="http://schemas.microsoft.com/office/powerpoint/2010/main" val="2396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p:nvPr/>
        </p:nvSpPr>
        <p:spPr>
          <a:xfrm flipH="1">
            <a:off x="3651892"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3" name="Google Shape;483;p44"/>
          <p:cNvSpPr txBox="1"/>
          <p:nvPr/>
        </p:nvSpPr>
        <p:spPr>
          <a:xfrm flipH="1">
            <a:off x="5479541"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4" name="Google Shape;484;p44"/>
          <p:cNvSpPr txBox="1"/>
          <p:nvPr/>
        </p:nvSpPr>
        <p:spPr>
          <a:xfrm flipH="1">
            <a:off x="7307175"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5" name="Google Shape;485;p44"/>
          <p:cNvSpPr txBox="1"/>
          <p:nvPr/>
        </p:nvSpPr>
        <p:spPr>
          <a:xfrm flipH="1">
            <a:off x="9134808"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16" name="Título 15">
            <a:extLst>
              <a:ext uri="{FF2B5EF4-FFF2-40B4-BE49-F238E27FC236}">
                <a16:creationId xmlns:a16="http://schemas.microsoft.com/office/drawing/2014/main" id="{D9E4D250-53D4-4E66-AB5E-0490D9B6FEFA}"/>
              </a:ext>
            </a:extLst>
          </p:cNvPr>
          <p:cNvSpPr>
            <a:spLocks noGrp="1"/>
          </p:cNvSpPr>
          <p:nvPr>
            <p:ph type="title"/>
          </p:nvPr>
        </p:nvSpPr>
        <p:spPr/>
        <p:txBody>
          <a:bodyPr/>
          <a:lstStyle/>
          <a:p>
            <a:r>
              <a:rPr lang="es-PE" dirty="0"/>
              <a:t>Niveles de inferencia</a:t>
            </a:r>
          </a:p>
        </p:txBody>
      </p:sp>
      <p:graphicFrame>
        <p:nvGraphicFramePr>
          <p:cNvPr id="487" name="Google Shape;487;p44"/>
          <p:cNvGraphicFramePr/>
          <p:nvPr>
            <p:extLst>
              <p:ext uri="{D42A27DB-BD31-4B8C-83A1-F6EECF244321}">
                <p14:modId xmlns:p14="http://schemas.microsoft.com/office/powerpoint/2010/main" val="3579910877"/>
              </p:ext>
            </p:extLst>
          </p:nvPr>
        </p:nvGraphicFramePr>
        <p:xfrm>
          <a:off x="1465306" y="2256234"/>
          <a:ext cx="9191405" cy="3644094"/>
        </p:xfrm>
        <a:graphic>
          <a:graphicData uri="http://schemas.openxmlformats.org/drawingml/2006/table">
            <a:tbl>
              <a:tblPr>
                <a:noFill/>
              </a:tblPr>
              <a:tblGrid>
                <a:gridCol w="1838281">
                  <a:extLst>
                    <a:ext uri="{9D8B030D-6E8A-4147-A177-3AD203B41FA5}">
                      <a16:colId xmlns:a16="http://schemas.microsoft.com/office/drawing/2014/main" val="20000"/>
                    </a:ext>
                  </a:extLst>
                </a:gridCol>
                <a:gridCol w="1838281">
                  <a:extLst>
                    <a:ext uri="{9D8B030D-6E8A-4147-A177-3AD203B41FA5}">
                      <a16:colId xmlns:a16="http://schemas.microsoft.com/office/drawing/2014/main" val="20001"/>
                    </a:ext>
                  </a:extLst>
                </a:gridCol>
                <a:gridCol w="1838281">
                  <a:extLst>
                    <a:ext uri="{9D8B030D-6E8A-4147-A177-3AD203B41FA5}">
                      <a16:colId xmlns:a16="http://schemas.microsoft.com/office/drawing/2014/main" val="20002"/>
                    </a:ext>
                  </a:extLst>
                </a:gridCol>
                <a:gridCol w="1838281">
                  <a:extLst>
                    <a:ext uri="{9D8B030D-6E8A-4147-A177-3AD203B41FA5}">
                      <a16:colId xmlns:a16="http://schemas.microsoft.com/office/drawing/2014/main" val="20003"/>
                    </a:ext>
                  </a:extLst>
                </a:gridCol>
                <a:gridCol w="1838281">
                  <a:extLst>
                    <a:ext uri="{9D8B030D-6E8A-4147-A177-3AD203B41FA5}">
                      <a16:colId xmlns:a16="http://schemas.microsoft.com/office/drawing/2014/main" val="20004"/>
                    </a:ext>
                  </a:extLst>
                </a:gridCol>
              </a:tblGrid>
              <a:tr h="795095">
                <a:tc>
                  <a:txBody>
                    <a:bodyPr/>
                    <a:lstStyle/>
                    <a:p>
                      <a:pPr marL="0" lvl="0" indent="0" algn="l" rtl="0">
                        <a:spcBef>
                          <a:spcPts val="0"/>
                        </a:spcBef>
                        <a:spcAft>
                          <a:spcPts val="0"/>
                        </a:spcAft>
                        <a:buNone/>
                      </a:pPr>
                      <a:endParaRPr sz="1900">
                        <a:solidFill>
                          <a:schemeClr val="tx1"/>
                        </a:solidFill>
                        <a:latin typeface="+mj-lt"/>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Nacional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Urbano</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Rural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Regional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Corte: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02809">
                <a:tc>
                  <a:txBody>
                    <a:bodyPr/>
                    <a:lstStyle/>
                    <a:p>
                      <a:pPr marL="0" marR="0" lvl="0" indent="0" algn="ctr" rtl="0">
                        <a:lnSpc>
                          <a:spcPct val="100000"/>
                        </a:lnSpc>
                        <a:spcBef>
                          <a:spcPts val="0"/>
                        </a:spcBef>
                        <a:spcAft>
                          <a:spcPts val="0"/>
                        </a:spcAft>
                        <a:buClr>
                          <a:srgbClr val="000000"/>
                        </a:buClr>
                        <a:buFont typeface="Arial"/>
                        <a:buNone/>
                      </a:pPr>
                      <a:r>
                        <a:rPr lang="en" sz="1600" b="0" i="0" u="none" strike="noStrike" cap="none" dirty="0">
                          <a:solidFill>
                            <a:schemeClr val="tx1"/>
                          </a:solidFill>
                          <a:latin typeface="+mj-lt"/>
                          <a:ea typeface="Merriweather"/>
                          <a:cs typeface="Merriweather"/>
                          <a:sym typeface="Merriweather"/>
                        </a:rPr>
                        <a:t>Corte: trimestral</a:t>
                      </a:r>
                      <a:endParaRPr sz="1600" b="0" i="0" u="none" strike="noStrike" cap="none"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Panel: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88" name="Google Shape;488;p44"/>
          <p:cNvGrpSpPr/>
          <p:nvPr/>
        </p:nvGrpSpPr>
        <p:grpSpPr>
          <a:xfrm>
            <a:off x="3979987" y="3277611"/>
            <a:ext cx="5778820" cy="2051661"/>
            <a:chOff x="3104067" y="2252082"/>
            <a:chExt cx="4334115" cy="1225836"/>
          </a:xfrm>
        </p:grpSpPr>
        <p:sp>
          <p:nvSpPr>
            <p:cNvPr id="489" name="Google Shape;489;p44"/>
            <p:cNvSpPr/>
            <p:nvPr/>
          </p:nvSpPr>
          <p:spPr>
            <a:xfrm>
              <a:off x="3104067"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rgbClr val="435D74"/>
                </a:solidFill>
              </a:endParaRPr>
            </a:p>
          </p:txBody>
        </p:sp>
        <p:sp>
          <p:nvSpPr>
            <p:cNvPr id="491" name="Google Shape;491;p44"/>
            <p:cNvSpPr/>
            <p:nvPr/>
          </p:nvSpPr>
          <p:spPr>
            <a:xfrm>
              <a:off x="4495456"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95" name="Google Shape;495;p44"/>
            <p:cNvSpPr/>
            <p:nvPr/>
          </p:nvSpPr>
          <p:spPr>
            <a:xfrm>
              <a:off x="3104067"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499" name="Google Shape;499;p44"/>
            <p:cNvSpPr/>
            <p:nvPr/>
          </p:nvSpPr>
          <p:spPr>
            <a:xfrm>
              <a:off x="5890281"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0" name="Google Shape;500;p44"/>
            <p:cNvSpPr/>
            <p:nvPr/>
          </p:nvSpPr>
          <p:spPr>
            <a:xfrm>
              <a:off x="5890281"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1" name="Google Shape;501;p44"/>
            <p:cNvSpPr/>
            <p:nvPr/>
          </p:nvSpPr>
          <p:spPr>
            <a:xfrm>
              <a:off x="5890281"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504" name="Google Shape;504;p44"/>
            <p:cNvSpPr/>
            <p:nvPr/>
          </p:nvSpPr>
          <p:spPr>
            <a:xfrm>
              <a:off x="7285093"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grpSp>
      <p:sp>
        <p:nvSpPr>
          <p:cNvPr id="2" name="Google Shape;501;p44">
            <a:extLst>
              <a:ext uri="{FF2B5EF4-FFF2-40B4-BE49-F238E27FC236}">
                <a16:creationId xmlns:a16="http://schemas.microsoft.com/office/drawing/2014/main" id="{A3371FEA-FAAA-4D61-898C-A461627062C3}"/>
              </a:ext>
            </a:extLst>
          </p:cNvPr>
          <p:cNvSpPr/>
          <p:nvPr/>
        </p:nvSpPr>
        <p:spPr>
          <a:xfrm>
            <a:off x="4040974" y="3263697"/>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 name="Google Shape;501;p44">
            <a:extLst>
              <a:ext uri="{FF2B5EF4-FFF2-40B4-BE49-F238E27FC236}">
                <a16:creationId xmlns:a16="http://schemas.microsoft.com/office/drawing/2014/main" id="{101E4076-B35F-4133-A6C7-0FC6FB1B35D9}"/>
              </a:ext>
            </a:extLst>
          </p:cNvPr>
          <p:cNvSpPr/>
          <p:nvPr/>
        </p:nvSpPr>
        <p:spPr>
          <a:xfrm>
            <a:off x="5860417" y="3292643"/>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 name="Google Shape;494;p44">
            <a:extLst>
              <a:ext uri="{FF2B5EF4-FFF2-40B4-BE49-F238E27FC236}">
                <a16:creationId xmlns:a16="http://schemas.microsoft.com/office/drawing/2014/main" id="{620F01F1-84A7-4AAE-AA74-69ADA3A26685}"/>
              </a:ext>
            </a:extLst>
          </p:cNvPr>
          <p:cNvSpPr/>
          <p:nvPr/>
        </p:nvSpPr>
        <p:spPr>
          <a:xfrm>
            <a:off x="9568726" y="4256674"/>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7" name="Google Shape;491;p44">
            <a:extLst>
              <a:ext uri="{FF2B5EF4-FFF2-40B4-BE49-F238E27FC236}">
                <a16:creationId xmlns:a16="http://schemas.microsoft.com/office/drawing/2014/main" id="{FAEE5B1E-7D06-40EF-A214-F6CA71DE1CE2}"/>
              </a:ext>
            </a:extLst>
          </p:cNvPr>
          <p:cNvSpPr/>
          <p:nvPr/>
        </p:nvSpPr>
        <p:spPr>
          <a:xfrm>
            <a:off x="5848498" y="5103999"/>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2" name="Google Shape;494;p44">
            <a:extLst>
              <a:ext uri="{FF2B5EF4-FFF2-40B4-BE49-F238E27FC236}">
                <a16:creationId xmlns:a16="http://schemas.microsoft.com/office/drawing/2014/main" id="{3343A805-80CE-4C91-BD3E-6D0E0A17630A}"/>
              </a:ext>
            </a:extLst>
          </p:cNvPr>
          <p:cNvSpPr/>
          <p:nvPr/>
        </p:nvSpPr>
        <p:spPr>
          <a:xfrm>
            <a:off x="9581167" y="5155525"/>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Tree>
    <p:extLst>
      <p:ext uri="{BB962C8B-B14F-4D97-AF65-F5344CB8AC3E}">
        <p14:creationId xmlns:p14="http://schemas.microsoft.com/office/powerpoint/2010/main" val="15319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nterfaz de usuario gráfica, Tabla&#10;&#10;Descripción generada automáticamente">
            <a:extLst>
              <a:ext uri="{FF2B5EF4-FFF2-40B4-BE49-F238E27FC236}">
                <a16:creationId xmlns:a16="http://schemas.microsoft.com/office/drawing/2014/main" id="{F36BE4F1-B38E-4787-8DAA-C0FAF83C1A0C}"/>
              </a:ext>
            </a:extLst>
          </p:cNvPr>
          <p:cNvPicPr>
            <a:picLocks noGrp="1" noChangeAspect="1"/>
          </p:cNvPicPr>
          <p:nvPr>
            <p:ph idx="1"/>
          </p:nvPr>
        </p:nvPicPr>
        <p:blipFill>
          <a:blip r:embed="rId2"/>
          <a:stretch>
            <a:fillRect/>
          </a:stretch>
        </p:blipFill>
        <p:spPr>
          <a:xfrm>
            <a:off x="3329409" y="1825625"/>
            <a:ext cx="5533182" cy="4351338"/>
          </a:xfrm>
        </p:spPr>
      </p:pic>
      <p:sp>
        <p:nvSpPr>
          <p:cNvPr id="5" name="Marcador de pie de página 4">
            <a:extLst>
              <a:ext uri="{FF2B5EF4-FFF2-40B4-BE49-F238E27FC236}">
                <a16:creationId xmlns:a16="http://schemas.microsoft.com/office/drawing/2014/main" id="{54079124-0AFA-4561-A2CD-B37555BBBB19}"/>
              </a:ext>
            </a:extLst>
          </p:cNvPr>
          <p:cNvSpPr>
            <a:spLocks noGrp="1"/>
          </p:cNvSpPr>
          <p:nvPr>
            <p:ph type="ftr" sz="quarter" idx="11"/>
          </p:nvPr>
        </p:nvSpPr>
        <p:spPr>
          <a:xfrm>
            <a:off x="4038600" y="6356350"/>
            <a:ext cx="4114800" cy="365125"/>
          </a:xfrm>
        </p:spPr>
        <p:txBody>
          <a:bodyPr/>
          <a:lstStyle/>
          <a:p>
            <a:r>
              <a:rPr lang="es-PE"/>
              <a:t>Ronny M. Condor</a:t>
            </a:r>
          </a:p>
        </p:txBody>
      </p:sp>
      <p:sp>
        <p:nvSpPr>
          <p:cNvPr id="6" name="Marcador de número de diapositiva 5">
            <a:extLst>
              <a:ext uri="{FF2B5EF4-FFF2-40B4-BE49-F238E27FC236}">
                <a16:creationId xmlns:a16="http://schemas.microsoft.com/office/drawing/2014/main" id="{E256E810-E1A1-4595-8599-4564CC1B7168}"/>
              </a:ext>
            </a:extLst>
          </p:cNvPr>
          <p:cNvSpPr>
            <a:spLocks noGrp="1"/>
          </p:cNvSpPr>
          <p:nvPr>
            <p:ph type="sldNum" sz="quarter" idx="12"/>
          </p:nvPr>
        </p:nvSpPr>
        <p:spPr>
          <a:xfrm>
            <a:off x="8610600" y="6356350"/>
            <a:ext cx="2743200" cy="365125"/>
          </a:xfrm>
        </p:spPr>
        <p:txBody>
          <a:bodyPr/>
          <a:lstStyle/>
          <a:p>
            <a:fld id="{C9CAA9FC-5706-425E-BC41-84BEAD9EC8F9}" type="slidenum">
              <a:rPr lang="es-PE" smtClean="0"/>
              <a:pPr/>
              <a:t>15</a:t>
            </a:fld>
            <a:endParaRPr lang="es-PE"/>
          </a:p>
        </p:txBody>
      </p:sp>
      <p:sp>
        <p:nvSpPr>
          <p:cNvPr id="7" name="Título 6">
            <a:extLst>
              <a:ext uri="{FF2B5EF4-FFF2-40B4-BE49-F238E27FC236}">
                <a16:creationId xmlns:a16="http://schemas.microsoft.com/office/drawing/2014/main" id="{49666693-3969-49A6-B241-EB1FCCF2621E}"/>
              </a:ext>
            </a:extLst>
          </p:cNvPr>
          <p:cNvSpPr>
            <a:spLocks noGrp="1"/>
          </p:cNvSpPr>
          <p:nvPr>
            <p:ph type="title"/>
          </p:nvPr>
        </p:nvSpPr>
        <p:spPr>
          <a:xfrm>
            <a:off x="838200" y="365125"/>
            <a:ext cx="10515600" cy="1325563"/>
          </a:xfrm>
        </p:spPr>
        <p:txBody>
          <a:bodyPr/>
          <a:lstStyle/>
          <a:p>
            <a:r>
              <a:rPr lang="es-PE" dirty="0"/>
              <a:t>Información general</a:t>
            </a:r>
          </a:p>
        </p:txBody>
      </p:sp>
    </p:spTree>
    <p:extLst>
      <p:ext uri="{BB962C8B-B14F-4D97-AF65-F5344CB8AC3E}">
        <p14:creationId xmlns:p14="http://schemas.microsoft.com/office/powerpoint/2010/main" val="16792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AAFB19-429E-49A9-A1C4-B82B2DEE60D8}"/>
              </a:ext>
            </a:extLst>
          </p:cNvPr>
          <p:cNvSpPr>
            <a:spLocks noGrp="1"/>
          </p:cNvSpPr>
          <p:nvPr>
            <p:ph type="title"/>
          </p:nvPr>
        </p:nvSpPr>
        <p:spPr/>
        <p:txBody>
          <a:bodyPr>
            <a:normAutofit fontScale="90000"/>
          </a:bodyPr>
          <a:lstStyle/>
          <a:p>
            <a:r>
              <a:rPr lang="es-MX" i="0" u="none" strike="noStrike" baseline="0" dirty="0"/>
              <a:t>Ubicación de la población en la línea de </a:t>
            </a:r>
            <a:r>
              <a:rPr lang="es-MX" i="0" u="none" strike="noStrike" baseline="0" dirty="0">
                <a:latin typeface="+mn-lt"/>
              </a:rPr>
              <a:t>ingreso</a:t>
            </a:r>
            <a:r>
              <a:rPr lang="es-MX" i="0" u="none" strike="noStrike" baseline="0" dirty="0"/>
              <a:t> per cápita</a:t>
            </a:r>
            <a:br>
              <a:rPr lang="es-MX" i="0" u="none" strike="noStrike" baseline="0" dirty="0"/>
            </a:br>
            <a:r>
              <a:rPr lang="es-PE" i="0" u="none" strike="noStrike" baseline="0" dirty="0"/>
              <a:t>Perú, 2009</a:t>
            </a:r>
            <a:endParaRPr lang="es-PE" dirty="0"/>
          </a:p>
        </p:txBody>
      </p:sp>
      <p:sp>
        <p:nvSpPr>
          <p:cNvPr id="3" name="Marcador de pie de página 2">
            <a:extLst>
              <a:ext uri="{FF2B5EF4-FFF2-40B4-BE49-F238E27FC236}">
                <a16:creationId xmlns:a16="http://schemas.microsoft.com/office/drawing/2014/main" id="{46A9E323-98EB-4CC5-BF6F-6EF1FDBBB97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05316EAC-CCAA-4955-A9AC-0A971F500FAE}"/>
              </a:ext>
            </a:extLst>
          </p:cNvPr>
          <p:cNvSpPr>
            <a:spLocks noGrp="1"/>
          </p:cNvSpPr>
          <p:nvPr>
            <p:ph type="sldNum" sz="quarter" idx="12"/>
          </p:nvPr>
        </p:nvSpPr>
        <p:spPr/>
        <p:txBody>
          <a:bodyPr/>
          <a:lstStyle/>
          <a:p>
            <a:fld id="{C9CAA9FC-5706-425E-BC41-84BEAD9EC8F9}" type="slidenum">
              <a:rPr lang="es-PE" smtClean="0"/>
              <a:t>16</a:t>
            </a:fld>
            <a:endParaRPr lang="es-PE"/>
          </a:p>
        </p:txBody>
      </p:sp>
      <p:grpSp>
        <p:nvGrpSpPr>
          <p:cNvPr id="21" name="Grupo 20">
            <a:extLst>
              <a:ext uri="{FF2B5EF4-FFF2-40B4-BE49-F238E27FC236}">
                <a16:creationId xmlns:a16="http://schemas.microsoft.com/office/drawing/2014/main" id="{AB69B504-82F3-4216-8B49-559C2480D702}"/>
              </a:ext>
            </a:extLst>
          </p:cNvPr>
          <p:cNvGrpSpPr/>
          <p:nvPr/>
        </p:nvGrpSpPr>
        <p:grpSpPr>
          <a:xfrm>
            <a:off x="597160" y="2905660"/>
            <a:ext cx="6102220" cy="2067556"/>
            <a:chOff x="1908753" y="3437746"/>
            <a:chExt cx="6790535" cy="2153944"/>
          </a:xfrm>
        </p:grpSpPr>
        <p:cxnSp>
          <p:nvCxnSpPr>
            <p:cNvPr id="22" name="Conector recto 21">
              <a:extLst>
                <a:ext uri="{FF2B5EF4-FFF2-40B4-BE49-F238E27FC236}">
                  <a16:creationId xmlns:a16="http://schemas.microsoft.com/office/drawing/2014/main" id="{056FA79F-3A08-4F6A-88A1-C62F81225CBF}"/>
                </a:ext>
              </a:extLst>
            </p:cNvPr>
            <p:cNvCxnSpPr/>
            <p:nvPr/>
          </p:nvCxnSpPr>
          <p:spPr>
            <a:xfrm>
              <a:off x="8052207" y="4559988"/>
              <a:ext cx="0" cy="40473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87993B5A-4B9D-4AA9-95C4-36670068F06C}"/>
                </a:ext>
              </a:extLst>
            </p:cNvPr>
            <p:cNvGrpSpPr/>
            <p:nvPr/>
          </p:nvGrpSpPr>
          <p:grpSpPr>
            <a:xfrm>
              <a:off x="1908753" y="3437746"/>
              <a:ext cx="6790535" cy="2153944"/>
              <a:chOff x="2298497" y="2125626"/>
              <a:chExt cx="6790535" cy="2153944"/>
            </a:xfrm>
          </p:grpSpPr>
          <p:cxnSp>
            <p:nvCxnSpPr>
              <p:cNvPr id="24" name="Conector recto 23">
                <a:extLst>
                  <a:ext uri="{FF2B5EF4-FFF2-40B4-BE49-F238E27FC236}">
                    <a16:creationId xmlns:a16="http://schemas.microsoft.com/office/drawing/2014/main" id="{150E009F-AC44-4AB9-97A2-605D6DC62C91}"/>
                  </a:ext>
                </a:extLst>
              </p:cNvPr>
              <p:cNvCxnSpPr>
                <a:cxnSpLocks/>
              </p:cNvCxnSpPr>
              <p:nvPr/>
            </p:nvCxnSpPr>
            <p:spPr>
              <a:xfrm>
                <a:off x="2443397" y="3429000"/>
                <a:ext cx="6645635" cy="2123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FC35C1C-DB44-457B-907C-B867FEFF030B}"/>
                  </a:ext>
                </a:extLst>
              </p:cNvPr>
              <p:cNvCxnSpPr/>
              <p:nvPr/>
            </p:nvCxnSpPr>
            <p:spPr>
              <a:xfrm>
                <a:off x="2428407" y="3237875"/>
                <a:ext cx="0" cy="4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4920DE-B6C8-40A0-AB38-28AE8B1E2D54}"/>
                  </a:ext>
                </a:extLst>
              </p:cNvPr>
              <p:cNvCxnSpPr/>
              <p:nvPr/>
            </p:nvCxnSpPr>
            <p:spPr>
              <a:xfrm>
                <a:off x="3315323" y="3247868"/>
                <a:ext cx="0" cy="404735"/>
              </a:xfrm>
              <a:prstGeom prst="line">
                <a:avLst/>
              </a:prstGeom>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A62EE5-A586-4A15-ACD3-61267894F28D}"/>
                  </a:ext>
                </a:extLst>
              </p:cNvPr>
              <p:cNvSpPr txBox="1"/>
              <p:nvPr/>
            </p:nvSpPr>
            <p:spPr>
              <a:xfrm>
                <a:off x="2850630" y="3622624"/>
                <a:ext cx="1139249"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3,389.10</a:t>
                </a:r>
              </a:p>
            </p:txBody>
          </p:sp>
          <p:sp>
            <p:nvSpPr>
              <p:cNvPr id="28" name="CuadroTexto 27">
                <a:extLst>
                  <a:ext uri="{FF2B5EF4-FFF2-40B4-BE49-F238E27FC236}">
                    <a16:creationId xmlns:a16="http://schemas.microsoft.com/office/drawing/2014/main" id="{AD3AFC6C-5C44-46AB-9961-0A9A485408EC}"/>
                  </a:ext>
                </a:extLst>
              </p:cNvPr>
              <p:cNvSpPr txBox="1"/>
              <p:nvPr/>
            </p:nvSpPr>
            <p:spPr>
              <a:xfrm>
                <a:off x="2298497" y="3622622"/>
                <a:ext cx="589610"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0</a:t>
                </a:r>
              </a:p>
            </p:txBody>
          </p:sp>
          <p:sp>
            <p:nvSpPr>
              <p:cNvPr id="29" name="CuadroTexto 28">
                <a:extLst>
                  <a:ext uri="{FF2B5EF4-FFF2-40B4-BE49-F238E27FC236}">
                    <a16:creationId xmlns:a16="http://schemas.microsoft.com/office/drawing/2014/main" id="{9C550DB8-F0F0-4B87-A29A-D09C0EE68A5C}"/>
                  </a:ext>
                </a:extLst>
              </p:cNvPr>
              <p:cNvSpPr txBox="1"/>
              <p:nvPr/>
            </p:nvSpPr>
            <p:spPr>
              <a:xfrm>
                <a:off x="7949783" y="3655103"/>
                <a:ext cx="1139249" cy="624467"/>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24,291.25</a:t>
                </a:r>
              </a:p>
            </p:txBody>
          </p:sp>
          <p:sp>
            <p:nvSpPr>
              <p:cNvPr id="30" name="Abrir llave 29">
                <a:extLst>
                  <a:ext uri="{FF2B5EF4-FFF2-40B4-BE49-F238E27FC236}">
                    <a16:creationId xmlns:a16="http://schemas.microsoft.com/office/drawing/2014/main" id="{B1DBF599-63FA-42EA-93B0-51BCCD48B838}"/>
                  </a:ext>
                </a:extLst>
              </p:cNvPr>
              <p:cNvSpPr/>
              <p:nvPr/>
            </p:nvSpPr>
            <p:spPr>
              <a:xfrm rot="5400000">
                <a:off x="2686372" y="2573949"/>
                <a:ext cx="385976" cy="871926"/>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1" name="Abrir llave 30">
                <a:extLst>
                  <a:ext uri="{FF2B5EF4-FFF2-40B4-BE49-F238E27FC236}">
                    <a16:creationId xmlns:a16="http://schemas.microsoft.com/office/drawing/2014/main" id="{2959CFC5-1C0A-4F38-BAA4-4CBA92C79350}"/>
                  </a:ext>
                </a:extLst>
              </p:cNvPr>
              <p:cNvSpPr/>
              <p:nvPr/>
            </p:nvSpPr>
            <p:spPr>
              <a:xfrm rot="5400000">
                <a:off x="5686899" y="477827"/>
                <a:ext cx="385977" cy="5129130"/>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2" name="CuadroTexto 31">
                <a:extLst>
                  <a:ext uri="{FF2B5EF4-FFF2-40B4-BE49-F238E27FC236}">
                    <a16:creationId xmlns:a16="http://schemas.microsoft.com/office/drawing/2014/main" id="{F929ABF3-0079-48B6-AB39-B1FF6BC3CF41}"/>
                  </a:ext>
                </a:extLst>
              </p:cNvPr>
              <p:cNvSpPr txBox="1"/>
              <p:nvPr/>
            </p:nvSpPr>
            <p:spPr>
              <a:xfrm>
                <a:off x="2298497" y="2125626"/>
                <a:ext cx="1239180" cy="624467"/>
              </a:xfrm>
              <a:prstGeom prst="rect">
                <a:avLst/>
              </a:prstGeom>
              <a:noFill/>
            </p:spPr>
            <p:txBody>
              <a:bodyPr wrap="square" rtlCol="0">
                <a:spAutoFit/>
              </a:bodyPr>
              <a:lstStyle/>
              <a:p>
                <a:pPr algn="ctr"/>
                <a:r>
                  <a:rPr lang="es-MX" sz="1600" dirty="0">
                    <a:latin typeface="Times New Roman" panose="02020603050405020304" pitchFamily="18" charset="0"/>
                    <a:cs typeface="Times New Roman" panose="02020603050405020304" pitchFamily="18" charset="0"/>
                  </a:rPr>
                  <a:t>99% de la población</a:t>
                </a:r>
                <a:endParaRPr lang="es-PE" sz="1600"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F165431E-5E03-4807-9D4B-5B2BD6516E6E}"/>
                  </a:ext>
                </a:extLst>
              </p:cNvPr>
              <p:cNvSpPr txBox="1"/>
              <p:nvPr/>
            </p:nvSpPr>
            <p:spPr>
              <a:xfrm>
                <a:off x="5036068" y="2304333"/>
                <a:ext cx="2399676" cy="36153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1% de la población</a:t>
                </a:r>
                <a:endParaRPr lang="es-PE" sz="1600" dirty="0">
                  <a:latin typeface="Times New Roman" panose="02020603050405020304" pitchFamily="18" charset="0"/>
                  <a:cs typeface="Times New Roman" panose="02020603050405020304" pitchFamily="18" charset="0"/>
                </a:endParaRPr>
              </a:p>
            </p:txBody>
          </p:sp>
        </p:grpSp>
      </p:grpSp>
      <p:pic>
        <p:nvPicPr>
          <p:cNvPr id="1026" name="Picture 2" descr="1,874 curtidas, 8 comentários - Film Factory (@filmfactory__) no Instagram:  “Parasite” | Stupid love quotes, Movie quotes, Film quotes">
            <a:extLst>
              <a:ext uri="{FF2B5EF4-FFF2-40B4-BE49-F238E27FC236}">
                <a16:creationId xmlns:a16="http://schemas.microsoft.com/office/drawing/2014/main" id="{A940B13F-8D98-4981-A2DD-17CE9B91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8" y="1716832"/>
            <a:ext cx="4006388" cy="3928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71DA2-3982-4489-B368-ED7CDEFA47FE}"/>
              </a:ext>
            </a:extLst>
          </p:cNvPr>
          <p:cNvSpPr>
            <a:spLocks noGrp="1"/>
          </p:cNvSpPr>
          <p:nvPr>
            <p:ph type="title"/>
          </p:nvPr>
        </p:nvSpPr>
        <p:spPr/>
        <p:txBody>
          <a:bodyPr/>
          <a:lstStyle/>
          <a:p>
            <a:r>
              <a:rPr lang="es-PE" dirty="0"/>
              <a:t>Histogramas</a:t>
            </a:r>
          </a:p>
        </p:txBody>
      </p:sp>
      <p:sp>
        <p:nvSpPr>
          <p:cNvPr id="9" name="Marcador de texto 8">
            <a:extLst>
              <a:ext uri="{FF2B5EF4-FFF2-40B4-BE49-F238E27FC236}">
                <a16:creationId xmlns:a16="http://schemas.microsoft.com/office/drawing/2014/main" id="{1B7119ED-1F8C-4A54-8401-B04941A8BABC}"/>
              </a:ext>
            </a:extLst>
          </p:cNvPr>
          <p:cNvSpPr>
            <a:spLocks noGrp="1"/>
          </p:cNvSpPr>
          <p:nvPr>
            <p:ph type="body" idx="1"/>
          </p:nvPr>
        </p:nvSpPr>
        <p:spPr>
          <a:xfrm>
            <a:off x="830457" y="1681163"/>
            <a:ext cx="5157787" cy="823912"/>
          </a:xfrm>
        </p:spPr>
        <p:txBody>
          <a:bodyPr/>
          <a:lstStyle/>
          <a:p>
            <a:r>
              <a:rPr lang="es-PE" dirty="0"/>
              <a:t>Excluyendo al 1% más rico</a:t>
            </a:r>
          </a:p>
        </p:txBody>
      </p:sp>
      <p:sp>
        <p:nvSpPr>
          <p:cNvPr id="11" name="Marcador de texto 10">
            <a:extLst>
              <a:ext uri="{FF2B5EF4-FFF2-40B4-BE49-F238E27FC236}">
                <a16:creationId xmlns:a16="http://schemas.microsoft.com/office/drawing/2014/main" id="{D7C7F327-B50A-45FF-AFBD-5EFAE9709E80}"/>
              </a:ext>
            </a:extLst>
          </p:cNvPr>
          <p:cNvSpPr>
            <a:spLocks noGrp="1"/>
          </p:cNvSpPr>
          <p:nvPr>
            <p:ph type="body" sz="quarter" idx="3"/>
          </p:nvPr>
        </p:nvSpPr>
        <p:spPr>
          <a:xfrm>
            <a:off x="6162869" y="1681163"/>
            <a:ext cx="5183188" cy="823912"/>
          </a:xfrm>
        </p:spPr>
        <p:txBody>
          <a:bodyPr/>
          <a:lstStyle/>
          <a:p>
            <a:r>
              <a:rPr lang="es-PE" dirty="0"/>
              <a:t>En </a:t>
            </a:r>
            <a:r>
              <a:rPr lang="es-PE" dirty="0" err="1"/>
              <a:t>logarítmos</a:t>
            </a:r>
            <a:endParaRPr lang="es-PE" dirty="0"/>
          </a:p>
        </p:txBody>
      </p:sp>
      <p:sp>
        <p:nvSpPr>
          <p:cNvPr id="3" name="Marcador de pie de página 2">
            <a:extLst>
              <a:ext uri="{FF2B5EF4-FFF2-40B4-BE49-F238E27FC236}">
                <a16:creationId xmlns:a16="http://schemas.microsoft.com/office/drawing/2014/main" id="{13CAAE20-4E45-4B71-A3D9-B45B9567E74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BA88FEDA-1340-4EC8-B369-F201BCFA9904}"/>
              </a:ext>
            </a:extLst>
          </p:cNvPr>
          <p:cNvSpPr>
            <a:spLocks noGrp="1"/>
          </p:cNvSpPr>
          <p:nvPr>
            <p:ph type="sldNum" sz="quarter" idx="12"/>
          </p:nvPr>
        </p:nvSpPr>
        <p:spPr/>
        <p:txBody>
          <a:bodyPr/>
          <a:lstStyle/>
          <a:p>
            <a:fld id="{C9CAA9FC-5706-425E-BC41-84BEAD9EC8F9}" type="slidenum">
              <a:rPr lang="es-PE" smtClean="0"/>
              <a:t>17</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129CA66E-8FEE-4C2F-B888-D07BC2B8F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Histograma&#10;&#10;Descripción generada automáticamente">
            <a:extLst>
              <a:ext uri="{FF2B5EF4-FFF2-40B4-BE49-F238E27FC236}">
                <a16:creationId xmlns:a16="http://schemas.microsoft.com/office/drawing/2014/main" id="{8E64D236-80E7-4380-A7D1-FB7853A42D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138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6FFC-9653-4ACB-9968-172C031AE19F}"/>
              </a:ext>
            </a:extLst>
          </p:cNvPr>
          <p:cNvSpPr>
            <a:spLocks noGrp="1"/>
          </p:cNvSpPr>
          <p:nvPr>
            <p:ph type="title"/>
          </p:nvPr>
        </p:nvSpPr>
        <p:spPr/>
        <p:txBody>
          <a:bodyPr/>
          <a:lstStyle/>
          <a:p>
            <a:r>
              <a:rPr lang="es-PE" dirty="0"/>
              <a:t>Densidad</a:t>
            </a:r>
          </a:p>
        </p:txBody>
      </p:sp>
      <p:sp>
        <p:nvSpPr>
          <p:cNvPr id="3" name="Marcador de texto 2">
            <a:extLst>
              <a:ext uri="{FF2B5EF4-FFF2-40B4-BE49-F238E27FC236}">
                <a16:creationId xmlns:a16="http://schemas.microsoft.com/office/drawing/2014/main" id="{EA720FD6-552A-434D-B7E5-44EF2B0A046F}"/>
              </a:ext>
            </a:extLst>
          </p:cNvPr>
          <p:cNvSpPr>
            <a:spLocks noGrp="1"/>
          </p:cNvSpPr>
          <p:nvPr>
            <p:ph type="body" idx="1"/>
          </p:nvPr>
        </p:nvSpPr>
        <p:spPr/>
        <p:txBody>
          <a:bodyPr/>
          <a:lstStyle/>
          <a:p>
            <a:r>
              <a:rPr lang="es-PE" dirty="0"/>
              <a:t>Función de densidad (</a:t>
            </a:r>
            <a:r>
              <a:rPr lang="es-PE" dirty="0" err="1"/>
              <a:t>kernels</a:t>
            </a:r>
            <a:r>
              <a:rPr lang="es-PE" dirty="0"/>
              <a:t>)</a:t>
            </a:r>
          </a:p>
        </p:txBody>
      </p:sp>
      <p:sp>
        <p:nvSpPr>
          <p:cNvPr id="5" name="Marcador de texto 4">
            <a:extLst>
              <a:ext uri="{FF2B5EF4-FFF2-40B4-BE49-F238E27FC236}">
                <a16:creationId xmlns:a16="http://schemas.microsoft.com/office/drawing/2014/main" id="{DB04E7A1-9E0B-4CCA-934A-FAD70A28B2C8}"/>
              </a:ext>
            </a:extLst>
          </p:cNvPr>
          <p:cNvSpPr>
            <a:spLocks noGrp="1"/>
          </p:cNvSpPr>
          <p:nvPr>
            <p:ph type="body" sz="quarter" idx="3"/>
          </p:nvPr>
        </p:nvSpPr>
        <p:spPr/>
        <p:txBody>
          <a:bodyPr/>
          <a:lstStyle/>
          <a:p>
            <a:r>
              <a:rPr lang="es-PE" dirty="0"/>
              <a:t>Función de distribución acumulada</a:t>
            </a:r>
          </a:p>
        </p:txBody>
      </p:sp>
      <p:sp>
        <p:nvSpPr>
          <p:cNvPr id="7" name="Marcador de pie de página 6">
            <a:extLst>
              <a:ext uri="{FF2B5EF4-FFF2-40B4-BE49-F238E27FC236}">
                <a16:creationId xmlns:a16="http://schemas.microsoft.com/office/drawing/2014/main" id="{C0D424B8-D6A2-4DB8-A0C6-156B31B4164B}"/>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B13FC7FB-E211-48E8-BFD5-8FA3585C6900}"/>
              </a:ext>
            </a:extLst>
          </p:cNvPr>
          <p:cNvSpPr>
            <a:spLocks noGrp="1"/>
          </p:cNvSpPr>
          <p:nvPr>
            <p:ph type="sldNum" sz="quarter" idx="12"/>
          </p:nvPr>
        </p:nvSpPr>
        <p:spPr/>
        <p:txBody>
          <a:bodyPr/>
          <a:lstStyle/>
          <a:p>
            <a:fld id="{C9CAA9FC-5706-425E-BC41-84BEAD9EC8F9}" type="slidenum">
              <a:rPr lang="es-PE" smtClean="0"/>
              <a:t>18</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71CC5401-0CF1-4B24-A8DC-6B7C23981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Gráfico de líneas&#10;&#10;Descripción generada automáticamente">
            <a:extLst>
              <a:ext uri="{FF2B5EF4-FFF2-40B4-BE49-F238E27FC236}">
                <a16:creationId xmlns:a16="http://schemas.microsoft.com/office/drawing/2014/main" id="{62CBF9D3-F184-4F2B-A13C-03C284506B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41266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EC18F03F-CFA2-4A02-A85B-56D1F056A001}"/>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32D71876-0710-4747-B924-B2D511B987D7}"/>
              </a:ext>
            </a:extLst>
          </p:cNvPr>
          <p:cNvSpPr>
            <a:spLocks noGrp="1"/>
          </p:cNvSpPr>
          <p:nvPr>
            <p:ph type="sldNum" sz="quarter" idx="12"/>
          </p:nvPr>
        </p:nvSpPr>
        <p:spPr/>
        <p:txBody>
          <a:bodyPr/>
          <a:lstStyle/>
          <a:p>
            <a:fld id="{C9CAA9FC-5706-425E-BC41-84BEAD9EC8F9}" type="slidenum">
              <a:rPr lang="es-PE" smtClean="0"/>
              <a:t>19</a:t>
            </a:fld>
            <a:endParaRPr lang="es-PE"/>
          </a:p>
        </p:txBody>
      </p:sp>
      <p:sp>
        <p:nvSpPr>
          <p:cNvPr id="9" name="Título 8">
            <a:extLst>
              <a:ext uri="{FF2B5EF4-FFF2-40B4-BE49-F238E27FC236}">
                <a16:creationId xmlns:a16="http://schemas.microsoft.com/office/drawing/2014/main" id="{EB2A4D1A-662A-4656-BEF3-3A63C5B35C33}"/>
              </a:ext>
            </a:extLst>
          </p:cNvPr>
          <p:cNvSpPr>
            <a:spLocks noGrp="1"/>
          </p:cNvSpPr>
          <p:nvPr>
            <p:ph type="title"/>
          </p:nvPr>
        </p:nvSpPr>
        <p:spPr/>
        <p:txBody>
          <a:bodyPr/>
          <a:lstStyle/>
          <a:p>
            <a:r>
              <a:rPr lang="es-PE" dirty="0"/>
              <a:t>Box </a:t>
            </a:r>
            <a:r>
              <a:rPr lang="es-PE" dirty="0" err="1"/>
              <a:t>Plot</a:t>
            </a:r>
            <a:endParaRPr lang="es-PE" dirty="0"/>
          </a:p>
        </p:txBody>
      </p:sp>
      <p:pic>
        <p:nvPicPr>
          <p:cNvPr id="5" name="Marcador de contenido 4" descr="Gráfico, Gráfico de cajas y bigotes&#10;&#10;Descripción generada automáticamente">
            <a:extLst>
              <a:ext uri="{FF2B5EF4-FFF2-40B4-BE49-F238E27FC236}">
                <a16:creationId xmlns:a16="http://schemas.microsoft.com/office/drawing/2014/main" id="{383B868C-00A8-4BA0-B9A2-05DE4FB7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9554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736B443-A691-4F61-AC00-93347F178F07}"/>
              </a:ext>
            </a:extLst>
          </p:cNvPr>
          <p:cNvSpPr>
            <a:spLocks noGrp="1"/>
          </p:cNvSpPr>
          <p:nvPr>
            <p:ph type="body" idx="1"/>
          </p:nvPr>
        </p:nvSpPr>
        <p:spPr/>
        <p:txBody>
          <a:bodyPr/>
          <a:lstStyle/>
          <a:p>
            <a:r>
              <a:rPr lang="es-PE" dirty="0"/>
              <a:t>Objetivos</a:t>
            </a:r>
          </a:p>
        </p:txBody>
      </p:sp>
      <p:sp>
        <p:nvSpPr>
          <p:cNvPr id="8" name="Marcador de contenido 7">
            <a:extLst>
              <a:ext uri="{FF2B5EF4-FFF2-40B4-BE49-F238E27FC236}">
                <a16:creationId xmlns:a16="http://schemas.microsoft.com/office/drawing/2014/main" id="{6247FFEB-9CBF-4589-AA53-2C39F7E1BD78}"/>
              </a:ext>
            </a:extLst>
          </p:cNvPr>
          <p:cNvSpPr>
            <a:spLocks noGrp="1"/>
          </p:cNvSpPr>
          <p:nvPr>
            <p:ph sz="half" idx="2"/>
          </p:nvPr>
        </p:nvSpPr>
        <p:spPr/>
        <p:txBody>
          <a:bodyPr>
            <a:normAutofit/>
          </a:bodyPr>
          <a:lstStyle/>
          <a:p>
            <a:r>
              <a:rPr lang="es-PE" sz="2000" dirty="0"/>
              <a:t>Reconocer la importancia de las encuestas de hogares para la investigación social y generación de indicadores de bienestar.</a:t>
            </a:r>
          </a:p>
          <a:p>
            <a:r>
              <a:rPr lang="es-PE" sz="2000" dirty="0"/>
              <a:t>Identificar los alcances y limitaciones de las encuestas de hogares.</a:t>
            </a:r>
          </a:p>
          <a:p>
            <a:r>
              <a:rPr lang="es-PE" sz="2000" dirty="0"/>
              <a:t>Familiarizarse con la Encuesta Nacional de Hogares (ENAHO)</a:t>
            </a:r>
          </a:p>
        </p:txBody>
      </p:sp>
      <p:sp>
        <p:nvSpPr>
          <p:cNvPr id="9" name="Marcador de texto 8">
            <a:extLst>
              <a:ext uri="{FF2B5EF4-FFF2-40B4-BE49-F238E27FC236}">
                <a16:creationId xmlns:a16="http://schemas.microsoft.com/office/drawing/2014/main" id="{FEB58D55-DAAD-449F-AB3F-D2D143F66519}"/>
              </a:ext>
            </a:extLst>
          </p:cNvPr>
          <p:cNvSpPr>
            <a:spLocks noGrp="1"/>
          </p:cNvSpPr>
          <p:nvPr>
            <p:ph type="body" sz="quarter" idx="3"/>
          </p:nvPr>
        </p:nvSpPr>
        <p:spPr/>
        <p:txBody>
          <a:bodyPr/>
          <a:lstStyle/>
          <a:p>
            <a:r>
              <a:rPr lang="es-PE" dirty="0"/>
              <a:t>Aplicaciones</a:t>
            </a:r>
          </a:p>
        </p:txBody>
      </p:sp>
      <p:sp>
        <p:nvSpPr>
          <p:cNvPr id="3" name="Marcador de pie de página 2">
            <a:extLst>
              <a:ext uri="{FF2B5EF4-FFF2-40B4-BE49-F238E27FC236}">
                <a16:creationId xmlns:a16="http://schemas.microsoft.com/office/drawing/2014/main" id="{65A2C792-5C59-4FF0-A4D1-D9E61834B02C}"/>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7ABCE29-A970-4C08-BB17-074D8482A865}"/>
              </a:ext>
            </a:extLst>
          </p:cNvPr>
          <p:cNvSpPr>
            <a:spLocks noGrp="1"/>
          </p:cNvSpPr>
          <p:nvPr>
            <p:ph type="sldNum" sz="quarter" idx="12"/>
          </p:nvPr>
        </p:nvSpPr>
        <p:spPr/>
        <p:txBody>
          <a:bodyPr/>
          <a:lstStyle/>
          <a:p>
            <a:fld id="{C9CAA9FC-5706-425E-BC41-84BEAD9EC8F9}" type="slidenum">
              <a:rPr lang="es-PE" smtClean="0"/>
              <a:t>2</a:t>
            </a:fld>
            <a:endParaRPr lang="es-PE"/>
          </a:p>
        </p:txBody>
      </p:sp>
      <p:sp>
        <p:nvSpPr>
          <p:cNvPr id="14" name="Marcador de contenido 13">
            <a:extLst>
              <a:ext uri="{FF2B5EF4-FFF2-40B4-BE49-F238E27FC236}">
                <a16:creationId xmlns:a16="http://schemas.microsoft.com/office/drawing/2014/main" id="{3D3E8715-322C-41F8-ADAD-33CF3CA33F45}"/>
              </a:ext>
            </a:extLst>
          </p:cNvPr>
          <p:cNvSpPr>
            <a:spLocks noGrp="1"/>
          </p:cNvSpPr>
          <p:nvPr>
            <p:ph sz="quarter" idx="4"/>
          </p:nvPr>
        </p:nvSpPr>
        <p:spPr/>
        <p:txBody>
          <a:bodyPr>
            <a:normAutofit/>
          </a:bodyPr>
          <a:lstStyle/>
          <a:p>
            <a:r>
              <a:rPr lang="es-PE" sz="2000" dirty="0"/>
              <a:t>Análisis descriptivo de la ENAHO.</a:t>
            </a:r>
          </a:p>
          <a:p>
            <a:pPr lvl="1"/>
            <a:r>
              <a:rPr lang="es-PE" sz="1600" dirty="0"/>
              <a:t>Funciones de densidad</a:t>
            </a:r>
          </a:p>
          <a:p>
            <a:pPr lvl="1"/>
            <a:r>
              <a:rPr lang="es-PE" sz="1600" dirty="0"/>
              <a:t>Curva de Lorenz</a:t>
            </a:r>
          </a:p>
          <a:p>
            <a:pPr lvl="1"/>
            <a:r>
              <a:rPr lang="es-PE" sz="1600" dirty="0"/>
              <a:t>Coeficiente de Gini</a:t>
            </a:r>
          </a:p>
          <a:p>
            <a:pPr lvl="1"/>
            <a:r>
              <a:rPr lang="es-PE" sz="1600" dirty="0"/>
              <a:t>Pobreza monetaria</a:t>
            </a:r>
          </a:p>
          <a:p>
            <a:r>
              <a:rPr lang="es-PE" sz="2000" dirty="0"/>
              <a:t>Códigos en Stata.</a:t>
            </a:r>
          </a:p>
          <a:p>
            <a:pPr lvl="1"/>
            <a:endParaRPr lang="es-PE" sz="1600" dirty="0"/>
          </a:p>
        </p:txBody>
      </p:sp>
      <p:sp>
        <p:nvSpPr>
          <p:cNvPr id="6" name="Título 5">
            <a:extLst>
              <a:ext uri="{FF2B5EF4-FFF2-40B4-BE49-F238E27FC236}">
                <a16:creationId xmlns:a16="http://schemas.microsoft.com/office/drawing/2014/main" id="{910E3577-F49B-42A5-8E5D-44804886B078}"/>
              </a:ext>
            </a:extLst>
          </p:cNvPr>
          <p:cNvSpPr>
            <a:spLocks noGrp="1"/>
          </p:cNvSpPr>
          <p:nvPr>
            <p:ph type="title"/>
          </p:nvPr>
        </p:nvSpPr>
        <p:spPr/>
        <p:txBody>
          <a:bodyPr/>
          <a:lstStyle/>
          <a:p>
            <a:r>
              <a:rPr lang="es-PE" dirty="0"/>
              <a:t>El uso de encuestas de hogares para la investigación social</a:t>
            </a:r>
          </a:p>
        </p:txBody>
      </p:sp>
    </p:spTree>
    <p:extLst>
      <p:ext uri="{BB962C8B-B14F-4D97-AF65-F5344CB8AC3E}">
        <p14:creationId xmlns:p14="http://schemas.microsoft.com/office/powerpoint/2010/main" val="3139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92F43E8-A9FA-4F21-B54A-3C8AD267AE77}"/>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B37FF15-2181-4769-B9E6-531305A60869}"/>
              </a:ext>
            </a:extLst>
          </p:cNvPr>
          <p:cNvSpPr>
            <a:spLocks noGrp="1"/>
          </p:cNvSpPr>
          <p:nvPr>
            <p:ph type="sldNum" sz="quarter" idx="12"/>
          </p:nvPr>
        </p:nvSpPr>
        <p:spPr/>
        <p:txBody>
          <a:bodyPr/>
          <a:lstStyle/>
          <a:p>
            <a:fld id="{C9CAA9FC-5706-425E-BC41-84BEAD9EC8F9}" type="slidenum">
              <a:rPr lang="es-PE" smtClean="0"/>
              <a:t>20</a:t>
            </a:fld>
            <a:endParaRPr lang="es-PE"/>
          </a:p>
        </p:txBody>
      </p:sp>
      <p:sp>
        <p:nvSpPr>
          <p:cNvPr id="5" name="Título 4">
            <a:extLst>
              <a:ext uri="{FF2B5EF4-FFF2-40B4-BE49-F238E27FC236}">
                <a16:creationId xmlns:a16="http://schemas.microsoft.com/office/drawing/2014/main" id="{487084E9-2DF8-4A7F-B9AE-B276333AD29A}"/>
              </a:ext>
            </a:extLst>
          </p:cNvPr>
          <p:cNvSpPr>
            <a:spLocks noGrp="1"/>
          </p:cNvSpPr>
          <p:nvPr>
            <p:ph type="title"/>
          </p:nvPr>
        </p:nvSpPr>
        <p:spPr/>
        <p:txBody>
          <a:bodyPr/>
          <a:lstStyle/>
          <a:p>
            <a:r>
              <a:rPr lang="es-PE" dirty="0"/>
              <a:t>Curva de Lorenz</a:t>
            </a:r>
          </a:p>
        </p:txBody>
      </p:sp>
      <p:pic>
        <p:nvPicPr>
          <p:cNvPr id="9" name="Marcador de contenido 8" descr="Gráfico, Gráfico de líneas&#10;&#10;Descripción generada automáticamente">
            <a:extLst>
              <a:ext uri="{FF2B5EF4-FFF2-40B4-BE49-F238E27FC236}">
                <a16:creationId xmlns:a16="http://schemas.microsoft.com/office/drawing/2014/main" id="{A75B0A90-6724-4EE5-95F7-8AC3DCC3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8596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42CAB721-A3D8-42E4-A951-FA7359CEA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2DC34AB7-EC4B-4CB1-8B2F-41E5FBF6AD65}"/>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AEC36A34-44F4-4CDD-9904-9494D7ED3F1F}"/>
              </a:ext>
            </a:extLst>
          </p:cNvPr>
          <p:cNvSpPr>
            <a:spLocks noGrp="1"/>
          </p:cNvSpPr>
          <p:nvPr>
            <p:ph type="sldNum" sz="quarter" idx="12"/>
          </p:nvPr>
        </p:nvSpPr>
        <p:spPr/>
        <p:txBody>
          <a:bodyPr/>
          <a:lstStyle/>
          <a:p>
            <a:fld id="{C9CAA9FC-5706-425E-BC41-84BEAD9EC8F9}" type="slidenum">
              <a:rPr lang="es-PE" smtClean="0"/>
              <a:t>21</a:t>
            </a:fld>
            <a:endParaRPr lang="es-PE"/>
          </a:p>
        </p:txBody>
      </p:sp>
      <p:sp>
        <p:nvSpPr>
          <p:cNvPr id="5" name="Título 4">
            <a:extLst>
              <a:ext uri="{FF2B5EF4-FFF2-40B4-BE49-F238E27FC236}">
                <a16:creationId xmlns:a16="http://schemas.microsoft.com/office/drawing/2014/main" id="{03F77990-2634-48C0-8F17-CCB7DC21CA4C}"/>
              </a:ext>
            </a:extLst>
          </p:cNvPr>
          <p:cNvSpPr>
            <a:spLocks noGrp="1"/>
          </p:cNvSpPr>
          <p:nvPr>
            <p:ph type="title"/>
          </p:nvPr>
        </p:nvSpPr>
        <p:spPr/>
        <p:txBody>
          <a:bodyPr/>
          <a:lstStyle/>
          <a:p>
            <a:r>
              <a:rPr lang="es-PE" dirty="0"/>
              <a:t>Índice de Gini</a:t>
            </a:r>
          </a:p>
        </p:txBody>
      </p:sp>
    </p:spTree>
    <p:extLst>
      <p:ext uri="{BB962C8B-B14F-4D97-AF65-F5344CB8AC3E}">
        <p14:creationId xmlns:p14="http://schemas.microsoft.com/office/powerpoint/2010/main" val="17321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15">
            <a:extLst>
              <a:ext uri="{FF2B5EF4-FFF2-40B4-BE49-F238E27FC236}">
                <a16:creationId xmlns:a16="http://schemas.microsoft.com/office/drawing/2014/main" id="{A7C3CB5E-8570-4928-B1E8-9D7AF36F22E0}"/>
              </a:ext>
            </a:extLst>
          </p:cNvPr>
          <p:cNvSpPr>
            <a:spLocks noGrp="1"/>
          </p:cNvSpPr>
          <p:nvPr>
            <p:ph type="title"/>
          </p:nvPr>
        </p:nvSpPr>
        <p:spPr>
          <a:xfrm>
            <a:off x="838200" y="365125"/>
            <a:ext cx="10515600" cy="1860400"/>
          </a:xfrm>
        </p:spPr>
        <p:txBody>
          <a:bodyPr>
            <a:normAutofit/>
          </a:bodyPr>
          <a:lstStyle/>
          <a:p>
            <a:r>
              <a:rPr lang="es-PE" sz="5200" dirty="0"/>
              <a:t>Análisis distributivo: datos históricos</a:t>
            </a:r>
          </a:p>
        </p:txBody>
      </p:sp>
      <p:pic>
        <p:nvPicPr>
          <p:cNvPr id="20" name="Imagen 19">
            <a:extLst>
              <a:ext uri="{FF2B5EF4-FFF2-40B4-BE49-F238E27FC236}">
                <a16:creationId xmlns:a16="http://schemas.microsoft.com/office/drawing/2014/main" id="{99D114EB-DD50-403C-9869-C7B9B611A146}"/>
              </a:ext>
            </a:extLst>
          </p:cNvPr>
          <p:cNvPicPr>
            <a:picLocks noChangeAspect="1"/>
          </p:cNvPicPr>
          <p:nvPr/>
        </p:nvPicPr>
        <p:blipFill>
          <a:blip r:embed="rId2"/>
          <a:stretch>
            <a:fillRect/>
          </a:stretch>
        </p:blipFill>
        <p:spPr>
          <a:xfrm>
            <a:off x="2355917" y="2211355"/>
            <a:ext cx="6591800" cy="3872681"/>
          </a:xfrm>
          <a:prstGeom prst="rect">
            <a:avLst/>
          </a:prstGeom>
        </p:spPr>
      </p:pic>
      <p:sp>
        <p:nvSpPr>
          <p:cNvPr id="3" name="Marcador de pie de página 2">
            <a:extLst>
              <a:ext uri="{FF2B5EF4-FFF2-40B4-BE49-F238E27FC236}">
                <a16:creationId xmlns:a16="http://schemas.microsoft.com/office/drawing/2014/main" id="{FBA7D1F6-714A-4A31-AD2E-0F75E29EF5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s-PE"/>
              <a:t>Ronny M. Condor</a:t>
            </a:r>
          </a:p>
        </p:txBody>
      </p:sp>
      <p:sp>
        <p:nvSpPr>
          <p:cNvPr id="4" name="Marcador de número de diapositiva 3">
            <a:extLst>
              <a:ext uri="{FF2B5EF4-FFF2-40B4-BE49-F238E27FC236}">
                <a16:creationId xmlns:a16="http://schemas.microsoft.com/office/drawing/2014/main" id="{46A93BCB-763B-4347-9F1F-ADDFE188B739}"/>
              </a:ext>
            </a:extLst>
          </p:cNvPr>
          <p:cNvSpPr>
            <a:spLocks noGrp="1"/>
          </p:cNvSpPr>
          <p:nvPr>
            <p:ph type="sldNum" sz="quarter" idx="12"/>
          </p:nvPr>
        </p:nvSpPr>
        <p:spPr>
          <a:xfrm>
            <a:off x="8610600" y="6356350"/>
            <a:ext cx="2743200" cy="365125"/>
          </a:xfrm>
        </p:spPr>
        <p:txBody>
          <a:bodyPr>
            <a:normAutofit/>
          </a:bodyPr>
          <a:lstStyle/>
          <a:p>
            <a:pPr>
              <a:spcAft>
                <a:spcPts val="600"/>
              </a:spcAft>
            </a:pPr>
            <a:fld id="{C9CAA9FC-5706-425E-BC41-84BEAD9EC8F9}" type="slidenum">
              <a:rPr lang="es-PE" smtClean="0"/>
              <a:pPr>
                <a:spcAft>
                  <a:spcPts val="600"/>
                </a:spcAft>
              </a:pPr>
              <a:t>22</a:t>
            </a:fld>
            <a:endParaRPr lang="es-PE"/>
          </a:p>
        </p:txBody>
      </p:sp>
      <p:sp>
        <p:nvSpPr>
          <p:cNvPr id="24" name="CuadroTexto 23">
            <a:extLst>
              <a:ext uri="{FF2B5EF4-FFF2-40B4-BE49-F238E27FC236}">
                <a16:creationId xmlns:a16="http://schemas.microsoft.com/office/drawing/2014/main" id="{C284D16A-7D4A-4206-9A18-CB8EC2BC033B}"/>
              </a:ext>
            </a:extLst>
          </p:cNvPr>
          <p:cNvSpPr txBox="1"/>
          <p:nvPr/>
        </p:nvSpPr>
        <p:spPr>
          <a:xfrm>
            <a:off x="6459891" y="6133326"/>
            <a:ext cx="3844212" cy="246221"/>
          </a:xfrm>
          <a:prstGeom prst="rect">
            <a:avLst/>
          </a:prstGeom>
          <a:noFill/>
        </p:spPr>
        <p:txBody>
          <a:bodyPr wrap="square" rtlCol="0">
            <a:spAutoFit/>
          </a:bodyPr>
          <a:lstStyle/>
          <a:p>
            <a:r>
              <a:rPr lang="es-PE" sz="1000" dirty="0"/>
              <a:t>Fuente: Seminario y Zegarra (2018)</a:t>
            </a:r>
          </a:p>
        </p:txBody>
      </p:sp>
    </p:spTree>
    <p:extLst>
      <p:ext uri="{BB962C8B-B14F-4D97-AF65-F5344CB8AC3E}">
        <p14:creationId xmlns:p14="http://schemas.microsoft.com/office/powerpoint/2010/main" val="360078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D125E9C0-E6DD-4911-897F-A1FD79960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94E94D97-BF54-4AB9-A60B-BFB83ECA94C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E91B0EA-E381-4E9D-92FF-3B89DB50F236}"/>
              </a:ext>
            </a:extLst>
          </p:cNvPr>
          <p:cNvSpPr>
            <a:spLocks noGrp="1"/>
          </p:cNvSpPr>
          <p:nvPr>
            <p:ph type="sldNum" sz="quarter" idx="12"/>
          </p:nvPr>
        </p:nvSpPr>
        <p:spPr/>
        <p:txBody>
          <a:bodyPr/>
          <a:lstStyle/>
          <a:p>
            <a:fld id="{C9CAA9FC-5706-425E-BC41-84BEAD9EC8F9}" type="slidenum">
              <a:rPr lang="es-PE" smtClean="0"/>
              <a:t>23</a:t>
            </a:fld>
            <a:endParaRPr lang="es-PE"/>
          </a:p>
        </p:txBody>
      </p:sp>
      <p:sp>
        <p:nvSpPr>
          <p:cNvPr id="5" name="Título 4">
            <a:extLst>
              <a:ext uri="{FF2B5EF4-FFF2-40B4-BE49-F238E27FC236}">
                <a16:creationId xmlns:a16="http://schemas.microsoft.com/office/drawing/2014/main" id="{B814C40E-2F08-45D9-9D2C-BE8E3932EE3C}"/>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301047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7CCE2E40-3706-470E-BCBB-A1DB25963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C9D01A93-718B-4B2F-80D1-61446E6658D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80E9FB0-B949-4C68-AFB2-4BC93CC5DEAA}"/>
              </a:ext>
            </a:extLst>
          </p:cNvPr>
          <p:cNvSpPr>
            <a:spLocks noGrp="1"/>
          </p:cNvSpPr>
          <p:nvPr>
            <p:ph type="sldNum" sz="quarter" idx="12"/>
          </p:nvPr>
        </p:nvSpPr>
        <p:spPr/>
        <p:txBody>
          <a:bodyPr/>
          <a:lstStyle/>
          <a:p>
            <a:fld id="{C9CAA9FC-5706-425E-BC41-84BEAD9EC8F9}" type="slidenum">
              <a:rPr lang="es-PE" smtClean="0"/>
              <a:t>24</a:t>
            </a:fld>
            <a:endParaRPr lang="es-PE"/>
          </a:p>
        </p:txBody>
      </p:sp>
      <p:sp>
        <p:nvSpPr>
          <p:cNvPr id="5" name="Título 4">
            <a:extLst>
              <a:ext uri="{FF2B5EF4-FFF2-40B4-BE49-F238E27FC236}">
                <a16:creationId xmlns:a16="http://schemas.microsoft.com/office/drawing/2014/main" id="{FA8DFE78-5359-4DBA-8F20-E4A3778FB5E5}"/>
              </a:ext>
            </a:extLst>
          </p:cNvPr>
          <p:cNvSpPr>
            <a:spLocks noGrp="1"/>
          </p:cNvSpPr>
          <p:nvPr>
            <p:ph type="title"/>
          </p:nvPr>
        </p:nvSpPr>
        <p:spPr/>
        <p:txBody>
          <a:bodyPr/>
          <a:lstStyle/>
          <a:p>
            <a:r>
              <a:rPr lang="es-PE" dirty="0"/>
              <a:t>Evolución de la pobreza</a:t>
            </a:r>
          </a:p>
        </p:txBody>
      </p:sp>
    </p:spTree>
    <p:extLst>
      <p:ext uri="{BB962C8B-B14F-4D97-AF65-F5344CB8AC3E}">
        <p14:creationId xmlns:p14="http://schemas.microsoft.com/office/powerpoint/2010/main" val="1939322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C17EA0-6D6D-4D8B-BDF6-C8AC9E1DDD02}"/>
              </a:ext>
            </a:extLst>
          </p:cNvPr>
          <p:cNvSpPr>
            <a:spLocks noGrp="1"/>
          </p:cNvSpPr>
          <p:nvPr>
            <p:ph type="title"/>
          </p:nvPr>
        </p:nvSpPr>
        <p:spPr/>
        <p:txBody>
          <a:bodyPr/>
          <a:lstStyle/>
          <a:p>
            <a:r>
              <a:rPr lang="es-PE" dirty="0"/>
              <a:t>Códigos de Stata</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20F798EA-300B-4208-ADE1-D46FC9900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2964" y="1998375"/>
            <a:ext cx="5361514" cy="3198777"/>
          </a:xfrm>
        </p:spPr>
      </p:pic>
      <p:sp>
        <p:nvSpPr>
          <p:cNvPr id="7" name="Marcador de contenido 6">
            <a:extLst>
              <a:ext uri="{FF2B5EF4-FFF2-40B4-BE49-F238E27FC236}">
                <a16:creationId xmlns:a16="http://schemas.microsoft.com/office/drawing/2014/main" id="{B18B7C5C-4F01-48AD-890B-86507BBAF96A}"/>
              </a:ext>
            </a:extLst>
          </p:cNvPr>
          <p:cNvSpPr>
            <a:spLocks noGrp="1"/>
          </p:cNvSpPr>
          <p:nvPr>
            <p:ph sz="half" idx="2"/>
          </p:nvPr>
        </p:nvSpPr>
        <p:spPr/>
        <p:txBody>
          <a:bodyPr/>
          <a:lstStyle/>
          <a:p>
            <a:r>
              <a:rPr lang="es-PE" dirty="0"/>
              <a:t>El </a:t>
            </a:r>
            <a:r>
              <a:rPr lang="es-PE" dirty="0" err="1"/>
              <a:t>dataset</a:t>
            </a:r>
            <a:r>
              <a:rPr lang="es-PE" dirty="0"/>
              <a:t> y </a:t>
            </a:r>
            <a:r>
              <a:rPr lang="es-PE" dirty="0" err="1"/>
              <a:t>dofile</a:t>
            </a:r>
            <a:r>
              <a:rPr lang="es-PE" dirty="0"/>
              <a:t> usado para la elaboración serán subidos a </a:t>
            </a:r>
            <a:r>
              <a:rPr lang="es-PE" dirty="0">
                <a:solidFill>
                  <a:schemeClr val="accent1"/>
                </a:solidFill>
                <a:hlinkClick r:id="rId3">
                  <a:extLst>
                    <a:ext uri="{A12FA001-AC4F-418D-AE19-62706E023703}">
                      <ahyp:hlinkClr xmlns:ahyp="http://schemas.microsoft.com/office/drawing/2018/hyperlinkcolor" val="tx"/>
                    </a:ext>
                  </a:extLst>
                </a:hlinkClick>
              </a:rPr>
              <a:t>Github</a:t>
            </a:r>
            <a:r>
              <a:rPr lang="es-PE" dirty="0"/>
              <a:t> y compartidos por </a:t>
            </a:r>
            <a:r>
              <a:rPr lang="es-PE" dirty="0" err="1"/>
              <a:t>Classroom</a:t>
            </a:r>
            <a:r>
              <a:rPr lang="es-PE" dirty="0"/>
              <a:t>.</a:t>
            </a:r>
            <a:endParaRPr lang="es-PE" b="1" dirty="0"/>
          </a:p>
        </p:txBody>
      </p:sp>
      <p:sp>
        <p:nvSpPr>
          <p:cNvPr id="3" name="Marcador de pie de página 2">
            <a:extLst>
              <a:ext uri="{FF2B5EF4-FFF2-40B4-BE49-F238E27FC236}">
                <a16:creationId xmlns:a16="http://schemas.microsoft.com/office/drawing/2014/main" id="{BDC79C1C-C980-435A-8FA5-00AE38EF4FA1}"/>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7A9A8D0-A28A-4E36-B43E-C7302FEA6F63}"/>
              </a:ext>
            </a:extLst>
          </p:cNvPr>
          <p:cNvSpPr>
            <a:spLocks noGrp="1"/>
          </p:cNvSpPr>
          <p:nvPr>
            <p:ph type="sldNum" sz="quarter" idx="12"/>
          </p:nvPr>
        </p:nvSpPr>
        <p:spPr/>
        <p:txBody>
          <a:bodyPr/>
          <a:lstStyle/>
          <a:p>
            <a:fld id="{C9CAA9FC-5706-425E-BC41-84BEAD9EC8F9}" type="slidenum">
              <a:rPr lang="es-PE" smtClean="0"/>
              <a:t>25</a:t>
            </a:fld>
            <a:endParaRPr lang="es-PE"/>
          </a:p>
        </p:txBody>
      </p:sp>
    </p:spTree>
    <p:extLst>
      <p:ext uri="{BB962C8B-B14F-4D97-AF65-F5344CB8AC3E}">
        <p14:creationId xmlns:p14="http://schemas.microsoft.com/office/powerpoint/2010/main" val="24693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CFF2FEA-CB69-4B4E-9E2E-E54E0A9A6937}"/>
              </a:ext>
            </a:extLst>
          </p:cNvPr>
          <p:cNvSpPr>
            <a:spLocks noGrp="1"/>
          </p:cNvSpPr>
          <p:nvPr>
            <p:ph idx="1"/>
          </p:nvPr>
        </p:nvSpPr>
        <p:spPr/>
        <p:txBody>
          <a:bodyPr/>
          <a:lstStyle/>
          <a:p>
            <a:r>
              <a:rPr lang="es-PE" dirty="0"/>
              <a:t>Las encuestas de hogares brindan información necesaria para generar evidencia que guíe la toma de decisiones.</a:t>
            </a:r>
          </a:p>
          <a:p>
            <a:r>
              <a:rPr lang="es-PE" dirty="0"/>
              <a:t>El uso de las encuestas de hogares están orientadas principalmente para conocer el nivel de pobreza, estándares de vida, ciudadanía, democracia, etc. Sin embargo, tienen limitaciones relevantes que se deben considerar para el análisis distributivo.</a:t>
            </a:r>
          </a:p>
          <a:p>
            <a:endParaRPr lang="es-PE" dirty="0"/>
          </a:p>
        </p:txBody>
      </p:sp>
      <p:sp>
        <p:nvSpPr>
          <p:cNvPr id="4" name="Marcador de pie de página 3">
            <a:extLst>
              <a:ext uri="{FF2B5EF4-FFF2-40B4-BE49-F238E27FC236}">
                <a16:creationId xmlns:a16="http://schemas.microsoft.com/office/drawing/2014/main" id="{8EAEE9CC-E311-407C-AFC9-AA1DB6D922E7}"/>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046DA005-287F-441C-AAB4-2367AE63A7B9}"/>
              </a:ext>
            </a:extLst>
          </p:cNvPr>
          <p:cNvSpPr>
            <a:spLocks noGrp="1"/>
          </p:cNvSpPr>
          <p:nvPr>
            <p:ph type="sldNum" sz="quarter" idx="12"/>
          </p:nvPr>
        </p:nvSpPr>
        <p:spPr/>
        <p:txBody>
          <a:bodyPr/>
          <a:lstStyle/>
          <a:p>
            <a:fld id="{C9CAA9FC-5706-425E-BC41-84BEAD9EC8F9}" type="slidenum">
              <a:rPr lang="es-PE" smtClean="0"/>
              <a:t>26</a:t>
            </a:fld>
            <a:endParaRPr lang="es-PE" dirty="0"/>
          </a:p>
        </p:txBody>
      </p:sp>
      <p:sp>
        <p:nvSpPr>
          <p:cNvPr id="6" name="Título 5">
            <a:extLst>
              <a:ext uri="{FF2B5EF4-FFF2-40B4-BE49-F238E27FC236}">
                <a16:creationId xmlns:a16="http://schemas.microsoft.com/office/drawing/2014/main" id="{3E091E7F-485C-4D7A-92F0-C3F2A1E28B8C}"/>
              </a:ext>
            </a:extLst>
          </p:cNvPr>
          <p:cNvSpPr>
            <a:spLocks noGrp="1"/>
          </p:cNvSpPr>
          <p:nvPr>
            <p:ph type="title"/>
          </p:nvPr>
        </p:nvSpPr>
        <p:spPr/>
        <p:txBody>
          <a:bodyPr/>
          <a:lstStyle/>
          <a:p>
            <a:r>
              <a:rPr lang="es-PE" dirty="0"/>
              <a:t>Conclusiones</a:t>
            </a:r>
          </a:p>
        </p:txBody>
      </p:sp>
    </p:spTree>
    <p:extLst>
      <p:ext uri="{BB962C8B-B14F-4D97-AF65-F5344CB8AC3E}">
        <p14:creationId xmlns:p14="http://schemas.microsoft.com/office/powerpoint/2010/main" val="413406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6" y="3554963"/>
            <a:ext cx="9999307" cy="2108719"/>
          </a:xfrm>
        </p:spPr>
        <p:txBody>
          <a:bodyPr>
            <a:normAutofit/>
          </a:bodyPr>
          <a:lstStyle/>
          <a:p>
            <a:r>
              <a:rPr lang="es-PE" dirty="0"/>
              <a:t>Ronny M. Condor</a:t>
            </a:r>
            <a:br>
              <a:rPr lang="es-PE" dirty="0"/>
            </a:br>
            <a:r>
              <a:rPr lang="es-PE" dirty="0"/>
              <a:t>@rmcondor</a:t>
            </a:r>
          </a:p>
          <a:p>
            <a:r>
              <a:rPr lang="es-PE"/>
              <a:t>@BlogRotonda</a:t>
            </a:r>
            <a:br>
              <a:rPr lang="es-PE" dirty="0"/>
            </a:br>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27</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556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D2F64-E87A-4EF0-837D-2D36DD603E96}"/>
              </a:ext>
            </a:extLst>
          </p:cNvPr>
          <p:cNvSpPr>
            <a:spLocks noGrp="1"/>
          </p:cNvSpPr>
          <p:nvPr>
            <p:ph type="title"/>
          </p:nvPr>
        </p:nvSpPr>
        <p:spPr>
          <a:xfrm>
            <a:off x="838200" y="365125"/>
            <a:ext cx="10515600" cy="1325563"/>
          </a:xfrm>
        </p:spPr>
        <p:txBody>
          <a:bodyPr/>
          <a:lstStyle/>
          <a:p>
            <a:r>
              <a:rPr lang="es-PE"/>
              <a:t>Contenido</a:t>
            </a:r>
            <a:endParaRPr lang="es-PE" dirty="0"/>
          </a:p>
        </p:txBody>
      </p:sp>
      <p:sp>
        <p:nvSpPr>
          <p:cNvPr id="4" name="Marcador de pie de página 3">
            <a:extLst>
              <a:ext uri="{FF2B5EF4-FFF2-40B4-BE49-F238E27FC236}">
                <a16:creationId xmlns:a16="http://schemas.microsoft.com/office/drawing/2014/main" id="{59B46A0E-1EBA-46CC-A4EB-3BF5208906DD}"/>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71676065-BD72-4166-9530-6F32FB706983}"/>
              </a:ext>
            </a:extLst>
          </p:cNvPr>
          <p:cNvSpPr>
            <a:spLocks noGrp="1"/>
          </p:cNvSpPr>
          <p:nvPr>
            <p:ph type="sldNum" sz="quarter" idx="12"/>
          </p:nvPr>
        </p:nvSpPr>
        <p:spPr/>
        <p:txBody>
          <a:bodyPr/>
          <a:lstStyle/>
          <a:p>
            <a:fld id="{C9CAA9FC-5706-425E-BC41-84BEAD9EC8F9}" type="slidenum">
              <a:rPr lang="es-PE" smtClean="0"/>
              <a:t>3</a:t>
            </a:fld>
            <a:endParaRPr lang="es-PE"/>
          </a:p>
        </p:txBody>
      </p:sp>
      <p:graphicFrame>
        <p:nvGraphicFramePr>
          <p:cNvPr id="22" name="Marcador de contenido 2">
            <a:extLst>
              <a:ext uri="{FF2B5EF4-FFF2-40B4-BE49-F238E27FC236}">
                <a16:creationId xmlns:a16="http://schemas.microsoft.com/office/drawing/2014/main" id="{5DC8408F-547B-4B77-85A7-1B1AAB27EA56}"/>
              </a:ext>
            </a:extLst>
          </p:cNvPr>
          <p:cNvGraphicFramePr>
            <a:graphicFrameLocks noGrp="1"/>
          </p:cNvGraphicFramePr>
          <p:nvPr>
            <p:ph idx="4294967295"/>
            <p:extLst>
              <p:ext uri="{D42A27DB-BD31-4B8C-83A1-F6EECF244321}">
                <p14:modId xmlns:p14="http://schemas.microsoft.com/office/powerpoint/2010/main" val="727446967"/>
              </p:ext>
            </p:extLst>
          </p:nvPr>
        </p:nvGraphicFramePr>
        <p:xfrm>
          <a:off x="895738" y="16390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78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DC48F4-016D-48D9-8B72-0165FD6EEBE8}"/>
              </a:ext>
            </a:extLst>
          </p:cNvPr>
          <p:cNvSpPr>
            <a:spLocks noGrp="1"/>
          </p:cNvSpPr>
          <p:nvPr>
            <p:ph type="title"/>
          </p:nvPr>
        </p:nvSpPr>
        <p:spPr/>
        <p:txBody>
          <a:bodyPr/>
          <a:lstStyle/>
          <a:p>
            <a:r>
              <a:rPr lang="es-PE" dirty="0"/>
              <a:t>Introducción</a:t>
            </a:r>
          </a:p>
        </p:txBody>
      </p:sp>
      <p:sp>
        <p:nvSpPr>
          <p:cNvPr id="4" name="Marcador de contenido 3">
            <a:extLst>
              <a:ext uri="{FF2B5EF4-FFF2-40B4-BE49-F238E27FC236}">
                <a16:creationId xmlns:a16="http://schemas.microsoft.com/office/drawing/2014/main" id="{439745C3-24D3-49F2-BBD3-71984E06CFD0}"/>
              </a:ext>
            </a:extLst>
          </p:cNvPr>
          <p:cNvSpPr>
            <a:spLocks noGrp="1"/>
          </p:cNvSpPr>
          <p:nvPr>
            <p:ph sz="half" idx="1"/>
          </p:nvPr>
        </p:nvSpPr>
        <p:spPr/>
        <p:txBody>
          <a:bodyPr>
            <a:normAutofit fontScale="70000" lnSpcReduction="20000"/>
          </a:bodyPr>
          <a:lstStyle/>
          <a:p>
            <a:r>
              <a:rPr lang="es-PE" dirty="0"/>
              <a:t>En los últimos decenios, los datos de niveles socioeconómicos e indicadores demográficos han cobrado mayor relevancia. Para atender a esta demanda, los gobiernos, a través de sus institutos nacionales de estadísticas, han desarrollado encuestas de hogares. </a:t>
            </a:r>
          </a:p>
          <a:p>
            <a:r>
              <a:rPr lang="es-PE" dirty="0"/>
              <a:t>La primera encuesta de hogares moderna fue realizada en 1950 por el Instituto de Estadísticas de India y estuvo liderada por </a:t>
            </a:r>
            <a:r>
              <a:rPr lang="es-PE" dirty="0" err="1"/>
              <a:t>Mahalanobis</a:t>
            </a:r>
            <a:r>
              <a:rPr lang="es-PE" dirty="0"/>
              <a:t> (</a:t>
            </a:r>
            <a:r>
              <a:rPr lang="es-PE" dirty="0" err="1"/>
              <a:t>Deaton</a:t>
            </a:r>
            <a:r>
              <a:rPr lang="es-PE" dirty="0"/>
              <a:t>, 2018). </a:t>
            </a:r>
          </a:p>
          <a:p>
            <a:r>
              <a:rPr lang="es-PE" dirty="0"/>
              <a:t>Con el paso del tiempo, estas encuestas de hogares se han ido estandarizando, principalmente por los criterios que sugirió el Banco Mundial a partir de 1980. Las primeras encuestas que siguieron este criterio fueron realizadas en Perú* y en Costa de Marfil, en 1985.</a:t>
            </a:r>
          </a:p>
          <a:p>
            <a:r>
              <a:rPr lang="es-PE" dirty="0"/>
              <a:t>Las encuestas de hogares actualmente son guiadas por dos criterios: calidad de los datos y la costo-efectividad de su recolección. </a:t>
            </a:r>
          </a:p>
        </p:txBody>
      </p:sp>
      <p:sp>
        <p:nvSpPr>
          <p:cNvPr id="3" name="Marcador de pie de página 2">
            <a:extLst>
              <a:ext uri="{FF2B5EF4-FFF2-40B4-BE49-F238E27FC236}">
                <a16:creationId xmlns:a16="http://schemas.microsoft.com/office/drawing/2014/main" id="{26DD52DC-6A20-4316-AF9A-35594EE3B371}"/>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FCAED3C8-FF80-4905-80AC-3C1E9D4ACF68}"/>
              </a:ext>
            </a:extLst>
          </p:cNvPr>
          <p:cNvSpPr>
            <a:spLocks noGrp="1"/>
          </p:cNvSpPr>
          <p:nvPr>
            <p:ph type="sldNum" sz="quarter" idx="12"/>
          </p:nvPr>
        </p:nvSpPr>
        <p:spPr/>
        <p:txBody>
          <a:bodyPr/>
          <a:lstStyle/>
          <a:p>
            <a:fld id="{C9CAA9FC-5706-425E-BC41-84BEAD9EC8F9}" type="slidenum">
              <a:rPr lang="es-PE" smtClean="0"/>
              <a:t>4</a:t>
            </a:fld>
            <a:endParaRPr lang="es-PE"/>
          </a:p>
        </p:txBody>
      </p:sp>
      <p:pic>
        <p:nvPicPr>
          <p:cNvPr id="8" name="Picture 2" descr="Jirón de la Unión | Lima perú, Lima, Perú">
            <a:extLst>
              <a:ext uri="{FF2B5EF4-FFF2-40B4-BE49-F238E27FC236}">
                <a16:creationId xmlns:a16="http://schemas.microsoft.com/office/drawing/2014/main" id="{381ABB4A-CAF2-4D51-9CBF-079ED53159E3}"/>
              </a:ext>
            </a:extLst>
          </p:cNvPr>
          <p:cNvPicPr>
            <a:picLocks noGrp="1" noChangeAspect="1" noChangeArrowheads="1"/>
          </p:cNvPicPr>
          <p:nvPr>
            <p:ph sz="half" idx="2"/>
          </p:nvPr>
        </p:nvPicPr>
        <p:blipFill>
          <a:blip r:embed="rId3">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27167" y="-11302"/>
            <a:ext cx="4764833" cy="6869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547054-BA0F-4907-91E6-DC7297411773}"/>
              </a:ext>
            </a:extLst>
          </p:cNvPr>
          <p:cNvSpPr txBox="1"/>
          <p:nvPr/>
        </p:nvSpPr>
        <p:spPr>
          <a:xfrm>
            <a:off x="1082351" y="5822303"/>
            <a:ext cx="4329403" cy="400110"/>
          </a:xfrm>
          <a:prstGeom prst="rect">
            <a:avLst/>
          </a:prstGeom>
          <a:noFill/>
        </p:spPr>
        <p:txBody>
          <a:bodyPr wrap="square" rtlCol="0">
            <a:spAutoFit/>
          </a:bodyPr>
          <a:lstStyle/>
          <a:p>
            <a:r>
              <a:rPr lang="es-PE" sz="1000" dirty="0"/>
              <a:t>* Esta </a:t>
            </a:r>
            <a:r>
              <a:rPr lang="es-PE" sz="1000" dirty="0">
                <a:solidFill>
                  <a:schemeClr val="accent1"/>
                </a:solidFill>
                <a:hlinkClick r:id="rId5">
                  <a:extLst>
                    <a:ext uri="{A12FA001-AC4F-418D-AE19-62706E023703}">
                      <ahyp:hlinkClr xmlns:ahyp="http://schemas.microsoft.com/office/drawing/2018/hyperlinkcolor" val="tx"/>
                    </a:ext>
                  </a:extLst>
                </a:hlinkClick>
              </a:rPr>
              <a:t>encuesta</a:t>
            </a:r>
            <a:r>
              <a:rPr lang="es-PE" sz="1000" dirty="0"/>
              <a:t> se llamó “</a:t>
            </a:r>
            <a:r>
              <a:rPr lang="es-MX" sz="1000" dirty="0"/>
              <a:t>Encuestas de Hogares Sobre Medición de Niveles de Vida - ENNIV 1985”. </a:t>
            </a:r>
            <a:endParaRPr lang="es-PE" sz="1000" dirty="0"/>
          </a:p>
        </p:txBody>
      </p:sp>
    </p:spTree>
    <p:extLst>
      <p:ext uri="{BB962C8B-B14F-4D97-AF65-F5344CB8AC3E}">
        <p14:creationId xmlns:p14="http://schemas.microsoft.com/office/powerpoint/2010/main" val="13948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14E78-D542-4CAE-9C24-B05A2EE97A8E}"/>
              </a:ext>
            </a:extLst>
          </p:cNvPr>
          <p:cNvSpPr>
            <a:spLocks noGrp="1"/>
          </p:cNvSpPr>
          <p:nvPr>
            <p:ph type="title"/>
          </p:nvPr>
        </p:nvSpPr>
        <p:spPr/>
        <p:txBody>
          <a:bodyPr/>
          <a:lstStyle/>
          <a:p>
            <a:r>
              <a:rPr lang="es-PE" dirty="0"/>
              <a:t>Importancia</a:t>
            </a:r>
          </a:p>
        </p:txBody>
      </p:sp>
      <p:sp>
        <p:nvSpPr>
          <p:cNvPr id="3" name="Marcador de contenido 2">
            <a:extLst>
              <a:ext uri="{FF2B5EF4-FFF2-40B4-BE49-F238E27FC236}">
                <a16:creationId xmlns:a16="http://schemas.microsoft.com/office/drawing/2014/main" id="{CA963778-C2C2-49AB-95A0-5064036E2CB0}"/>
              </a:ext>
            </a:extLst>
          </p:cNvPr>
          <p:cNvSpPr>
            <a:spLocks noGrp="1"/>
          </p:cNvSpPr>
          <p:nvPr>
            <p:ph sz="half" idx="1"/>
          </p:nvPr>
        </p:nvSpPr>
        <p:spPr/>
        <p:txBody>
          <a:bodyPr>
            <a:normAutofit lnSpcReduction="10000"/>
          </a:bodyPr>
          <a:lstStyle/>
          <a:p>
            <a:r>
              <a:rPr lang="es-PE" dirty="0"/>
              <a:t>Generan </a:t>
            </a:r>
            <a:r>
              <a:rPr lang="es-PE" b="1" dirty="0"/>
              <a:t>evidencia</a:t>
            </a:r>
            <a:r>
              <a:rPr lang="es-PE" dirty="0"/>
              <a:t> para la toma de decisiones.</a:t>
            </a:r>
          </a:p>
          <a:p>
            <a:r>
              <a:rPr lang="es-PE" dirty="0"/>
              <a:t>Permiten el análisis de políticas económicas y sociales, la planificación del desarrollo local, la focalización de políticas públicas.</a:t>
            </a:r>
          </a:p>
          <a:p>
            <a:r>
              <a:rPr lang="es-PE" dirty="0"/>
              <a:t>Permiten conocer el nivel de pobreza y estándares de vida de la población a distintos niveles.</a:t>
            </a:r>
          </a:p>
          <a:p>
            <a:r>
              <a:rPr lang="es-PE" dirty="0"/>
              <a:t>Sirven de fuentes de información para instituciones públicas, privadas y académicas.</a:t>
            </a:r>
          </a:p>
        </p:txBody>
      </p:sp>
      <p:sp>
        <p:nvSpPr>
          <p:cNvPr id="5" name="Marcador de pie de página 4">
            <a:extLst>
              <a:ext uri="{FF2B5EF4-FFF2-40B4-BE49-F238E27FC236}">
                <a16:creationId xmlns:a16="http://schemas.microsoft.com/office/drawing/2014/main" id="{924528B9-1954-4D65-A252-D88A5268F549}"/>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20086C60-7910-4907-A44E-41DEFFF9E941}"/>
              </a:ext>
            </a:extLst>
          </p:cNvPr>
          <p:cNvSpPr>
            <a:spLocks noGrp="1"/>
          </p:cNvSpPr>
          <p:nvPr>
            <p:ph type="sldNum" sz="quarter" idx="12"/>
          </p:nvPr>
        </p:nvSpPr>
        <p:spPr/>
        <p:txBody>
          <a:bodyPr/>
          <a:lstStyle/>
          <a:p>
            <a:fld id="{C9CAA9FC-5706-425E-BC41-84BEAD9EC8F9}" type="slidenum">
              <a:rPr lang="es-PE" smtClean="0"/>
              <a:t>5</a:t>
            </a:fld>
            <a:endParaRPr lang="es-PE"/>
          </a:p>
        </p:txBody>
      </p:sp>
      <p:pic>
        <p:nvPicPr>
          <p:cNvPr id="1026" name="Picture 2" descr="Evidence Based practice - South Tees Institute - LRI">
            <a:extLst>
              <a:ext uri="{FF2B5EF4-FFF2-40B4-BE49-F238E27FC236}">
                <a16:creationId xmlns:a16="http://schemas.microsoft.com/office/drawing/2014/main" id="{4E5C2102-104E-4A33-82C8-D5B8945EA13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231613" y="1804511"/>
            <a:ext cx="3461268" cy="377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0FF37-605B-4C71-A12F-93C42C046B2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dirty="0" err="1">
                <a:latin typeface="+mj-lt"/>
                <a:ea typeface="+mj-ea"/>
                <a:cs typeface="+mj-cs"/>
              </a:rPr>
              <a:t>Alcances</a:t>
            </a:r>
            <a:r>
              <a:rPr lang="en-US" sz="4000" kern="1200" dirty="0">
                <a:latin typeface="+mj-lt"/>
                <a:ea typeface="+mj-ea"/>
                <a:cs typeface="+mj-cs"/>
              </a:rPr>
              <a:t> y </a:t>
            </a:r>
            <a:r>
              <a:rPr lang="en-US" sz="4000" kern="1200" dirty="0" err="1">
                <a:latin typeface="+mj-lt"/>
                <a:ea typeface="+mj-ea"/>
                <a:cs typeface="+mj-cs"/>
              </a:rPr>
              <a:t>limitaciones</a:t>
            </a:r>
            <a:endParaRPr lang="en-US" sz="4000" kern="1200" dirty="0">
              <a:latin typeface="+mj-lt"/>
              <a:ea typeface="+mj-ea"/>
              <a:cs typeface="+mj-cs"/>
            </a:endParaRPr>
          </a:p>
        </p:txBody>
      </p:sp>
      <p:sp>
        <p:nvSpPr>
          <p:cNvPr id="3" name="Marcador de contenido 2">
            <a:extLst>
              <a:ext uri="{FF2B5EF4-FFF2-40B4-BE49-F238E27FC236}">
                <a16:creationId xmlns:a16="http://schemas.microsoft.com/office/drawing/2014/main" id="{997C9BFB-9ACA-44DF-93A2-872FD56C6D1E}"/>
              </a:ext>
            </a:extLst>
          </p:cNvPr>
          <p:cNvSpPr>
            <a:spLocks noGrp="1"/>
          </p:cNvSpPr>
          <p:nvPr>
            <p:ph sz="half" idx="1"/>
          </p:nvPr>
        </p:nvSpPr>
        <p:spPr>
          <a:xfrm>
            <a:off x="965199" y="2470247"/>
            <a:ext cx="4315927" cy="3603981"/>
          </a:xfrm>
        </p:spPr>
        <p:txBody>
          <a:bodyPr vert="horz" lIns="91440" tIns="45720" rIns="91440" bIns="45720" rtlCol="0">
            <a:noAutofit/>
          </a:bodyPr>
          <a:lstStyle/>
          <a:p>
            <a:pPr marL="0"/>
            <a:r>
              <a:rPr lang="en-US" sz="1800" b="1" dirty="0" err="1"/>
              <a:t>Alcances</a:t>
            </a:r>
            <a:endParaRPr lang="en-US" sz="1800" b="1" dirty="0"/>
          </a:p>
          <a:p>
            <a:pPr lvl="1"/>
            <a:r>
              <a:rPr lang="en-US" sz="1800" dirty="0" err="1"/>
              <a:t>Estudio</a:t>
            </a:r>
            <a:r>
              <a:rPr lang="en-US" sz="1800" dirty="0"/>
              <a:t> de las </a:t>
            </a:r>
            <a:r>
              <a:rPr lang="en-US" sz="1800" dirty="0" err="1"/>
              <a:t>condiciones</a:t>
            </a:r>
            <a:r>
              <a:rPr lang="en-US" sz="1800" dirty="0"/>
              <a:t> de </a:t>
            </a:r>
            <a:r>
              <a:rPr lang="en-US" sz="1800" dirty="0" err="1"/>
              <a:t>vida</a:t>
            </a:r>
            <a:r>
              <a:rPr lang="en-US" sz="1800" dirty="0"/>
              <a:t> de los </a:t>
            </a:r>
            <a:r>
              <a:rPr lang="en-US" sz="1800" dirty="0" err="1"/>
              <a:t>hogares</a:t>
            </a:r>
            <a:r>
              <a:rPr lang="en-US" sz="1800" dirty="0"/>
              <a:t>, a </a:t>
            </a:r>
            <a:r>
              <a:rPr lang="en-US" sz="1800" dirty="0" err="1"/>
              <a:t>distintos</a:t>
            </a:r>
            <a:r>
              <a:rPr lang="en-US" sz="1800" dirty="0"/>
              <a:t> </a:t>
            </a:r>
            <a:r>
              <a:rPr lang="en-US" sz="1800" dirty="0" err="1"/>
              <a:t>niveles</a:t>
            </a:r>
            <a:r>
              <a:rPr lang="en-US" sz="1800" dirty="0"/>
              <a:t> </a:t>
            </a:r>
            <a:r>
              <a:rPr lang="en-US" sz="1800" dirty="0" err="1"/>
              <a:t>geográficos</a:t>
            </a:r>
            <a:r>
              <a:rPr lang="en-US" sz="1800" dirty="0"/>
              <a:t>.</a:t>
            </a:r>
          </a:p>
          <a:p>
            <a:pPr lvl="1"/>
            <a:r>
              <a:rPr lang="en-US" sz="1800" dirty="0" err="1"/>
              <a:t>Brindan</a:t>
            </a:r>
            <a:r>
              <a:rPr lang="en-US" sz="1800" dirty="0"/>
              <a:t> </a:t>
            </a:r>
            <a:r>
              <a:rPr lang="en-US" sz="1800" dirty="0" err="1"/>
              <a:t>información</a:t>
            </a:r>
            <a:r>
              <a:rPr lang="en-US" sz="1800" dirty="0"/>
              <a:t> </a:t>
            </a:r>
            <a:r>
              <a:rPr lang="en-US" sz="1800" dirty="0" err="1"/>
              <a:t>detallada</a:t>
            </a:r>
            <a:r>
              <a:rPr lang="en-US" sz="1800" dirty="0"/>
              <a:t> </a:t>
            </a:r>
            <a:r>
              <a:rPr lang="en-US" sz="1800" dirty="0" err="1"/>
              <a:t>sobre</a:t>
            </a:r>
            <a:r>
              <a:rPr lang="en-US" sz="1800" dirty="0"/>
              <a:t> las </a:t>
            </a:r>
            <a:r>
              <a:rPr lang="en-US" sz="1800" dirty="0" err="1"/>
              <a:t>múltiples</a:t>
            </a:r>
            <a:r>
              <a:rPr lang="en-US" sz="1800" dirty="0"/>
              <a:t> </a:t>
            </a:r>
            <a:r>
              <a:rPr lang="en-US" sz="1800" dirty="0" err="1"/>
              <a:t>dimensiones</a:t>
            </a:r>
            <a:r>
              <a:rPr lang="en-US" sz="1800" dirty="0"/>
              <a:t> de la </a:t>
            </a:r>
            <a:r>
              <a:rPr lang="en-US" sz="1800" dirty="0" err="1"/>
              <a:t>pobreza</a:t>
            </a:r>
            <a:r>
              <a:rPr lang="en-US" sz="1800" dirty="0"/>
              <a:t>.</a:t>
            </a:r>
          </a:p>
          <a:p>
            <a:pPr lvl="1"/>
            <a:r>
              <a:rPr lang="en-US" sz="1800" dirty="0" err="1"/>
              <a:t>Incorporan</a:t>
            </a:r>
            <a:r>
              <a:rPr lang="en-US" sz="1800" dirty="0"/>
              <a:t> </a:t>
            </a:r>
            <a:r>
              <a:rPr lang="en-US" sz="1800" dirty="0" err="1"/>
              <a:t>temas</a:t>
            </a:r>
            <a:r>
              <a:rPr lang="en-US" sz="1800" dirty="0"/>
              <a:t> </a:t>
            </a:r>
            <a:r>
              <a:rPr lang="en-US" sz="1800" dirty="0" err="1"/>
              <a:t>como</a:t>
            </a:r>
            <a:r>
              <a:rPr lang="en-US" sz="1800" dirty="0"/>
              <a:t> la </a:t>
            </a:r>
            <a:r>
              <a:rPr lang="en-US" sz="1800" dirty="0" err="1"/>
              <a:t>participación</a:t>
            </a:r>
            <a:r>
              <a:rPr lang="en-US" sz="1800" dirty="0"/>
              <a:t> </a:t>
            </a:r>
            <a:r>
              <a:rPr lang="en-US" sz="1800" dirty="0" err="1"/>
              <a:t>ciudadana</a:t>
            </a:r>
            <a:r>
              <a:rPr lang="en-US" sz="1800" dirty="0"/>
              <a:t>, los </a:t>
            </a:r>
            <a:r>
              <a:rPr lang="en-US" sz="1800" dirty="0" err="1"/>
              <a:t>programas</a:t>
            </a:r>
            <a:r>
              <a:rPr lang="en-US" sz="1800" dirty="0"/>
              <a:t> </a:t>
            </a:r>
            <a:r>
              <a:rPr lang="en-US" sz="1800" dirty="0" err="1"/>
              <a:t>sociales</a:t>
            </a:r>
            <a:r>
              <a:rPr lang="en-US" sz="1800" dirty="0"/>
              <a:t>, la </a:t>
            </a:r>
            <a:r>
              <a:rPr lang="en-US" sz="1800" dirty="0" err="1"/>
              <a:t>gobernabilidad</a:t>
            </a:r>
            <a:r>
              <a:rPr lang="en-US" sz="1800" dirty="0"/>
              <a:t>, la </a:t>
            </a:r>
            <a:r>
              <a:rPr lang="en-US" sz="1800" dirty="0" err="1"/>
              <a:t>corrupción</a:t>
            </a:r>
            <a:r>
              <a:rPr lang="en-US" sz="1800" dirty="0"/>
              <a:t>, la </a:t>
            </a:r>
            <a:r>
              <a:rPr lang="en-US" sz="1800" dirty="0" err="1"/>
              <a:t>democracia</a:t>
            </a:r>
            <a:r>
              <a:rPr lang="en-US" sz="1800" dirty="0"/>
              <a:t>, la </a:t>
            </a:r>
            <a:r>
              <a:rPr lang="en-US" sz="1800" dirty="0" err="1"/>
              <a:t>informalidad</a:t>
            </a:r>
            <a:r>
              <a:rPr lang="en-US" sz="1800" dirty="0"/>
              <a:t>, la </a:t>
            </a:r>
            <a:r>
              <a:rPr lang="en-US" sz="1800" dirty="0" err="1"/>
              <a:t>tecnología</a:t>
            </a:r>
            <a:r>
              <a:rPr lang="en-US" sz="1800" dirty="0"/>
              <a:t> de la </a:t>
            </a:r>
            <a:r>
              <a:rPr lang="en-US" sz="1800" dirty="0" err="1"/>
              <a:t>información</a:t>
            </a:r>
            <a:r>
              <a:rPr lang="en-US" sz="1800" dirty="0"/>
              <a:t>, entre </a:t>
            </a:r>
            <a:r>
              <a:rPr lang="en-US" sz="1800" dirty="0" err="1"/>
              <a:t>otros</a:t>
            </a:r>
            <a:r>
              <a:rPr lang="en-US" sz="1800" dirty="0"/>
              <a:t>.</a:t>
            </a:r>
          </a:p>
          <a:p>
            <a:pPr lvl="1"/>
            <a:endParaRPr lang="en-US" sz="1800" dirty="0"/>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Lluvia de ideas con relleno sólido">
            <a:extLst>
              <a:ext uri="{FF2B5EF4-FFF2-40B4-BE49-F238E27FC236}">
                <a16:creationId xmlns:a16="http://schemas.microsoft.com/office/drawing/2014/main" id="{A77D93FF-AAB9-4C75-A683-45ED3ED7531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181" y="2105469"/>
            <a:ext cx="2989600" cy="2989600"/>
          </a:xfrm>
          <a:prstGeom prst="rect">
            <a:avLst/>
          </a:prstGeom>
        </p:spPr>
      </p:pic>
      <p:sp>
        <p:nvSpPr>
          <p:cNvPr id="6" name="Marcador de número de diapositiva 5">
            <a:extLst>
              <a:ext uri="{FF2B5EF4-FFF2-40B4-BE49-F238E27FC236}">
                <a16:creationId xmlns:a16="http://schemas.microsoft.com/office/drawing/2014/main" id="{F9783392-F87A-4373-9503-2B5FD397EE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C9CAA9FC-5706-425E-BC41-84BEAD9EC8F9}" type="slidenum">
              <a:rPr lang="en-US">
                <a:solidFill>
                  <a:schemeClr val="bg1"/>
                </a:solidFill>
              </a:rPr>
              <a:pPr algn="ctr">
                <a:spcAft>
                  <a:spcPts val="600"/>
                </a:spcAft>
              </a:pPr>
              <a:t>6</a:t>
            </a:fld>
            <a:endParaRPr lang="en-US">
              <a:solidFill>
                <a:schemeClr val="bg1"/>
              </a:solidFill>
            </a:endParaRPr>
          </a:p>
        </p:txBody>
      </p:sp>
      <p:sp>
        <p:nvSpPr>
          <p:cNvPr id="10" name="CuadroTexto 9">
            <a:extLst>
              <a:ext uri="{FF2B5EF4-FFF2-40B4-BE49-F238E27FC236}">
                <a16:creationId xmlns:a16="http://schemas.microsoft.com/office/drawing/2014/main" id="{3B3DB223-11BA-4FB3-8865-96C40F2424DF}"/>
              </a:ext>
            </a:extLst>
          </p:cNvPr>
          <p:cNvSpPr txBox="1"/>
          <p:nvPr/>
        </p:nvSpPr>
        <p:spPr>
          <a:xfrm>
            <a:off x="7791061" y="513184"/>
            <a:ext cx="4077478" cy="1754326"/>
          </a:xfrm>
          <a:custGeom>
            <a:avLst/>
            <a:gdLst>
              <a:gd name="connsiteX0" fmla="*/ 0 w 4077478"/>
              <a:gd name="connsiteY0" fmla="*/ 0 h 1754326"/>
              <a:gd name="connsiteX1" fmla="*/ 598030 w 4077478"/>
              <a:gd name="connsiteY1" fmla="*/ 0 h 1754326"/>
              <a:gd name="connsiteX2" fmla="*/ 1318385 w 4077478"/>
              <a:gd name="connsiteY2" fmla="*/ 0 h 1754326"/>
              <a:gd name="connsiteX3" fmla="*/ 1957189 w 4077478"/>
              <a:gd name="connsiteY3" fmla="*/ 0 h 1754326"/>
              <a:gd name="connsiteX4" fmla="*/ 2555220 w 4077478"/>
              <a:gd name="connsiteY4" fmla="*/ 0 h 1754326"/>
              <a:gd name="connsiteX5" fmla="*/ 3275574 w 4077478"/>
              <a:gd name="connsiteY5" fmla="*/ 0 h 1754326"/>
              <a:gd name="connsiteX6" fmla="*/ 4077478 w 4077478"/>
              <a:gd name="connsiteY6" fmla="*/ 0 h 1754326"/>
              <a:gd name="connsiteX7" fmla="*/ 4077478 w 4077478"/>
              <a:gd name="connsiteY7" fmla="*/ 584775 h 1754326"/>
              <a:gd name="connsiteX8" fmla="*/ 4077478 w 4077478"/>
              <a:gd name="connsiteY8" fmla="*/ 1134464 h 1754326"/>
              <a:gd name="connsiteX9" fmla="*/ 4077478 w 4077478"/>
              <a:gd name="connsiteY9" fmla="*/ 1754326 h 1754326"/>
              <a:gd name="connsiteX10" fmla="*/ 3479448 w 4077478"/>
              <a:gd name="connsiteY10" fmla="*/ 1754326 h 1754326"/>
              <a:gd name="connsiteX11" fmla="*/ 2922193 w 4077478"/>
              <a:gd name="connsiteY11" fmla="*/ 1754326 h 1754326"/>
              <a:gd name="connsiteX12" fmla="*/ 2201838 w 4077478"/>
              <a:gd name="connsiteY12" fmla="*/ 1754326 h 1754326"/>
              <a:gd name="connsiteX13" fmla="*/ 1603808 w 4077478"/>
              <a:gd name="connsiteY13" fmla="*/ 1754326 h 1754326"/>
              <a:gd name="connsiteX14" fmla="*/ 883454 w 4077478"/>
              <a:gd name="connsiteY14" fmla="*/ 1754326 h 1754326"/>
              <a:gd name="connsiteX15" fmla="*/ 0 w 4077478"/>
              <a:gd name="connsiteY15" fmla="*/ 1754326 h 1754326"/>
              <a:gd name="connsiteX16" fmla="*/ 0 w 4077478"/>
              <a:gd name="connsiteY16" fmla="*/ 1187094 h 1754326"/>
              <a:gd name="connsiteX17" fmla="*/ 0 w 4077478"/>
              <a:gd name="connsiteY17" fmla="*/ 584775 h 1754326"/>
              <a:gd name="connsiteX18" fmla="*/ 0 w 4077478"/>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7478" h="1754326" fill="none" extrusionOk="0">
                <a:moveTo>
                  <a:pt x="0" y="0"/>
                </a:moveTo>
                <a:cubicBezTo>
                  <a:pt x="224819" y="-25796"/>
                  <a:pt x="474998" y="-28970"/>
                  <a:pt x="598030" y="0"/>
                </a:cubicBezTo>
                <a:cubicBezTo>
                  <a:pt x="721062" y="28970"/>
                  <a:pt x="1166656" y="15727"/>
                  <a:pt x="1318385" y="0"/>
                </a:cubicBezTo>
                <a:cubicBezTo>
                  <a:pt x="1470115" y="-15727"/>
                  <a:pt x="1693975" y="13275"/>
                  <a:pt x="1957189" y="0"/>
                </a:cubicBezTo>
                <a:cubicBezTo>
                  <a:pt x="2220403" y="-13275"/>
                  <a:pt x="2333639" y="-1306"/>
                  <a:pt x="2555220" y="0"/>
                </a:cubicBezTo>
                <a:cubicBezTo>
                  <a:pt x="2776801" y="1306"/>
                  <a:pt x="3018093" y="16149"/>
                  <a:pt x="3275574" y="0"/>
                </a:cubicBezTo>
                <a:cubicBezTo>
                  <a:pt x="3533055" y="-16149"/>
                  <a:pt x="3758778" y="-30099"/>
                  <a:pt x="4077478" y="0"/>
                </a:cubicBezTo>
                <a:cubicBezTo>
                  <a:pt x="4066590" y="181921"/>
                  <a:pt x="4083139" y="380112"/>
                  <a:pt x="4077478" y="584775"/>
                </a:cubicBezTo>
                <a:cubicBezTo>
                  <a:pt x="4071817" y="789438"/>
                  <a:pt x="4053822" y="884205"/>
                  <a:pt x="4077478" y="1134464"/>
                </a:cubicBezTo>
                <a:cubicBezTo>
                  <a:pt x="4101134" y="1384723"/>
                  <a:pt x="4092033" y="1460858"/>
                  <a:pt x="4077478" y="1754326"/>
                </a:cubicBezTo>
                <a:cubicBezTo>
                  <a:pt x="3911966" y="1730066"/>
                  <a:pt x="3680001" y="1733591"/>
                  <a:pt x="3479448" y="1754326"/>
                </a:cubicBezTo>
                <a:cubicBezTo>
                  <a:pt x="3278895" y="1775062"/>
                  <a:pt x="3127996" y="1760104"/>
                  <a:pt x="2922193" y="1754326"/>
                </a:cubicBezTo>
                <a:cubicBezTo>
                  <a:pt x="2716390" y="1748548"/>
                  <a:pt x="2500448" y="1756054"/>
                  <a:pt x="2201838" y="1754326"/>
                </a:cubicBezTo>
                <a:cubicBezTo>
                  <a:pt x="1903229" y="1752598"/>
                  <a:pt x="1769512" y="1762112"/>
                  <a:pt x="1603808" y="1754326"/>
                </a:cubicBezTo>
                <a:cubicBezTo>
                  <a:pt x="1438104" y="1746541"/>
                  <a:pt x="1143914" y="1736526"/>
                  <a:pt x="883454" y="1754326"/>
                </a:cubicBezTo>
                <a:cubicBezTo>
                  <a:pt x="622994" y="1772126"/>
                  <a:pt x="199624" y="1725143"/>
                  <a:pt x="0" y="1754326"/>
                </a:cubicBezTo>
                <a:cubicBezTo>
                  <a:pt x="23538" y="1621944"/>
                  <a:pt x="-19783" y="1372739"/>
                  <a:pt x="0" y="1187094"/>
                </a:cubicBezTo>
                <a:cubicBezTo>
                  <a:pt x="19783" y="1001449"/>
                  <a:pt x="-15519" y="846352"/>
                  <a:pt x="0" y="584775"/>
                </a:cubicBezTo>
                <a:cubicBezTo>
                  <a:pt x="15519" y="323198"/>
                  <a:pt x="-18637" y="136503"/>
                  <a:pt x="0" y="0"/>
                </a:cubicBezTo>
                <a:close/>
              </a:path>
              <a:path w="4077478" h="1754326" stroke="0" extrusionOk="0">
                <a:moveTo>
                  <a:pt x="0" y="0"/>
                </a:moveTo>
                <a:cubicBezTo>
                  <a:pt x="283731" y="3672"/>
                  <a:pt x="436145" y="22333"/>
                  <a:pt x="638805" y="0"/>
                </a:cubicBezTo>
                <a:cubicBezTo>
                  <a:pt x="841466" y="-22333"/>
                  <a:pt x="1000561" y="8087"/>
                  <a:pt x="1196060" y="0"/>
                </a:cubicBezTo>
                <a:cubicBezTo>
                  <a:pt x="1391560" y="-8087"/>
                  <a:pt x="1731015" y="-17427"/>
                  <a:pt x="1957189" y="0"/>
                </a:cubicBezTo>
                <a:cubicBezTo>
                  <a:pt x="2183363" y="17427"/>
                  <a:pt x="2365625" y="-10171"/>
                  <a:pt x="2595994" y="0"/>
                </a:cubicBezTo>
                <a:cubicBezTo>
                  <a:pt x="2826363" y="10171"/>
                  <a:pt x="3030034" y="-25251"/>
                  <a:pt x="3234799" y="0"/>
                </a:cubicBezTo>
                <a:cubicBezTo>
                  <a:pt x="3439564" y="25251"/>
                  <a:pt x="3765875" y="-38057"/>
                  <a:pt x="4077478" y="0"/>
                </a:cubicBezTo>
                <a:cubicBezTo>
                  <a:pt x="4054163" y="136794"/>
                  <a:pt x="4090784" y="435709"/>
                  <a:pt x="4077478" y="549689"/>
                </a:cubicBezTo>
                <a:cubicBezTo>
                  <a:pt x="4064172" y="663669"/>
                  <a:pt x="4071012" y="899444"/>
                  <a:pt x="4077478" y="1134464"/>
                </a:cubicBezTo>
                <a:cubicBezTo>
                  <a:pt x="4083944" y="1369484"/>
                  <a:pt x="4100113" y="1578820"/>
                  <a:pt x="4077478" y="1754326"/>
                </a:cubicBezTo>
                <a:cubicBezTo>
                  <a:pt x="3923685" y="1775866"/>
                  <a:pt x="3614984" y="1778633"/>
                  <a:pt x="3479448" y="1754326"/>
                </a:cubicBezTo>
                <a:cubicBezTo>
                  <a:pt x="3343912" y="1730020"/>
                  <a:pt x="2969204" y="1757029"/>
                  <a:pt x="2799868" y="1754326"/>
                </a:cubicBezTo>
                <a:cubicBezTo>
                  <a:pt x="2630532" y="1751623"/>
                  <a:pt x="2433958" y="1743554"/>
                  <a:pt x="2161063" y="1754326"/>
                </a:cubicBezTo>
                <a:cubicBezTo>
                  <a:pt x="1888169" y="1765098"/>
                  <a:pt x="1565061" y="1759922"/>
                  <a:pt x="1399934" y="1754326"/>
                </a:cubicBezTo>
                <a:cubicBezTo>
                  <a:pt x="1234807" y="1748730"/>
                  <a:pt x="813357" y="1760221"/>
                  <a:pt x="638805" y="1754326"/>
                </a:cubicBezTo>
                <a:cubicBezTo>
                  <a:pt x="464253" y="1748431"/>
                  <a:pt x="286358" y="1726864"/>
                  <a:pt x="0" y="1754326"/>
                </a:cubicBezTo>
                <a:cubicBezTo>
                  <a:pt x="14722" y="1617298"/>
                  <a:pt x="891" y="1403000"/>
                  <a:pt x="0" y="1169551"/>
                </a:cubicBezTo>
                <a:cubicBezTo>
                  <a:pt x="-891" y="936103"/>
                  <a:pt x="26158" y="773700"/>
                  <a:pt x="0" y="602319"/>
                </a:cubicBezTo>
                <a:cubicBezTo>
                  <a:pt x="-26158" y="430938"/>
                  <a:pt x="-15994" y="288831"/>
                  <a:pt x="0" y="0"/>
                </a:cubicBezTo>
                <a:close/>
              </a:path>
            </a:pathLst>
          </a:custGeom>
          <a:solidFill>
            <a:schemeClr val="bg1">
              <a:lumMod val="85000"/>
            </a:schemeClr>
          </a:solidFill>
          <a:ln w="28575">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s-PE" b="1" dirty="0"/>
              <a:t>¿Sabías qué?</a:t>
            </a:r>
          </a:p>
          <a:p>
            <a:r>
              <a:rPr lang="es-PE" dirty="0"/>
              <a:t>El Banco Mundial premió con el primer puesto a la ENAHO del INEI, en un concurso regional de innovaciones en estadísticas. Más información, </a:t>
            </a:r>
            <a:r>
              <a:rPr lang="es-PE" dirty="0">
                <a:solidFill>
                  <a:schemeClr val="accent1"/>
                </a:solidFill>
                <a:hlinkClick r:id="rId4">
                  <a:extLst>
                    <a:ext uri="{A12FA001-AC4F-418D-AE19-62706E023703}">
                      <ahyp:hlinkClr xmlns:ahyp="http://schemas.microsoft.com/office/drawing/2018/hyperlinkcolor" val="tx"/>
                    </a:ext>
                  </a:extLst>
                </a:hlinkClick>
              </a:rPr>
              <a:t>aquí</a:t>
            </a:r>
            <a:r>
              <a:rPr lang="es-PE" dirty="0"/>
              <a:t>.</a:t>
            </a:r>
          </a:p>
        </p:txBody>
      </p:sp>
    </p:spTree>
    <p:extLst>
      <p:ext uri="{BB962C8B-B14F-4D97-AF65-F5344CB8AC3E}">
        <p14:creationId xmlns:p14="http://schemas.microsoft.com/office/powerpoint/2010/main" val="11024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1433-4B5B-4A6E-9959-D22B550985DC}"/>
              </a:ext>
            </a:extLst>
          </p:cNvPr>
          <p:cNvSpPr>
            <a:spLocks noGrp="1"/>
          </p:cNvSpPr>
          <p:nvPr>
            <p:ph type="title"/>
          </p:nvPr>
        </p:nvSpPr>
        <p:spPr/>
        <p:txBody>
          <a:bodyPr/>
          <a:lstStyle/>
          <a:p>
            <a:r>
              <a:rPr lang="es-PE" dirty="0"/>
              <a:t>Alcances y limitaciones</a:t>
            </a:r>
          </a:p>
        </p:txBody>
      </p:sp>
      <p:sp>
        <p:nvSpPr>
          <p:cNvPr id="3" name="Marcador de contenido 2">
            <a:extLst>
              <a:ext uri="{FF2B5EF4-FFF2-40B4-BE49-F238E27FC236}">
                <a16:creationId xmlns:a16="http://schemas.microsoft.com/office/drawing/2014/main" id="{629129DD-1651-484C-8D09-157D240A75D2}"/>
              </a:ext>
            </a:extLst>
          </p:cNvPr>
          <p:cNvSpPr>
            <a:spLocks noGrp="1"/>
          </p:cNvSpPr>
          <p:nvPr>
            <p:ph sz="half" idx="1"/>
          </p:nvPr>
        </p:nvSpPr>
        <p:spPr/>
        <p:txBody>
          <a:bodyPr>
            <a:normAutofit fontScale="70000" lnSpcReduction="20000"/>
          </a:bodyPr>
          <a:lstStyle/>
          <a:p>
            <a:pPr marL="0"/>
            <a:r>
              <a:rPr lang="en-US" b="1" dirty="0" err="1"/>
              <a:t>Limitaciones</a:t>
            </a:r>
            <a:endParaRPr lang="en-US" b="1" dirty="0"/>
          </a:p>
          <a:p>
            <a:pPr marL="457200" lvl="1"/>
            <a:r>
              <a:rPr lang="es-MX" dirty="0"/>
              <a:t>Según </a:t>
            </a:r>
            <a:r>
              <a:rPr lang="es-MX" dirty="0" err="1"/>
              <a:t>Piketty</a:t>
            </a:r>
            <a:r>
              <a:rPr lang="es-MX" dirty="0"/>
              <a:t> (2014, 2007) y </a:t>
            </a:r>
            <a:r>
              <a:rPr lang="es-MX" dirty="0" err="1"/>
              <a:t>Saéz</a:t>
            </a:r>
            <a:r>
              <a:rPr lang="es-MX" dirty="0"/>
              <a:t> y </a:t>
            </a:r>
            <a:r>
              <a:rPr lang="es-MX" dirty="0" err="1"/>
              <a:t>Vaell</a:t>
            </a:r>
            <a:r>
              <a:rPr lang="es-MX" dirty="0"/>
              <a:t>(2007), la reconstrucción de ingresos a partir de las encuestas de hogares tiene la desventaja de que muestra </a:t>
            </a:r>
            <a:r>
              <a:rPr lang="es-MX" b="1" dirty="0"/>
              <a:t>sesgo de selección</a:t>
            </a:r>
            <a:r>
              <a:rPr lang="es-MX" dirty="0"/>
              <a:t>.</a:t>
            </a:r>
          </a:p>
          <a:p>
            <a:pPr marL="457200" lvl="1"/>
            <a:r>
              <a:rPr lang="en-US" dirty="0"/>
              <a:t>Los </a:t>
            </a:r>
            <a:r>
              <a:rPr lang="en-US" dirty="0" err="1"/>
              <a:t>ingresos</a:t>
            </a:r>
            <a:r>
              <a:rPr lang="en-US" dirty="0"/>
              <a:t> </a:t>
            </a:r>
            <a:r>
              <a:rPr lang="en-US" dirty="0" err="1"/>
              <a:t>totales</a:t>
            </a:r>
            <a:r>
              <a:rPr lang="en-US" dirty="0"/>
              <a:t> son </a:t>
            </a:r>
            <a:r>
              <a:rPr lang="en-US" dirty="0" err="1"/>
              <a:t>subreportados</a:t>
            </a:r>
            <a:r>
              <a:rPr lang="en-US" dirty="0"/>
              <a:t>.</a:t>
            </a:r>
            <a:endParaRPr lang="es-MX" dirty="0"/>
          </a:p>
          <a:p>
            <a:pPr marL="457200" lvl="1"/>
            <a:r>
              <a:rPr lang="es-MX" dirty="0"/>
              <a:t>Germán </a:t>
            </a:r>
            <a:r>
              <a:rPr lang="es-MX" dirty="0" err="1"/>
              <a:t>Alarco</a:t>
            </a:r>
            <a:r>
              <a:rPr lang="es-MX" dirty="0"/>
              <a:t> (2019), manifiesta lo siguiente:</a:t>
            </a:r>
            <a:br>
              <a:rPr lang="es-MX" dirty="0"/>
            </a:br>
            <a:br>
              <a:rPr lang="es-MX" dirty="0"/>
            </a:br>
            <a:r>
              <a:rPr lang="es-MX" dirty="0"/>
              <a:t>	“La información oficial no refleja la 	realidad peruana; asimismo, que, a pesar de 	lo señalado [refiriéndose a las limitaciones 	de la ENAHO], predomina una elevada 	desigualdad tanto en el ámbito de la 	propiedad, como en la distribución factorial 	y personal del ingreso. Por una parte, de 	acuerdo al paradigma económico neoliberal 	vigente, existe poco interés en estos temas, 	concentrándose en la problemática de la 	pobreza mediante políticas focalizadas.”</a:t>
            </a:r>
            <a:endParaRPr lang="en-US" dirty="0"/>
          </a:p>
          <a:p>
            <a:pPr marL="457200" lvl="1"/>
            <a:endParaRPr lang="es-MX" dirty="0"/>
          </a:p>
          <a:p>
            <a:pPr marL="457200" lvl="1"/>
            <a:endParaRPr lang="en-US" dirty="0"/>
          </a:p>
          <a:p>
            <a:pPr lvl="1"/>
            <a:endParaRPr lang="es-PE" dirty="0"/>
          </a:p>
        </p:txBody>
      </p:sp>
      <p:pic>
        <p:nvPicPr>
          <p:cNvPr id="8" name="Marcador de contenido 7">
            <a:extLst>
              <a:ext uri="{FF2B5EF4-FFF2-40B4-BE49-F238E27FC236}">
                <a16:creationId xmlns:a16="http://schemas.microsoft.com/office/drawing/2014/main" id="{36DEA383-DF6E-4AE5-9077-F5F031303E1B}"/>
              </a:ext>
            </a:extLst>
          </p:cNvPr>
          <p:cNvPicPr>
            <a:picLocks noGrp="1" noChangeAspect="1"/>
          </p:cNvPicPr>
          <p:nvPr>
            <p:ph sz="half" idx="2"/>
          </p:nvPr>
        </p:nvPicPr>
        <p:blipFill>
          <a:blip r:embed="rId2"/>
          <a:stretch>
            <a:fillRect/>
          </a:stretch>
        </p:blipFill>
        <p:spPr>
          <a:xfrm>
            <a:off x="6319652" y="1250300"/>
            <a:ext cx="5490888" cy="4889339"/>
          </a:xfrm>
        </p:spPr>
      </p:pic>
      <p:sp>
        <p:nvSpPr>
          <p:cNvPr id="5" name="Marcador de pie de página 4">
            <a:extLst>
              <a:ext uri="{FF2B5EF4-FFF2-40B4-BE49-F238E27FC236}">
                <a16:creationId xmlns:a16="http://schemas.microsoft.com/office/drawing/2014/main" id="{ED026853-293B-4473-BF69-2FED54DA2DC8}"/>
              </a:ext>
            </a:extLst>
          </p:cNvPr>
          <p:cNvSpPr>
            <a:spLocks noGrp="1"/>
          </p:cNvSpPr>
          <p:nvPr>
            <p:ph type="ftr" sz="quarter" idx="11"/>
          </p:nvPr>
        </p:nvSpPr>
        <p:spPr/>
        <p:txBody>
          <a:bodyPr/>
          <a:lstStyle/>
          <a:p>
            <a:r>
              <a:rPr lang="es-PE" dirty="0"/>
              <a:t>Ronny M. Condor</a:t>
            </a:r>
          </a:p>
        </p:txBody>
      </p:sp>
      <p:sp>
        <p:nvSpPr>
          <p:cNvPr id="6" name="Marcador de número de diapositiva 5">
            <a:extLst>
              <a:ext uri="{FF2B5EF4-FFF2-40B4-BE49-F238E27FC236}">
                <a16:creationId xmlns:a16="http://schemas.microsoft.com/office/drawing/2014/main" id="{E19B3AF5-36F7-4B7B-AEBF-F300766B0855}"/>
              </a:ext>
            </a:extLst>
          </p:cNvPr>
          <p:cNvSpPr>
            <a:spLocks noGrp="1"/>
          </p:cNvSpPr>
          <p:nvPr>
            <p:ph type="sldNum" sz="quarter" idx="12"/>
          </p:nvPr>
        </p:nvSpPr>
        <p:spPr/>
        <p:txBody>
          <a:bodyPr/>
          <a:lstStyle/>
          <a:p>
            <a:fld id="{C9CAA9FC-5706-425E-BC41-84BEAD9EC8F9}" type="slidenum">
              <a:rPr lang="es-PE" smtClean="0"/>
              <a:t>7</a:t>
            </a:fld>
            <a:endParaRPr lang="es-PE" dirty="0"/>
          </a:p>
        </p:txBody>
      </p:sp>
      <p:sp>
        <p:nvSpPr>
          <p:cNvPr id="4" name="CuadroTexto 3">
            <a:extLst>
              <a:ext uri="{FF2B5EF4-FFF2-40B4-BE49-F238E27FC236}">
                <a16:creationId xmlns:a16="http://schemas.microsoft.com/office/drawing/2014/main" id="{25247E4F-8DC8-4756-BC33-EDD4D43FC731}"/>
              </a:ext>
            </a:extLst>
          </p:cNvPr>
          <p:cNvSpPr txBox="1"/>
          <p:nvPr/>
        </p:nvSpPr>
        <p:spPr>
          <a:xfrm>
            <a:off x="9825135"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2796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52F86-E2B7-4A7B-85F5-818618EB658F}"/>
              </a:ext>
            </a:extLst>
          </p:cNvPr>
          <p:cNvSpPr>
            <a:spLocks noGrp="1"/>
          </p:cNvSpPr>
          <p:nvPr>
            <p:ph type="title"/>
          </p:nvPr>
        </p:nvSpPr>
        <p:spPr/>
        <p:txBody>
          <a:bodyPr/>
          <a:lstStyle/>
          <a:p>
            <a:r>
              <a:rPr lang="es-PE" dirty="0"/>
              <a:t>Alcances y limitaciones</a:t>
            </a:r>
          </a:p>
        </p:txBody>
      </p:sp>
      <p:pic>
        <p:nvPicPr>
          <p:cNvPr id="9" name="Marcador de contenido 8">
            <a:extLst>
              <a:ext uri="{FF2B5EF4-FFF2-40B4-BE49-F238E27FC236}">
                <a16:creationId xmlns:a16="http://schemas.microsoft.com/office/drawing/2014/main" id="{9D53B04A-4683-426C-9500-2E64D82E2868}"/>
              </a:ext>
            </a:extLst>
          </p:cNvPr>
          <p:cNvPicPr>
            <a:picLocks noGrp="1" noChangeAspect="1"/>
          </p:cNvPicPr>
          <p:nvPr>
            <p:ph idx="1"/>
          </p:nvPr>
        </p:nvPicPr>
        <p:blipFill>
          <a:blip r:embed="rId2"/>
          <a:stretch>
            <a:fillRect/>
          </a:stretch>
        </p:blipFill>
        <p:spPr>
          <a:xfrm>
            <a:off x="5183188" y="1232831"/>
            <a:ext cx="6172200" cy="4382813"/>
          </a:xfrm>
        </p:spPr>
      </p:pic>
      <p:sp>
        <p:nvSpPr>
          <p:cNvPr id="12" name="Marcador de texto 11">
            <a:extLst>
              <a:ext uri="{FF2B5EF4-FFF2-40B4-BE49-F238E27FC236}">
                <a16:creationId xmlns:a16="http://schemas.microsoft.com/office/drawing/2014/main" id="{2323362C-72ED-4D5B-8F87-E5DEDDC5FC9C}"/>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INEI: Metodología estrictamente usando la ENAHO.</a:t>
            </a:r>
          </a:p>
          <a:p>
            <a:pPr marL="285750" indent="-285750">
              <a:buFont typeface="Arial" panose="020B0604020202020204" pitchFamily="34" charset="0"/>
              <a:buChar char="•"/>
            </a:pPr>
            <a:r>
              <a:rPr lang="es-PE" dirty="0" err="1"/>
              <a:t>Yamada</a:t>
            </a:r>
            <a:r>
              <a:rPr lang="es-PE" dirty="0"/>
              <a:t> y Castro (2006): Usan el ingreso/consumo medio de las cuentas nacionales, asumiendo que se distribuyen de manera uniforme y tienen distribución log-normal.</a:t>
            </a:r>
          </a:p>
          <a:p>
            <a:pPr marL="285750" indent="-285750">
              <a:buFont typeface="Arial" panose="020B0604020202020204" pitchFamily="34" charset="0"/>
              <a:buChar char="•"/>
            </a:pPr>
            <a:r>
              <a:rPr lang="es-PE" dirty="0"/>
              <a:t>Mendoza et al. (2011): Corrige usando el PBI per cápita y el PNB per cápita. </a:t>
            </a:r>
          </a:p>
          <a:p>
            <a:pPr marL="285750" indent="-285750">
              <a:buFont typeface="Arial" panose="020B0604020202020204" pitchFamily="34" charset="0"/>
              <a:buChar char="•"/>
            </a:pPr>
            <a:r>
              <a:rPr lang="es-PE" dirty="0"/>
              <a:t>Cruz-Saco et al (2018): Asume una distribución de Pareto, para corregir el problema de la cola superior y eliminar el sesgo a la baja de las encuestas. </a:t>
            </a:r>
          </a:p>
        </p:txBody>
      </p:sp>
      <p:sp>
        <p:nvSpPr>
          <p:cNvPr id="5" name="Marcador de pie de página 4">
            <a:extLst>
              <a:ext uri="{FF2B5EF4-FFF2-40B4-BE49-F238E27FC236}">
                <a16:creationId xmlns:a16="http://schemas.microsoft.com/office/drawing/2014/main" id="{EF56175A-1CB8-403E-A992-9AD20F001823}"/>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16B2B6C-1C3A-4DA0-8B56-AC860D0DCFA5}"/>
              </a:ext>
            </a:extLst>
          </p:cNvPr>
          <p:cNvSpPr>
            <a:spLocks noGrp="1"/>
          </p:cNvSpPr>
          <p:nvPr>
            <p:ph type="sldNum" sz="quarter" idx="12"/>
          </p:nvPr>
        </p:nvSpPr>
        <p:spPr/>
        <p:txBody>
          <a:bodyPr/>
          <a:lstStyle/>
          <a:p>
            <a:fld id="{C9CAA9FC-5706-425E-BC41-84BEAD9EC8F9}" type="slidenum">
              <a:rPr lang="es-PE" smtClean="0"/>
              <a:t>8</a:t>
            </a:fld>
            <a:endParaRPr lang="es-PE"/>
          </a:p>
        </p:txBody>
      </p:sp>
      <p:sp>
        <p:nvSpPr>
          <p:cNvPr id="7" name="CuadroTexto 6">
            <a:extLst>
              <a:ext uri="{FF2B5EF4-FFF2-40B4-BE49-F238E27FC236}">
                <a16:creationId xmlns:a16="http://schemas.microsoft.com/office/drawing/2014/main" id="{16E37DDD-DF42-49CA-A4F4-B9E1AA4F1567}"/>
              </a:ext>
            </a:extLst>
          </p:cNvPr>
          <p:cNvSpPr txBox="1"/>
          <p:nvPr/>
        </p:nvSpPr>
        <p:spPr>
          <a:xfrm>
            <a:off x="4945224"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110087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8BBFB6-8F6C-4BB0-A13B-A926D8C3E38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lgn="l"/>
            <a:r>
              <a:rPr lang="en-US" sz="4700"/>
              <a:t>Aplicaciones</a:t>
            </a:r>
          </a:p>
        </p:txBody>
      </p:sp>
      <p:sp>
        <p:nvSpPr>
          <p:cNvPr id="8" name="Marcador de texto 7">
            <a:extLst>
              <a:ext uri="{FF2B5EF4-FFF2-40B4-BE49-F238E27FC236}">
                <a16:creationId xmlns:a16="http://schemas.microsoft.com/office/drawing/2014/main" id="{2B06F869-A561-45DF-AF0D-2F93A0DE1861}"/>
              </a:ext>
            </a:extLst>
          </p:cNvPr>
          <p:cNvSpPr>
            <a:spLocks noGrp="1"/>
          </p:cNvSpPr>
          <p:nvPr>
            <p:ph type="body" idx="1"/>
          </p:nvPr>
        </p:nvSpPr>
        <p:spPr>
          <a:xfrm>
            <a:off x="8174735" y="4571999"/>
            <a:ext cx="3377184" cy="1645921"/>
          </a:xfrm>
          <a:noFill/>
        </p:spPr>
        <p:txBody>
          <a:bodyPr vert="horz" lIns="91440" tIns="45720" rIns="91440" bIns="45720" rtlCol="0">
            <a:normAutofit/>
          </a:bodyPr>
          <a:lstStyle/>
          <a:p>
            <a:pPr algn="l"/>
            <a:r>
              <a:rPr lang="en-US" sz="2700" dirty="0" err="1">
                <a:solidFill>
                  <a:schemeClr val="tx1"/>
                </a:solidFill>
              </a:rPr>
              <a:t>Análisis</a:t>
            </a:r>
            <a:r>
              <a:rPr lang="en-US" sz="2700" dirty="0">
                <a:solidFill>
                  <a:schemeClr val="tx1"/>
                </a:solidFill>
              </a:rPr>
              <a:t> </a:t>
            </a:r>
            <a:r>
              <a:rPr lang="en-US" sz="2700" dirty="0" err="1">
                <a:solidFill>
                  <a:schemeClr val="tx1"/>
                </a:solidFill>
              </a:rPr>
              <a:t>descriptivo</a:t>
            </a:r>
            <a:r>
              <a:rPr lang="en-US" sz="2700" dirty="0">
                <a:solidFill>
                  <a:schemeClr val="tx1"/>
                </a:solidFill>
              </a:rPr>
              <a:t> de la </a:t>
            </a:r>
            <a:r>
              <a:rPr lang="en-US" sz="2700" dirty="0" err="1">
                <a:solidFill>
                  <a:schemeClr val="tx1"/>
                </a:solidFill>
              </a:rPr>
              <a:t>Encuesta</a:t>
            </a:r>
            <a:r>
              <a:rPr lang="en-US" sz="2700" dirty="0">
                <a:solidFill>
                  <a:schemeClr val="tx1"/>
                </a:solidFill>
              </a:rPr>
              <a:t> Nacional de </a:t>
            </a:r>
            <a:r>
              <a:rPr lang="en-US" sz="2700" dirty="0" err="1">
                <a:solidFill>
                  <a:schemeClr val="tx1"/>
                </a:solidFill>
              </a:rPr>
              <a:t>Hogares</a:t>
            </a:r>
            <a:r>
              <a:rPr lang="en-US" sz="2700">
                <a:solidFill>
                  <a:schemeClr val="tx1"/>
                </a:solidFill>
              </a:rPr>
              <a:t> (ENAHO)</a:t>
            </a:r>
            <a:endParaRPr lang="en-US" sz="2700" dirty="0">
              <a:solidFill>
                <a:schemeClr val="tx1"/>
              </a:solidFill>
            </a:endParaRPr>
          </a:p>
        </p:txBody>
      </p:sp>
      <p:sp>
        <p:nvSpPr>
          <p:cNvPr id="5" name="Marcador de pie de página 4">
            <a:extLst>
              <a:ext uri="{FF2B5EF4-FFF2-40B4-BE49-F238E27FC236}">
                <a16:creationId xmlns:a16="http://schemas.microsoft.com/office/drawing/2014/main" id="{9F6AC7D3-BA38-49A9-B3B0-D9794D1287B2}"/>
              </a:ext>
            </a:extLst>
          </p:cNvPr>
          <p:cNvSpPr>
            <a:spLocks noGrp="1"/>
          </p:cNvSpPr>
          <p:nvPr>
            <p:ph type="ftr" sz="quarter" idx="11"/>
          </p:nvPr>
        </p:nvSpPr>
        <p:spPr>
          <a:xfrm>
            <a:off x="603938" y="6356350"/>
            <a:ext cx="619521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Ronny M. Condor</a:t>
            </a:r>
          </a:p>
        </p:txBody>
      </p:sp>
      <p:pic>
        <p:nvPicPr>
          <p:cNvPr id="50" name="Picture 9">
            <a:extLst>
              <a:ext uri="{FF2B5EF4-FFF2-40B4-BE49-F238E27FC236}">
                <a16:creationId xmlns:a16="http://schemas.microsoft.com/office/drawing/2014/main" id="{49FF949B-B0D8-489A-959F-140208507043}"/>
              </a:ext>
            </a:extLst>
          </p:cNvPr>
          <p:cNvPicPr>
            <a:picLocks noChangeAspect="1"/>
          </p:cNvPicPr>
          <p:nvPr/>
        </p:nvPicPr>
        <p:blipFill rotWithShape="1">
          <a:blip r:embed="rId2">
            <a:grayscl/>
          </a:blip>
          <a:srcRect l="12107" r="-1" b="-1"/>
          <a:stretch/>
        </p:blipFill>
        <p:spPr>
          <a:xfrm>
            <a:off x="-9311" y="-37314"/>
            <a:ext cx="7534636" cy="6857990"/>
          </a:xfrm>
          <a:prstGeom prst="rect">
            <a:avLst/>
          </a:prstGeom>
        </p:spPr>
      </p:pic>
      <p:sp>
        <p:nvSpPr>
          <p:cNvPr id="6" name="Marcador de número de diapositiva 5">
            <a:extLst>
              <a:ext uri="{FF2B5EF4-FFF2-40B4-BE49-F238E27FC236}">
                <a16:creationId xmlns:a16="http://schemas.microsoft.com/office/drawing/2014/main" id="{56AE8D4C-F125-45CB-822D-9122D7E07AE2}"/>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C9CAA9FC-5706-425E-BC41-84BEAD9EC8F9}" type="slidenum">
              <a:rPr lang="en-US">
                <a:solidFill>
                  <a:prstClr val="black">
                    <a:tint val="75000"/>
                  </a:prstClr>
                </a:solidFill>
                <a:latin typeface="Calibri" panose="020F0502020204030204"/>
              </a:rPr>
              <a:pPr>
                <a:lnSpc>
                  <a:spcPct val="90000"/>
                </a:lnSpc>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5025030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A05ED8AA-FD36-4DF8-9ECD-031CDBED8275}" vid="{AE3F6775-0CB7-4C2E-B509-3871394868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Academics</Template>
  <TotalTime>593</TotalTime>
  <Words>1144</Words>
  <Application>Microsoft Office PowerPoint</Application>
  <PresentationFormat>Panorámica</PresentationFormat>
  <Paragraphs>161</Paragraphs>
  <Slides>27</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Courier New</vt:lpstr>
      <vt:lpstr>LM Roman 12</vt:lpstr>
      <vt:lpstr>Merriweather</vt:lpstr>
      <vt:lpstr>Times New Roman</vt:lpstr>
      <vt:lpstr>Tema de Office</vt:lpstr>
      <vt:lpstr>El uso de encuestas de hogares para la investigación social</vt:lpstr>
      <vt:lpstr>El uso de encuestas de hogares para la investigación social</vt:lpstr>
      <vt:lpstr>Contenido</vt:lpstr>
      <vt:lpstr>Introducción</vt:lpstr>
      <vt:lpstr>Importancia</vt:lpstr>
      <vt:lpstr>Alcances y limitaciones</vt:lpstr>
      <vt:lpstr>Alcances y limitaciones</vt:lpstr>
      <vt:lpstr>Alcances y limitaciones</vt:lpstr>
      <vt:lpstr>Aplicaciones</vt:lpstr>
      <vt:lpstr>Objetivos de la ENAHO</vt:lpstr>
      <vt:lpstr>Conceptos</vt:lpstr>
      <vt:lpstr>Presentación de PowerPoint</vt:lpstr>
      <vt:lpstr>Módulos</vt:lpstr>
      <vt:lpstr>Niveles de inferencia</vt:lpstr>
      <vt:lpstr>Información general</vt:lpstr>
      <vt:lpstr>Ubicación de la población en la línea de ingreso per cápita Perú, 2009</vt:lpstr>
      <vt:lpstr>Histogramas</vt:lpstr>
      <vt:lpstr>Densidad</vt:lpstr>
      <vt:lpstr>Box Plot</vt:lpstr>
      <vt:lpstr>Curva de Lorenz</vt:lpstr>
      <vt:lpstr>Índice de Gini</vt:lpstr>
      <vt:lpstr>Análisis distributivo: datos históricos</vt:lpstr>
      <vt:lpstr>Evolución de la pobreza</vt:lpstr>
      <vt:lpstr>Evolución de la pobreza</vt:lpstr>
      <vt:lpstr>Códigos de Stata</vt:lpstr>
      <vt:lpstr>Conclusiones</vt:lpstr>
      <vt:lpstr>El uso de encuestas de hogares para la investigación 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Ronny Martin Condor Iturrizaga</dc:creator>
  <cp:lastModifiedBy>Ronny Martin Condor Iturrizaga</cp:lastModifiedBy>
  <cp:revision>50</cp:revision>
  <dcterms:created xsi:type="dcterms:W3CDTF">2021-05-03T17:19:56Z</dcterms:created>
  <dcterms:modified xsi:type="dcterms:W3CDTF">2021-06-07T20:17:56Z</dcterms:modified>
</cp:coreProperties>
</file>