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73" r:id="rId3"/>
    <p:sldId id="257" r:id="rId4"/>
    <p:sldId id="258" r:id="rId5"/>
    <p:sldId id="293" r:id="rId6"/>
    <p:sldId id="281" r:id="rId7"/>
    <p:sldId id="290" r:id="rId8"/>
    <p:sldId id="291" r:id="rId9"/>
    <p:sldId id="280" r:id="rId10"/>
    <p:sldId id="278" r:id="rId11"/>
    <p:sldId id="279" r:id="rId12"/>
    <p:sldId id="292" r:id="rId13"/>
    <p:sldId id="276" r:id="rId14"/>
    <p:sldId id="277" r:id="rId15"/>
    <p:sldId id="284" r:id="rId16"/>
    <p:sldId id="283" r:id="rId17"/>
    <p:sldId id="285" r:id="rId18"/>
    <p:sldId id="286" r:id="rId19"/>
    <p:sldId id="287" r:id="rId20"/>
    <p:sldId id="288" r:id="rId21"/>
    <p:sldId id="295" r:id="rId22"/>
    <p:sldId id="294" r:id="rId23"/>
    <p:sldId id="296" r:id="rId24"/>
    <p:sldId id="297" r:id="rId25"/>
    <p:sldId id="289" r:id="rId26"/>
    <p:sldId id="282" r:id="rId27"/>
    <p:sldId id="272" r:id="rId2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7A60BEC6-4B11-4769-875E-5E71000BD972}">
          <p14:sldIdLst>
            <p14:sldId id="256"/>
            <p14:sldId id="273"/>
            <p14:sldId id="257"/>
            <p14:sldId id="258"/>
          </p14:sldIdLst>
        </p14:section>
        <p14:section name="Importancia" id="{4EF4A1D2-58B7-422F-9FA5-810A431A4591}">
          <p14:sldIdLst>
            <p14:sldId id="293"/>
          </p14:sldIdLst>
        </p14:section>
        <p14:section name="Alcances y limitaciones" id="{88B93991-8F24-4330-9721-690B9A40ED0F}">
          <p14:sldIdLst>
            <p14:sldId id="281"/>
            <p14:sldId id="290"/>
            <p14:sldId id="291"/>
          </p14:sldIdLst>
        </p14:section>
        <p14:section name="Aplicaciones" id="{9DD40CA8-42F7-44EF-ACA2-B26D0FF0D1CF}">
          <p14:sldIdLst>
            <p14:sldId id="280"/>
            <p14:sldId id="278"/>
            <p14:sldId id="279"/>
            <p14:sldId id="292"/>
            <p14:sldId id="276"/>
            <p14:sldId id="277"/>
            <p14:sldId id="284"/>
            <p14:sldId id="283"/>
            <p14:sldId id="285"/>
            <p14:sldId id="286"/>
            <p14:sldId id="287"/>
            <p14:sldId id="288"/>
            <p14:sldId id="295"/>
            <p14:sldId id="294"/>
            <p14:sldId id="296"/>
            <p14:sldId id="297"/>
            <p14:sldId id="289"/>
          </p14:sldIdLst>
        </p14:section>
        <p14:section name="Conclusiones" id="{8FEA40FD-822E-4A53-BFF6-07FFCAD6B7A2}">
          <p14:sldIdLst>
            <p14:sldId id="282"/>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Condor" initials="RC" lastIdx="3" clrIdx="0">
    <p:extLst>
      <p:ext uri="{19B8F6BF-5375-455C-9EA6-DF929625EA0E}">
        <p15:presenceInfo xmlns:p15="http://schemas.microsoft.com/office/powerpoint/2012/main" userId="Ronny Cond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6EB19-9720-4820-B0B7-FA9EB4796321}" v="399" dt="2021-01-31T07:21:24.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34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2T22:16:33.953" idx="1">
    <p:pos x="3750" y="1890"/>
    <p:text>Mahalanobis fue un estadístico indio que ya había llevado una encuesta similar en 1941 en la ciudad de Calcuta.</p:text>
    <p:extLst>
      <p:ext uri="{C676402C-5697-4E1C-873F-D02D1690AC5C}">
        <p15:threadingInfo xmlns:p15="http://schemas.microsoft.com/office/powerpoint/2012/main" timeZoneBias="300"/>
      </p:ext>
    </p:extLst>
  </p:cm>
  <p:cm authorId="1" dt="2021-06-02T22:18:11.214" idx="2">
    <p:pos x="3750" y="2026"/>
    <p:text>Si bien es cierto luego se sumaron otros países a la idea de hacer encuestas de hogares, estas eran realizadas con propósitos distintos a los que conocemos actualmente. Por ejemplo, muchas era hechas para ajustar las cuentas nacionales, calcular índices de precios del consumidor.</p:text>
    <p:extLst>
      <p:ext uri="{C676402C-5697-4E1C-873F-D02D1690AC5C}">
        <p15:threadingInfo xmlns:p15="http://schemas.microsoft.com/office/powerpoint/2012/main" timeZoneBias="300">
          <p15:parentCm authorId="1" idx="1"/>
        </p15:threadingInfo>
      </p:ext>
    </p:extLst>
  </p:cm>
  <p:cm authorId="1" dt="2021-06-02T22:21:56.213" idx="3">
    <p:pos x="3858" y="2651"/>
    <p:text>Estas innovaciones metodológicas implementadas por el WB ya consideraban como propósitos de las encuestas de hogares el estudio de la pobreza, los estándares de vida, la distribución.</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E63DB-B194-4846-A203-A5C5EFC5CAED}"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C53A5745-D0D0-461B-BAF2-53CCC0931422}">
      <dgm:prSet/>
      <dgm:spPr/>
      <dgm:t>
        <a:bodyPr/>
        <a:lstStyle/>
        <a:p>
          <a:pPr>
            <a:lnSpc>
              <a:spcPct val="100000"/>
            </a:lnSpc>
          </a:pPr>
          <a:r>
            <a:rPr lang="es-PE"/>
            <a:t>Introducción</a:t>
          </a:r>
          <a:endParaRPr lang="en-US"/>
        </a:p>
      </dgm:t>
    </dgm:pt>
    <dgm:pt modelId="{BBC7DA3A-30A4-4790-8E0A-32605BCA9BCC}" type="parTrans" cxnId="{D2F3AC1B-2CE4-46B1-A151-7F72CC91BB84}">
      <dgm:prSet/>
      <dgm:spPr/>
      <dgm:t>
        <a:bodyPr/>
        <a:lstStyle/>
        <a:p>
          <a:pPr algn="l"/>
          <a:endParaRPr lang="en-US"/>
        </a:p>
      </dgm:t>
    </dgm:pt>
    <dgm:pt modelId="{D8FA75E7-258B-413E-BC2B-42CC3A7ABA36}" type="sibTrans" cxnId="{D2F3AC1B-2CE4-46B1-A151-7F72CC91BB84}">
      <dgm:prSet/>
      <dgm:spPr/>
      <dgm:t>
        <a:bodyPr/>
        <a:lstStyle/>
        <a:p>
          <a:pPr>
            <a:lnSpc>
              <a:spcPct val="100000"/>
            </a:lnSpc>
          </a:pPr>
          <a:endParaRPr lang="en-US"/>
        </a:p>
      </dgm:t>
    </dgm:pt>
    <dgm:pt modelId="{D8DE5762-67A0-4E82-9733-A492F4F04FA5}">
      <dgm:prSet/>
      <dgm:spPr/>
      <dgm:t>
        <a:bodyPr/>
        <a:lstStyle/>
        <a:p>
          <a:pPr>
            <a:lnSpc>
              <a:spcPct val="100000"/>
            </a:lnSpc>
          </a:pPr>
          <a:r>
            <a:rPr lang="es-PE"/>
            <a:t>Importancia de los microdatos</a:t>
          </a:r>
          <a:endParaRPr lang="en-US"/>
        </a:p>
      </dgm:t>
    </dgm:pt>
    <dgm:pt modelId="{1148B2B4-31CC-4091-A374-0A719FD12A02}" type="parTrans" cxnId="{B8FF6887-1098-4701-99E9-064BCABE8871}">
      <dgm:prSet/>
      <dgm:spPr/>
      <dgm:t>
        <a:bodyPr/>
        <a:lstStyle/>
        <a:p>
          <a:pPr algn="l"/>
          <a:endParaRPr lang="en-US"/>
        </a:p>
      </dgm:t>
    </dgm:pt>
    <dgm:pt modelId="{96ED64AF-4115-4216-97BD-967C7C827579}" type="sibTrans" cxnId="{B8FF6887-1098-4701-99E9-064BCABE8871}">
      <dgm:prSet/>
      <dgm:spPr/>
      <dgm:t>
        <a:bodyPr/>
        <a:lstStyle/>
        <a:p>
          <a:pPr>
            <a:lnSpc>
              <a:spcPct val="100000"/>
            </a:lnSpc>
          </a:pPr>
          <a:endParaRPr lang="en-US"/>
        </a:p>
      </dgm:t>
    </dgm:pt>
    <dgm:pt modelId="{FCAC7255-51CA-46D4-888E-EE4A053FF97A}">
      <dgm:prSet/>
      <dgm:spPr/>
      <dgm:t>
        <a:bodyPr/>
        <a:lstStyle/>
        <a:p>
          <a:pPr>
            <a:lnSpc>
              <a:spcPct val="100000"/>
            </a:lnSpc>
          </a:pPr>
          <a:r>
            <a:rPr lang="es-PE"/>
            <a:t>Alcances y limitaciones</a:t>
          </a:r>
          <a:endParaRPr lang="en-US"/>
        </a:p>
      </dgm:t>
    </dgm:pt>
    <dgm:pt modelId="{5988DC21-0A5D-4371-8B98-68F8DAB5FDC3}" type="parTrans" cxnId="{6143BF3B-96DA-4873-B98B-325358629813}">
      <dgm:prSet/>
      <dgm:spPr/>
      <dgm:t>
        <a:bodyPr/>
        <a:lstStyle/>
        <a:p>
          <a:pPr algn="l"/>
          <a:endParaRPr lang="en-US"/>
        </a:p>
      </dgm:t>
    </dgm:pt>
    <dgm:pt modelId="{3E815D7B-B8D4-4A97-952B-B5DD39B169B3}" type="sibTrans" cxnId="{6143BF3B-96DA-4873-B98B-325358629813}">
      <dgm:prSet/>
      <dgm:spPr/>
      <dgm:t>
        <a:bodyPr/>
        <a:lstStyle/>
        <a:p>
          <a:pPr>
            <a:lnSpc>
              <a:spcPct val="100000"/>
            </a:lnSpc>
          </a:pPr>
          <a:endParaRPr lang="en-US"/>
        </a:p>
      </dgm:t>
    </dgm:pt>
    <dgm:pt modelId="{B545C381-38BB-4ED9-94EF-CEC3BFEB3054}">
      <dgm:prSet/>
      <dgm:spPr/>
      <dgm:t>
        <a:bodyPr/>
        <a:lstStyle/>
        <a:p>
          <a:pPr>
            <a:lnSpc>
              <a:spcPct val="100000"/>
            </a:lnSpc>
          </a:pPr>
          <a:r>
            <a:rPr lang="es-PE"/>
            <a:t>Aplicaciones</a:t>
          </a:r>
          <a:endParaRPr lang="en-US"/>
        </a:p>
      </dgm:t>
    </dgm:pt>
    <dgm:pt modelId="{D06D0606-3067-48E7-B563-D242E0585A43}" type="parTrans" cxnId="{F8674CCC-A862-424D-87E7-5C2E116E78E0}">
      <dgm:prSet/>
      <dgm:spPr/>
      <dgm:t>
        <a:bodyPr/>
        <a:lstStyle/>
        <a:p>
          <a:pPr algn="l"/>
          <a:endParaRPr lang="en-US"/>
        </a:p>
      </dgm:t>
    </dgm:pt>
    <dgm:pt modelId="{AE6DAD27-645F-4F53-8DCC-276BD535510C}" type="sibTrans" cxnId="{F8674CCC-A862-424D-87E7-5C2E116E78E0}">
      <dgm:prSet/>
      <dgm:spPr/>
      <dgm:t>
        <a:bodyPr/>
        <a:lstStyle/>
        <a:p>
          <a:pPr>
            <a:lnSpc>
              <a:spcPct val="100000"/>
            </a:lnSpc>
          </a:pPr>
          <a:endParaRPr lang="en-US"/>
        </a:p>
      </dgm:t>
    </dgm:pt>
    <dgm:pt modelId="{203071DD-346F-40D9-AB48-1045F55920F6}">
      <dgm:prSet/>
      <dgm:spPr/>
      <dgm:t>
        <a:bodyPr/>
        <a:lstStyle/>
        <a:p>
          <a:pPr>
            <a:lnSpc>
              <a:spcPct val="100000"/>
            </a:lnSpc>
          </a:pPr>
          <a:r>
            <a:rPr lang="es-PE"/>
            <a:t>Conclusiones</a:t>
          </a:r>
          <a:endParaRPr lang="en-US"/>
        </a:p>
      </dgm:t>
    </dgm:pt>
    <dgm:pt modelId="{16029600-B943-4BB0-A611-365DADD0E9E7}" type="parTrans" cxnId="{7DB1B30C-C7B0-41A5-821A-631D4635BE25}">
      <dgm:prSet/>
      <dgm:spPr/>
      <dgm:t>
        <a:bodyPr/>
        <a:lstStyle/>
        <a:p>
          <a:pPr algn="l"/>
          <a:endParaRPr lang="en-US"/>
        </a:p>
      </dgm:t>
    </dgm:pt>
    <dgm:pt modelId="{F3F88441-C0D1-4865-84A4-7A7F554D2EF6}" type="sibTrans" cxnId="{7DB1B30C-C7B0-41A5-821A-631D4635BE25}">
      <dgm:prSet/>
      <dgm:spPr/>
      <dgm:t>
        <a:bodyPr/>
        <a:lstStyle/>
        <a:p>
          <a:pPr algn="l"/>
          <a:endParaRPr lang="en-US"/>
        </a:p>
      </dgm:t>
    </dgm:pt>
    <dgm:pt modelId="{A7D6EEC3-D44B-4821-8ACB-E28869D5ECEF}" type="pres">
      <dgm:prSet presAssocID="{1A8E63DB-B194-4846-A203-A5C5EFC5CAED}" presName="root" presStyleCnt="0">
        <dgm:presLayoutVars>
          <dgm:dir/>
          <dgm:resizeHandles val="exact"/>
        </dgm:presLayoutVars>
      </dgm:prSet>
      <dgm:spPr/>
    </dgm:pt>
    <dgm:pt modelId="{6CD42FFA-A1C2-449C-BFE9-1899A196B11C}" type="pres">
      <dgm:prSet presAssocID="{1A8E63DB-B194-4846-A203-A5C5EFC5CAED}" presName="container" presStyleCnt="0">
        <dgm:presLayoutVars>
          <dgm:dir/>
          <dgm:resizeHandles val="exact"/>
        </dgm:presLayoutVars>
      </dgm:prSet>
      <dgm:spPr/>
    </dgm:pt>
    <dgm:pt modelId="{6ECD8D78-C082-4FEA-BBE1-AFF31175EF2E}" type="pres">
      <dgm:prSet presAssocID="{C53A5745-D0D0-461B-BAF2-53CCC0931422}" presName="compNode" presStyleCnt="0"/>
      <dgm:spPr/>
    </dgm:pt>
    <dgm:pt modelId="{0B8C139C-DACE-40E5-93C5-E2CDF9E5CD83}" type="pres">
      <dgm:prSet presAssocID="{C53A5745-D0D0-461B-BAF2-53CCC0931422}" presName="iconBgRect" presStyleLbl="bgShp" presStyleIdx="0" presStyleCnt="5"/>
      <dgm:spPr/>
    </dgm:pt>
    <dgm:pt modelId="{DEB028F8-D60B-4ECE-AA9B-E708B1BABAB5}" type="pres">
      <dgm:prSet presAssocID="{C53A5745-D0D0-461B-BAF2-53CCC093142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uces encendidas contorno"/>
        </a:ext>
      </dgm:extLst>
    </dgm:pt>
    <dgm:pt modelId="{3C2AB2D4-9FED-4B9D-A357-39E34F665E30}" type="pres">
      <dgm:prSet presAssocID="{C53A5745-D0D0-461B-BAF2-53CCC0931422}" presName="spaceRect" presStyleCnt="0"/>
      <dgm:spPr/>
    </dgm:pt>
    <dgm:pt modelId="{D033C91C-D1BC-491E-9CB1-D4D53ADD1172}" type="pres">
      <dgm:prSet presAssocID="{C53A5745-D0D0-461B-BAF2-53CCC0931422}" presName="textRect" presStyleLbl="revTx" presStyleIdx="0" presStyleCnt="5">
        <dgm:presLayoutVars>
          <dgm:chMax val="1"/>
          <dgm:chPref val="1"/>
        </dgm:presLayoutVars>
      </dgm:prSet>
      <dgm:spPr/>
    </dgm:pt>
    <dgm:pt modelId="{5C1B1B1F-3D09-4694-9EEE-20F2F6B1DA2E}" type="pres">
      <dgm:prSet presAssocID="{D8FA75E7-258B-413E-BC2B-42CC3A7ABA36}" presName="sibTrans" presStyleLbl="sibTrans2D1" presStyleIdx="0" presStyleCnt="0"/>
      <dgm:spPr/>
    </dgm:pt>
    <dgm:pt modelId="{A1BA58DE-E695-4F65-99E0-F11F2160A6EF}" type="pres">
      <dgm:prSet presAssocID="{D8DE5762-67A0-4E82-9733-A492F4F04FA5}" presName="compNode" presStyleCnt="0"/>
      <dgm:spPr/>
    </dgm:pt>
    <dgm:pt modelId="{8BB9B9A7-C186-4218-81E3-CAF9C7E35415}" type="pres">
      <dgm:prSet presAssocID="{D8DE5762-67A0-4E82-9733-A492F4F04FA5}" presName="iconBgRect" presStyleLbl="bgShp" presStyleIdx="1" presStyleCnt="5"/>
      <dgm:spPr/>
    </dgm:pt>
    <dgm:pt modelId="{924487C8-C016-4B1C-8524-3ED0D25E1E09}" type="pres">
      <dgm:prSet presAssocID="{D8DE5762-67A0-4E82-9733-A492F4F04F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E961A55-762E-4135-A108-9268BAF5F231}" type="pres">
      <dgm:prSet presAssocID="{D8DE5762-67A0-4E82-9733-A492F4F04FA5}" presName="spaceRect" presStyleCnt="0"/>
      <dgm:spPr/>
    </dgm:pt>
    <dgm:pt modelId="{3D38B7B1-BD18-4833-BF99-794078F0D62C}" type="pres">
      <dgm:prSet presAssocID="{D8DE5762-67A0-4E82-9733-A492F4F04FA5}" presName="textRect" presStyleLbl="revTx" presStyleIdx="1" presStyleCnt="5">
        <dgm:presLayoutVars>
          <dgm:chMax val="1"/>
          <dgm:chPref val="1"/>
        </dgm:presLayoutVars>
      </dgm:prSet>
      <dgm:spPr/>
    </dgm:pt>
    <dgm:pt modelId="{1877296F-EBD2-4F6D-97BE-9A6749422E0A}" type="pres">
      <dgm:prSet presAssocID="{96ED64AF-4115-4216-97BD-967C7C827579}" presName="sibTrans" presStyleLbl="sibTrans2D1" presStyleIdx="0" presStyleCnt="0"/>
      <dgm:spPr/>
    </dgm:pt>
    <dgm:pt modelId="{6C45EBA7-C37E-41E0-A2FD-CE286549FADF}" type="pres">
      <dgm:prSet presAssocID="{FCAC7255-51CA-46D4-888E-EE4A053FF97A}" presName="compNode" presStyleCnt="0"/>
      <dgm:spPr/>
    </dgm:pt>
    <dgm:pt modelId="{9C82F27A-FBAF-4689-A700-740AF4DD0E97}" type="pres">
      <dgm:prSet presAssocID="{FCAC7255-51CA-46D4-888E-EE4A053FF97A}" presName="iconBgRect" presStyleLbl="bgShp" presStyleIdx="2" presStyleCnt="5"/>
      <dgm:spPr/>
    </dgm:pt>
    <dgm:pt modelId="{2267439E-82AB-431B-ABEE-DF18F653AAF2}" type="pres">
      <dgm:prSet presAssocID="{FCAC7255-51CA-46D4-888E-EE4A053FF97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vertencia"/>
        </a:ext>
      </dgm:extLst>
    </dgm:pt>
    <dgm:pt modelId="{E6E575E7-3F6A-4230-A3C4-27D7BB842F87}" type="pres">
      <dgm:prSet presAssocID="{FCAC7255-51CA-46D4-888E-EE4A053FF97A}" presName="spaceRect" presStyleCnt="0"/>
      <dgm:spPr/>
    </dgm:pt>
    <dgm:pt modelId="{AD913A83-92D9-4837-AC6D-46C399D91CF2}" type="pres">
      <dgm:prSet presAssocID="{FCAC7255-51CA-46D4-888E-EE4A053FF97A}" presName="textRect" presStyleLbl="revTx" presStyleIdx="2" presStyleCnt="5">
        <dgm:presLayoutVars>
          <dgm:chMax val="1"/>
          <dgm:chPref val="1"/>
        </dgm:presLayoutVars>
      </dgm:prSet>
      <dgm:spPr/>
    </dgm:pt>
    <dgm:pt modelId="{B60B4856-2BBE-49A1-9486-72C8DA5680CD}" type="pres">
      <dgm:prSet presAssocID="{3E815D7B-B8D4-4A97-952B-B5DD39B169B3}" presName="sibTrans" presStyleLbl="sibTrans2D1" presStyleIdx="0" presStyleCnt="0"/>
      <dgm:spPr/>
    </dgm:pt>
    <dgm:pt modelId="{DA538238-A51A-42B9-9A01-D4964BCC4465}" type="pres">
      <dgm:prSet presAssocID="{B545C381-38BB-4ED9-94EF-CEC3BFEB3054}" presName="compNode" presStyleCnt="0"/>
      <dgm:spPr/>
    </dgm:pt>
    <dgm:pt modelId="{7EE3D398-4EA2-42A5-B093-1BA6419B5286}" type="pres">
      <dgm:prSet presAssocID="{B545C381-38BB-4ED9-94EF-CEC3BFEB3054}" presName="iconBgRect" presStyleLbl="bgShp" presStyleIdx="3" presStyleCnt="5"/>
      <dgm:spPr/>
    </dgm:pt>
    <dgm:pt modelId="{74FD79BE-4807-4378-97A1-98FF2F0FF2DB}" type="pres">
      <dgm:prSet presAssocID="{B545C381-38BB-4ED9-94EF-CEC3BFEB30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B7035843-3AC1-4DED-9D7F-83898B06882B}" type="pres">
      <dgm:prSet presAssocID="{B545C381-38BB-4ED9-94EF-CEC3BFEB3054}" presName="spaceRect" presStyleCnt="0"/>
      <dgm:spPr/>
    </dgm:pt>
    <dgm:pt modelId="{DA41C7B6-BAB1-43BA-8DED-20ADB1A68C47}" type="pres">
      <dgm:prSet presAssocID="{B545C381-38BB-4ED9-94EF-CEC3BFEB3054}" presName="textRect" presStyleLbl="revTx" presStyleIdx="3" presStyleCnt="5">
        <dgm:presLayoutVars>
          <dgm:chMax val="1"/>
          <dgm:chPref val="1"/>
        </dgm:presLayoutVars>
      </dgm:prSet>
      <dgm:spPr/>
    </dgm:pt>
    <dgm:pt modelId="{9B1343B9-BBFA-4AAE-82DB-FD976BE466B4}" type="pres">
      <dgm:prSet presAssocID="{AE6DAD27-645F-4F53-8DCC-276BD535510C}" presName="sibTrans" presStyleLbl="sibTrans2D1" presStyleIdx="0" presStyleCnt="0"/>
      <dgm:spPr/>
    </dgm:pt>
    <dgm:pt modelId="{425FF775-A889-4B97-A1D8-2D78DEB4D216}" type="pres">
      <dgm:prSet presAssocID="{203071DD-346F-40D9-AB48-1045F55920F6}" presName="compNode" presStyleCnt="0"/>
      <dgm:spPr/>
    </dgm:pt>
    <dgm:pt modelId="{7FB9B2B1-5B78-4775-92A6-8169975FE1D8}" type="pres">
      <dgm:prSet presAssocID="{203071DD-346F-40D9-AB48-1045F55920F6}" presName="iconBgRect" presStyleLbl="bgShp" presStyleIdx="4" presStyleCnt="5"/>
      <dgm:spPr/>
    </dgm:pt>
    <dgm:pt modelId="{A9AD0CFD-FDEA-4469-B3A9-308FFF6FA3D0}" type="pres">
      <dgm:prSet presAssocID="{203071DD-346F-40D9-AB48-1045F55920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ca de verificación"/>
        </a:ext>
      </dgm:extLst>
    </dgm:pt>
    <dgm:pt modelId="{3093FEB0-11DE-4A31-BD81-1E245BC4F05F}" type="pres">
      <dgm:prSet presAssocID="{203071DD-346F-40D9-AB48-1045F55920F6}" presName="spaceRect" presStyleCnt="0"/>
      <dgm:spPr/>
    </dgm:pt>
    <dgm:pt modelId="{E7646A1D-8874-4E82-97EA-F2BC6B5D7524}" type="pres">
      <dgm:prSet presAssocID="{203071DD-346F-40D9-AB48-1045F55920F6}" presName="textRect" presStyleLbl="revTx" presStyleIdx="4" presStyleCnt="5">
        <dgm:presLayoutVars>
          <dgm:chMax val="1"/>
          <dgm:chPref val="1"/>
        </dgm:presLayoutVars>
      </dgm:prSet>
      <dgm:spPr/>
    </dgm:pt>
  </dgm:ptLst>
  <dgm:cxnLst>
    <dgm:cxn modelId="{7DB1B30C-C7B0-41A5-821A-631D4635BE25}" srcId="{1A8E63DB-B194-4846-A203-A5C5EFC5CAED}" destId="{203071DD-346F-40D9-AB48-1045F55920F6}" srcOrd="4" destOrd="0" parTransId="{16029600-B943-4BB0-A611-365DADD0E9E7}" sibTransId="{F3F88441-C0D1-4865-84A4-7A7F554D2EF6}"/>
    <dgm:cxn modelId="{D2F3AC1B-2CE4-46B1-A151-7F72CC91BB84}" srcId="{1A8E63DB-B194-4846-A203-A5C5EFC5CAED}" destId="{C53A5745-D0D0-461B-BAF2-53CCC0931422}" srcOrd="0" destOrd="0" parTransId="{BBC7DA3A-30A4-4790-8E0A-32605BCA9BCC}" sibTransId="{D8FA75E7-258B-413E-BC2B-42CC3A7ABA36}"/>
    <dgm:cxn modelId="{81091D22-A887-4C00-A117-B15692933270}" type="presOf" srcId="{AE6DAD27-645F-4F53-8DCC-276BD535510C}" destId="{9B1343B9-BBFA-4AAE-82DB-FD976BE466B4}" srcOrd="0" destOrd="0" presId="urn:microsoft.com/office/officeart/2018/2/layout/IconCircleList"/>
    <dgm:cxn modelId="{6143BF3B-96DA-4873-B98B-325358629813}" srcId="{1A8E63DB-B194-4846-A203-A5C5EFC5CAED}" destId="{FCAC7255-51CA-46D4-888E-EE4A053FF97A}" srcOrd="2" destOrd="0" parTransId="{5988DC21-0A5D-4371-8B98-68F8DAB5FDC3}" sibTransId="{3E815D7B-B8D4-4A97-952B-B5DD39B169B3}"/>
    <dgm:cxn modelId="{515E0344-A009-4B2A-AF47-E8B1262D7148}" type="presOf" srcId="{3E815D7B-B8D4-4A97-952B-B5DD39B169B3}" destId="{B60B4856-2BBE-49A1-9486-72C8DA5680CD}" srcOrd="0" destOrd="0" presId="urn:microsoft.com/office/officeart/2018/2/layout/IconCircleList"/>
    <dgm:cxn modelId="{70EDA54B-DFF2-4A9B-A15B-531A5957AA4C}" type="presOf" srcId="{203071DD-346F-40D9-AB48-1045F55920F6}" destId="{E7646A1D-8874-4E82-97EA-F2BC6B5D7524}" srcOrd="0" destOrd="0" presId="urn:microsoft.com/office/officeart/2018/2/layout/IconCircleList"/>
    <dgm:cxn modelId="{B76C9771-9C1D-4EEA-80D9-231003538EBA}" type="presOf" srcId="{C53A5745-D0D0-461B-BAF2-53CCC0931422}" destId="{D033C91C-D1BC-491E-9CB1-D4D53ADD1172}" srcOrd="0" destOrd="0" presId="urn:microsoft.com/office/officeart/2018/2/layout/IconCircleList"/>
    <dgm:cxn modelId="{2FC51257-E5B1-4047-B654-6C6730B1EAF1}" type="presOf" srcId="{1A8E63DB-B194-4846-A203-A5C5EFC5CAED}" destId="{A7D6EEC3-D44B-4821-8ACB-E28869D5ECEF}" srcOrd="0" destOrd="0" presId="urn:microsoft.com/office/officeart/2018/2/layout/IconCircleList"/>
    <dgm:cxn modelId="{B8FF6887-1098-4701-99E9-064BCABE8871}" srcId="{1A8E63DB-B194-4846-A203-A5C5EFC5CAED}" destId="{D8DE5762-67A0-4E82-9733-A492F4F04FA5}" srcOrd="1" destOrd="0" parTransId="{1148B2B4-31CC-4091-A374-0A719FD12A02}" sibTransId="{96ED64AF-4115-4216-97BD-967C7C827579}"/>
    <dgm:cxn modelId="{DC8EC38A-1E7D-408D-A433-76ED83FC1C23}" type="presOf" srcId="{D8FA75E7-258B-413E-BC2B-42CC3A7ABA36}" destId="{5C1B1B1F-3D09-4694-9EEE-20F2F6B1DA2E}" srcOrd="0" destOrd="0" presId="urn:microsoft.com/office/officeart/2018/2/layout/IconCircleList"/>
    <dgm:cxn modelId="{1831C78F-68EE-4807-840B-AA51E99B0658}" type="presOf" srcId="{96ED64AF-4115-4216-97BD-967C7C827579}" destId="{1877296F-EBD2-4F6D-97BE-9A6749422E0A}" srcOrd="0" destOrd="0" presId="urn:microsoft.com/office/officeart/2018/2/layout/IconCircleList"/>
    <dgm:cxn modelId="{27834CA5-CBA2-409D-A45A-2287964E18A3}" type="presOf" srcId="{D8DE5762-67A0-4E82-9733-A492F4F04FA5}" destId="{3D38B7B1-BD18-4833-BF99-794078F0D62C}" srcOrd="0" destOrd="0" presId="urn:microsoft.com/office/officeart/2018/2/layout/IconCircleList"/>
    <dgm:cxn modelId="{067F3EB6-35F8-4998-8170-4DB3A2B5B0D9}" type="presOf" srcId="{B545C381-38BB-4ED9-94EF-CEC3BFEB3054}" destId="{DA41C7B6-BAB1-43BA-8DED-20ADB1A68C47}" srcOrd="0" destOrd="0" presId="urn:microsoft.com/office/officeart/2018/2/layout/IconCircleList"/>
    <dgm:cxn modelId="{F8674CCC-A862-424D-87E7-5C2E116E78E0}" srcId="{1A8E63DB-B194-4846-A203-A5C5EFC5CAED}" destId="{B545C381-38BB-4ED9-94EF-CEC3BFEB3054}" srcOrd="3" destOrd="0" parTransId="{D06D0606-3067-48E7-B563-D242E0585A43}" sibTransId="{AE6DAD27-645F-4F53-8DCC-276BD535510C}"/>
    <dgm:cxn modelId="{1C587FEB-A067-4DAC-A748-E175E910E043}" type="presOf" srcId="{FCAC7255-51CA-46D4-888E-EE4A053FF97A}" destId="{AD913A83-92D9-4837-AC6D-46C399D91CF2}" srcOrd="0" destOrd="0" presId="urn:microsoft.com/office/officeart/2018/2/layout/IconCircleList"/>
    <dgm:cxn modelId="{1D61F2C7-109B-4B5E-8B20-623A6D28C7BA}" type="presParOf" srcId="{A7D6EEC3-D44B-4821-8ACB-E28869D5ECEF}" destId="{6CD42FFA-A1C2-449C-BFE9-1899A196B11C}" srcOrd="0" destOrd="0" presId="urn:microsoft.com/office/officeart/2018/2/layout/IconCircleList"/>
    <dgm:cxn modelId="{7355EC08-502F-44B3-B71A-DC72BD0AAD64}" type="presParOf" srcId="{6CD42FFA-A1C2-449C-BFE9-1899A196B11C}" destId="{6ECD8D78-C082-4FEA-BBE1-AFF31175EF2E}" srcOrd="0" destOrd="0" presId="urn:microsoft.com/office/officeart/2018/2/layout/IconCircleList"/>
    <dgm:cxn modelId="{044EF0EE-DF62-48DF-9CCC-B6300F1F6F2F}" type="presParOf" srcId="{6ECD8D78-C082-4FEA-BBE1-AFF31175EF2E}" destId="{0B8C139C-DACE-40E5-93C5-E2CDF9E5CD83}" srcOrd="0" destOrd="0" presId="urn:microsoft.com/office/officeart/2018/2/layout/IconCircleList"/>
    <dgm:cxn modelId="{220404DA-3BD6-46BF-82F7-2B7BF4F5892E}" type="presParOf" srcId="{6ECD8D78-C082-4FEA-BBE1-AFF31175EF2E}" destId="{DEB028F8-D60B-4ECE-AA9B-E708B1BABAB5}" srcOrd="1" destOrd="0" presId="urn:microsoft.com/office/officeart/2018/2/layout/IconCircleList"/>
    <dgm:cxn modelId="{F278AA2D-8A70-4E68-ABC0-D9A7D1D70E10}" type="presParOf" srcId="{6ECD8D78-C082-4FEA-BBE1-AFF31175EF2E}" destId="{3C2AB2D4-9FED-4B9D-A357-39E34F665E30}" srcOrd="2" destOrd="0" presId="urn:microsoft.com/office/officeart/2018/2/layout/IconCircleList"/>
    <dgm:cxn modelId="{995B52FD-891C-4BDE-B455-CACB72694563}" type="presParOf" srcId="{6ECD8D78-C082-4FEA-BBE1-AFF31175EF2E}" destId="{D033C91C-D1BC-491E-9CB1-D4D53ADD1172}" srcOrd="3" destOrd="0" presId="urn:microsoft.com/office/officeart/2018/2/layout/IconCircleList"/>
    <dgm:cxn modelId="{877DD54E-FD5E-400F-8AFB-49406CC28E96}" type="presParOf" srcId="{6CD42FFA-A1C2-449C-BFE9-1899A196B11C}" destId="{5C1B1B1F-3D09-4694-9EEE-20F2F6B1DA2E}" srcOrd="1" destOrd="0" presId="urn:microsoft.com/office/officeart/2018/2/layout/IconCircleList"/>
    <dgm:cxn modelId="{3FE3E93A-CB64-4A49-B2B4-C622C9E83F40}" type="presParOf" srcId="{6CD42FFA-A1C2-449C-BFE9-1899A196B11C}" destId="{A1BA58DE-E695-4F65-99E0-F11F2160A6EF}" srcOrd="2" destOrd="0" presId="urn:microsoft.com/office/officeart/2018/2/layout/IconCircleList"/>
    <dgm:cxn modelId="{41700FA0-D664-40C8-AF7B-1CA76F7F89CB}" type="presParOf" srcId="{A1BA58DE-E695-4F65-99E0-F11F2160A6EF}" destId="{8BB9B9A7-C186-4218-81E3-CAF9C7E35415}" srcOrd="0" destOrd="0" presId="urn:microsoft.com/office/officeart/2018/2/layout/IconCircleList"/>
    <dgm:cxn modelId="{E165C314-C174-4315-8B7B-9D301D1E44C2}" type="presParOf" srcId="{A1BA58DE-E695-4F65-99E0-F11F2160A6EF}" destId="{924487C8-C016-4B1C-8524-3ED0D25E1E09}" srcOrd="1" destOrd="0" presId="urn:microsoft.com/office/officeart/2018/2/layout/IconCircleList"/>
    <dgm:cxn modelId="{3874C17B-5322-4BB8-A796-803C568A23BE}" type="presParOf" srcId="{A1BA58DE-E695-4F65-99E0-F11F2160A6EF}" destId="{FE961A55-762E-4135-A108-9268BAF5F231}" srcOrd="2" destOrd="0" presId="urn:microsoft.com/office/officeart/2018/2/layout/IconCircleList"/>
    <dgm:cxn modelId="{5A43B89D-AA5E-4D92-8CF0-CD8C08B2AD49}" type="presParOf" srcId="{A1BA58DE-E695-4F65-99E0-F11F2160A6EF}" destId="{3D38B7B1-BD18-4833-BF99-794078F0D62C}" srcOrd="3" destOrd="0" presId="urn:microsoft.com/office/officeart/2018/2/layout/IconCircleList"/>
    <dgm:cxn modelId="{CE0CD4B0-7483-44FD-9EBD-43E54389B06F}" type="presParOf" srcId="{6CD42FFA-A1C2-449C-BFE9-1899A196B11C}" destId="{1877296F-EBD2-4F6D-97BE-9A6749422E0A}" srcOrd="3" destOrd="0" presId="urn:microsoft.com/office/officeart/2018/2/layout/IconCircleList"/>
    <dgm:cxn modelId="{4B8130C4-6759-4D00-8E73-8A08D6092D98}" type="presParOf" srcId="{6CD42FFA-A1C2-449C-BFE9-1899A196B11C}" destId="{6C45EBA7-C37E-41E0-A2FD-CE286549FADF}" srcOrd="4" destOrd="0" presId="urn:microsoft.com/office/officeart/2018/2/layout/IconCircleList"/>
    <dgm:cxn modelId="{60A7A446-4223-47EF-9D56-4530CFEE8D4B}" type="presParOf" srcId="{6C45EBA7-C37E-41E0-A2FD-CE286549FADF}" destId="{9C82F27A-FBAF-4689-A700-740AF4DD0E97}" srcOrd="0" destOrd="0" presId="urn:microsoft.com/office/officeart/2018/2/layout/IconCircleList"/>
    <dgm:cxn modelId="{BCA0CC3A-CCD9-4CB0-8A5C-7DDDE556D291}" type="presParOf" srcId="{6C45EBA7-C37E-41E0-A2FD-CE286549FADF}" destId="{2267439E-82AB-431B-ABEE-DF18F653AAF2}" srcOrd="1" destOrd="0" presId="urn:microsoft.com/office/officeart/2018/2/layout/IconCircleList"/>
    <dgm:cxn modelId="{8DD70A78-487B-4CDE-A79D-B28656945B40}" type="presParOf" srcId="{6C45EBA7-C37E-41E0-A2FD-CE286549FADF}" destId="{E6E575E7-3F6A-4230-A3C4-27D7BB842F87}" srcOrd="2" destOrd="0" presId="urn:microsoft.com/office/officeart/2018/2/layout/IconCircleList"/>
    <dgm:cxn modelId="{07417B0C-9E34-4431-AF9F-81A354CA9AFF}" type="presParOf" srcId="{6C45EBA7-C37E-41E0-A2FD-CE286549FADF}" destId="{AD913A83-92D9-4837-AC6D-46C399D91CF2}" srcOrd="3" destOrd="0" presId="urn:microsoft.com/office/officeart/2018/2/layout/IconCircleList"/>
    <dgm:cxn modelId="{C494DB82-28A8-469C-BDDD-F378EF5E2D31}" type="presParOf" srcId="{6CD42FFA-A1C2-449C-BFE9-1899A196B11C}" destId="{B60B4856-2BBE-49A1-9486-72C8DA5680CD}" srcOrd="5" destOrd="0" presId="urn:microsoft.com/office/officeart/2018/2/layout/IconCircleList"/>
    <dgm:cxn modelId="{F15A6149-637E-4460-844E-D5E604C3B00E}" type="presParOf" srcId="{6CD42FFA-A1C2-449C-BFE9-1899A196B11C}" destId="{DA538238-A51A-42B9-9A01-D4964BCC4465}" srcOrd="6" destOrd="0" presId="urn:microsoft.com/office/officeart/2018/2/layout/IconCircleList"/>
    <dgm:cxn modelId="{61A7DA96-5EEB-45C6-BE14-C921D9B01B4D}" type="presParOf" srcId="{DA538238-A51A-42B9-9A01-D4964BCC4465}" destId="{7EE3D398-4EA2-42A5-B093-1BA6419B5286}" srcOrd="0" destOrd="0" presId="urn:microsoft.com/office/officeart/2018/2/layout/IconCircleList"/>
    <dgm:cxn modelId="{5148AA7C-A4B4-49C0-A859-D544B4CCB1A1}" type="presParOf" srcId="{DA538238-A51A-42B9-9A01-D4964BCC4465}" destId="{74FD79BE-4807-4378-97A1-98FF2F0FF2DB}" srcOrd="1" destOrd="0" presId="urn:microsoft.com/office/officeart/2018/2/layout/IconCircleList"/>
    <dgm:cxn modelId="{DDB7D761-B1A6-4425-B170-8A0AF2ACC5CF}" type="presParOf" srcId="{DA538238-A51A-42B9-9A01-D4964BCC4465}" destId="{B7035843-3AC1-4DED-9D7F-83898B06882B}" srcOrd="2" destOrd="0" presId="urn:microsoft.com/office/officeart/2018/2/layout/IconCircleList"/>
    <dgm:cxn modelId="{B88B7685-2A50-4231-A5A0-00FE3BCFC281}" type="presParOf" srcId="{DA538238-A51A-42B9-9A01-D4964BCC4465}" destId="{DA41C7B6-BAB1-43BA-8DED-20ADB1A68C47}" srcOrd="3" destOrd="0" presId="urn:microsoft.com/office/officeart/2018/2/layout/IconCircleList"/>
    <dgm:cxn modelId="{0CB93BE9-E64E-430E-A681-5F1422E66FF9}" type="presParOf" srcId="{6CD42FFA-A1C2-449C-BFE9-1899A196B11C}" destId="{9B1343B9-BBFA-4AAE-82DB-FD976BE466B4}" srcOrd="7" destOrd="0" presId="urn:microsoft.com/office/officeart/2018/2/layout/IconCircleList"/>
    <dgm:cxn modelId="{C547761B-5BEF-4A08-94A4-34F057F989A0}" type="presParOf" srcId="{6CD42FFA-A1C2-449C-BFE9-1899A196B11C}" destId="{425FF775-A889-4B97-A1D8-2D78DEB4D216}" srcOrd="8" destOrd="0" presId="urn:microsoft.com/office/officeart/2018/2/layout/IconCircleList"/>
    <dgm:cxn modelId="{86C67D1B-E6BD-4F4D-88E3-8767F33113EF}" type="presParOf" srcId="{425FF775-A889-4B97-A1D8-2D78DEB4D216}" destId="{7FB9B2B1-5B78-4775-92A6-8169975FE1D8}" srcOrd="0" destOrd="0" presId="urn:microsoft.com/office/officeart/2018/2/layout/IconCircleList"/>
    <dgm:cxn modelId="{00EFED49-1234-4B87-B66D-634CEE295B76}" type="presParOf" srcId="{425FF775-A889-4B97-A1D8-2D78DEB4D216}" destId="{A9AD0CFD-FDEA-4469-B3A9-308FFF6FA3D0}" srcOrd="1" destOrd="0" presId="urn:microsoft.com/office/officeart/2018/2/layout/IconCircleList"/>
    <dgm:cxn modelId="{A9592B0C-175B-4392-ACD7-1CBA712B233F}" type="presParOf" srcId="{425FF775-A889-4B97-A1D8-2D78DEB4D216}" destId="{3093FEB0-11DE-4A31-BD81-1E245BC4F05F}" srcOrd="2" destOrd="0" presId="urn:microsoft.com/office/officeart/2018/2/layout/IconCircleList"/>
    <dgm:cxn modelId="{8B199260-6BAF-416F-BF01-8F33FF3F52BB}" type="presParOf" srcId="{425FF775-A889-4B97-A1D8-2D78DEB4D216}" destId="{E7646A1D-8874-4E82-97EA-F2BC6B5D752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C139C-DACE-40E5-93C5-E2CDF9E5CD83}">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EB028F8-D60B-4ECE-AA9B-E708B1BABAB5}">
      <dsp:nvSpPr>
        <dsp:cNvPr id="0" name=""/>
        <dsp:cNvSpPr/>
      </dsp:nvSpPr>
      <dsp:spPr>
        <a:xfrm>
          <a:off x="271034" y="1096980"/>
          <a:ext cx="520402" cy="5204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033C91C-D1BC-491E-9CB1-D4D53ADD117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Introducción</a:t>
          </a:r>
          <a:endParaRPr lang="en-US" sz="2400" kern="1200"/>
        </a:p>
      </dsp:txBody>
      <dsp:txXfrm>
        <a:off x="1172126" y="908559"/>
        <a:ext cx="2114937" cy="897246"/>
      </dsp:txXfrm>
    </dsp:sp>
    <dsp:sp modelId="{8BB9B9A7-C186-4218-81E3-CAF9C7E35415}">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24487C8-C016-4B1C-8524-3ED0D25E1E09}">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38B7B1-BD18-4833-BF99-794078F0D62C}">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Importancia de los microdatos</a:t>
          </a:r>
          <a:endParaRPr lang="en-US" sz="2400" kern="1200"/>
        </a:p>
      </dsp:txBody>
      <dsp:txXfrm>
        <a:off x="4745088" y="908559"/>
        <a:ext cx="2114937" cy="897246"/>
      </dsp:txXfrm>
    </dsp:sp>
    <dsp:sp modelId="{9C82F27A-FBAF-4689-A700-740AF4DD0E97}">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267439E-82AB-431B-ABEE-DF18F653AAF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13A83-92D9-4837-AC6D-46C399D91CF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Alcances y limitaciones</a:t>
          </a:r>
          <a:endParaRPr lang="en-US" sz="2400" kern="1200"/>
        </a:p>
      </dsp:txBody>
      <dsp:txXfrm>
        <a:off x="8318049" y="908559"/>
        <a:ext cx="2114937" cy="897246"/>
      </dsp:txXfrm>
    </dsp:sp>
    <dsp:sp modelId="{7EE3D398-4EA2-42A5-B093-1BA6419B5286}">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4FD79BE-4807-4378-97A1-98FF2F0FF2D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41C7B6-BAB1-43BA-8DED-20ADB1A68C4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Aplicaciones</a:t>
          </a:r>
          <a:endParaRPr lang="en-US" sz="2400" kern="1200"/>
        </a:p>
      </dsp:txBody>
      <dsp:txXfrm>
        <a:off x="1172126" y="2545532"/>
        <a:ext cx="2114937" cy="897246"/>
      </dsp:txXfrm>
    </dsp:sp>
    <dsp:sp modelId="{7FB9B2B1-5B78-4775-92A6-8169975FE1D8}">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9AD0CFD-FDEA-4469-B3A9-308FFF6FA3D0}">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7646A1D-8874-4E82-97EA-F2BC6B5D7524}">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Conclusiones</a:t>
          </a:r>
          <a:endParaRPr lang="en-US" sz="2400" kern="1200"/>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84887-BE72-42BF-B329-9BCE6EBD901C}" type="datetimeFigureOut">
              <a:rPr lang="es-PE" smtClean="0"/>
              <a:t>7/06/2021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3F5D8-7F91-4257-91C0-34A6159D8F13}" type="slidenum">
              <a:rPr lang="es-PE" smtClean="0"/>
              <a:t>‹Nº›</a:t>
            </a:fld>
            <a:endParaRPr lang="es-PE"/>
          </a:p>
        </p:txBody>
      </p:sp>
    </p:spTree>
    <p:extLst>
      <p:ext uri="{BB962C8B-B14F-4D97-AF65-F5344CB8AC3E}">
        <p14:creationId xmlns:p14="http://schemas.microsoft.com/office/powerpoint/2010/main" val="248720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28B3F5D8-7F91-4257-91C0-34A6159D8F13}" type="slidenum">
              <a:rPr lang="es-PE" smtClean="0"/>
              <a:t>4</a:t>
            </a:fld>
            <a:endParaRPr lang="es-PE"/>
          </a:p>
        </p:txBody>
      </p:sp>
    </p:spTree>
    <p:extLst>
      <p:ext uri="{BB962C8B-B14F-4D97-AF65-F5344CB8AC3E}">
        <p14:creationId xmlns:p14="http://schemas.microsoft.com/office/powerpoint/2010/main" val="386652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52a1920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752a1920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7342ae19c8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7342ae19c8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4825E-6A29-4BC7-BF77-4E9B31CBA366}"/>
              </a:ext>
            </a:extLst>
          </p:cNvPr>
          <p:cNvSpPr>
            <a:spLocks noGrp="1"/>
          </p:cNvSpPr>
          <p:nvPr>
            <p:ph type="title"/>
          </p:nvPr>
        </p:nvSpPr>
        <p:spPr>
          <a:xfrm>
            <a:off x="831850" y="1709738"/>
            <a:ext cx="10515600" cy="2852737"/>
          </a:xfrm>
        </p:spPr>
        <p:txBody>
          <a:bodyPr anchor="b"/>
          <a:lstStyle>
            <a:lvl1pPr algn="ctr">
              <a:defRPr sz="6000"/>
            </a:lvl1pPr>
          </a:lstStyle>
          <a:p>
            <a:r>
              <a:rPr lang="es-ES"/>
              <a:t>Haga clic para modificar el estilo de título del patrón</a:t>
            </a:r>
            <a:endParaRPr lang="es-PE" dirty="0"/>
          </a:p>
        </p:txBody>
      </p:sp>
      <p:sp>
        <p:nvSpPr>
          <p:cNvPr id="3" name="Marcador de texto 2">
            <a:extLst>
              <a:ext uri="{FF2B5EF4-FFF2-40B4-BE49-F238E27FC236}">
                <a16:creationId xmlns:a16="http://schemas.microsoft.com/office/drawing/2014/main" id="{E649A43F-3D45-428E-82FA-A3399DEFAA4B}"/>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716F909-F544-446D-9FAC-2D66347802F9}"/>
              </a:ext>
            </a:extLst>
          </p:cNvPr>
          <p:cNvSpPr>
            <a:spLocks noGrp="1"/>
          </p:cNvSpPr>
          <p:nvPr>
            <p:ph type="dt" sz="half" idx="10"/>
          </p:nvPr>
        </p:nvSpPr>
        <p:spPr/>
        <p:txBody>
          <a:bodyPr/>
          <a:lstStyle/>
          <a:p>
            <a:fld id="{862CADF3-5944-47B7-A1FC-787C16FD077D}" type="datetime1">
              <a:rPr lang="es-PE" smtClean="0"/>
              <a:t>7/06/2021</a:t>
            </a:fld>
            <a:endParaRPr lang="es-PE"/>
          </a:p>
        </p:txBody>
      </p:sp>
      <p:sp>
        <p:nvSpPr>
          <p:cNvPr id="5" name="Marcador de pie de página 4">
            <a:extLst>
              <a:ext uri="{FF2B5EF4-FFF2-40B4-BE49-F238E27FC236}">
                <a16:creationId xmlns:a16="http://schemas.microsoft.com/office/drawing/2014/main" id="{C046AFE5-92CD-4CE0-878D-A44A3C80B3A1}"/>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AD17496-69B9-4EC9-887F-CBDE49602968}"/>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81011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6C2C2-1390-4551-9F5D-5291CFB4BA1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33921AB-5C6F-4ECA-9614-269786C3124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5333B7C-BBCA-4E74-B777-2F04FAEA3131}"/>
              </a:ext>
            </a:extLst>
          </p:cNvPr>
          <p:cNvSpPr>
            <a:spLocks noGrp="1"/>
          </p:cNvSpPr>
          <p:nvPr>
            <p:ph type="dt" sz="half" idx="10"/>
          </p:nvPr>
        </p:nvSpPr>
        <p:spPr/>
        <p:txBody>
          <a:bodyPr/>
          <a:lstStyle/>
          <a:p>
            <a:fld id="{7AE04255-FC2A-4C8B-B190-6408832140DB}" type="datetime1">
              <a:rPr lang="es-PE" smtClean="0"/>
              <a:t>7/06/2021</a:t>
            </a:fld>
            <a:endParaRPr lang="es-PE"/>
          </a:p>
        </p:txBody>
      </p:sp>
      <p:sp>
        <p:nvSpPr>
          <p:cNvPr id="5" name="Marcador de pie de página 4">
            <a:extLst>
              <a:ext uri="{FF2B5EF4-FFF2-40B4-BE49-F238E27FC236}">
                <a16:creationId xmlns:a16="http://schemas.microsoft.com/office/drawing/2014/main" id="{39B6983A-89A6-4242-8AD5-1FF312A3F2E8}"/>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4C70AF8F-1155-4C10-BA69-72B65CF5D329}"/>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7803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DBF651B-5072-4A91-99B5-6DF789EA4CE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283FDB5-576E-4BDF-85C5-B1151A5B55B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78427F6-3391-4F5E-8D4F-DFE1B324A8A8}"/>
              </a:ext>
            </a:extLst>
          </p:cNvPr>
          <p:cNvSpPr>
            <a:spLocks noGrp="1"/>
          </p:cNvSpPr>
          <p:nvPr>
            <p:ph type="dt" sz="half" idx="10"/>
          </p:nvPr>
        </p:nvSpPr>
        <p:spPr/>
        <p:txBody>
          <a:bodyPr/>
          <a:lstStyle/>
          <a:p>
            <a:fld id="{82D28D12-D07A-4E47-AD0D-F2AF419204D9}" type="datetime1">
              <a:rPr lang="es-PE" smtClean="0"/>
              <a:t>7/06/2021</a:t>
            </a:fld>
            <a:endParaRPr lang="es-PE"/>
          </a:p>
        </p:txBody>
      </p:sp>
      <p:sp>
        <p:nvSpPr>
          <p:cNvPr id="5" name="Marcador de pie de página 4">
            <a:extLst>
              <a:ext uri="{FF2B5EF4-FFF2-40B4-BE49-F238E27FC236}">
                <a16:creationId xmlns:a16="http://schemas.microsoft.com/office/drawing/2014/main" id="{80D6D1B0-2BFF-493B-A123-E4FF506F0222}"/>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9EA90CE9-1C3F-4D70-A837-7AF54EC1722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51892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6DB0-AFB9-4E7B-8ECB-A8150B55838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061F8ED8-AF37-4DA9-A8B6-B580C9C0D4E5}"/>
              </a:ext>
            </a:extLst>
          </p:cNvPr>
          <p:cNvSpPr>
            <a:spLocks noGrp="1"/>
          </p:cNvSpPr>
          <p:nvPr>
            <p:ph type="dt" sz="half" idx="10"/>
          </p:nvPr>
        </p:nvSpPr>
        <p:spPr/>
        <p:txBody>
          <a:bodyPr/>
          <a:lstStyle/>
          <a:p>
            <a:fld id="{3D8593A5-55C4-42FC-8DCD-8FD7E11D53ED}" type="datetime1">
              <a:rPr lang="es-PE" smtClean="0"/>
              <a:t>7/06/2021</a:t>
            </a:fld>
            <a:endParaRPr lang="es-PE"/>
          </a:p>
        </p:txBody>
      </p:sp>
      <p:sp>
        <p:nvSpPr>
          <p:cNvPr id="4" name="Marcador de pie de página 3">
            <a:extLst>
              <a:ext uri="{FF2B5EF4-FFF2-40B4-BE49-F238E27FC236}">
                <a16:creationId xmlns:a16="http://schemas.microsoft.com/office/drawing/2014/main" id="{C5974C32-31BB-42D6-88AF-57608091EC2A}"/>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B216B40E-41B8-474E-BC23-277799BC3796}"/>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828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413ADCD-DA24-4C90-B29B-D1D057624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7" name="Título 6">
            <a:extLst>
              <a:ext uri="{FF2B5EF4-FFF2-40B4-BE49-F238E27FC236}">
                <a16:creationId xmlns:a16="http://schemas.microsoft.com/office/drawing/2014/main" id="{4320920C-0F50-49D6-A7FF-17618A76DC7B}"/>
              </a:ext>
            </a:extLst>
          </p:cNvPr>
          <p:cNvSpPr>
            <a:spLocks noGrp="1"/>
          </p:cNvSpPr>
          <p:nvPr>
            <p:ph type="title"/>
          </p:nvPr>
        </p:nvSpPr>
        <p:spPr/>
        <p:txBody>
          <a:bodyPr/>
          <a:lstStyle/>
          <a:p>
            <a:r>
              <a:rPr lang="es-ES"/>
              <a:t>Haga clic para modificar el estilo de título del patrón</a:t>
            </a:r>
            <a:endParaRPr lang="es-PE" dirty="0"/>
          </a:p>
        </p:txBody>
      </p:sp>
      <p:sp>
        <p:nvSpPr>
          <p:cNvPr id="8" name="Marcador de fecha 7">
            <a:extLst>
              <a:ext uri="{FF2B5EF4-FFF2-40B4-BE49-F238E27FC236}">
                <a16:creationId xmlns:a16="http://schemas.microsoft.com/office/drawing/2014/main" id="{C91C7B27-AD97-46FC-BD12-67E45F2CE97A}"/>
              </a:ext>
            </a:extLst>
          </p:cNvPr>
          <p:cNvSpPr>
            <a:spLocks noGrp="1"/>
          </p:cNvSpPr>
          <p:nvPr>
            <p:ph type="dt" sz="half" idx="10"/>
          </p:nvPr>
        </p:nvSpPr>
        <p:spPr/>
        <p:txBody>
          <a:bodyPr/>
          <a:lstStyle/>
          <a:p>
            <a:fld id="{B60350BF-4444-4321-B05F-3AD8C97A9AB9}" type="datetime1">
              <a:rPr lang="es-PE" smtClean="0"/>
              <a:t>7/06/2021</a:t>
            </a:fld>
            <a:endParaRPr lang="es-PE"/>
          </a:p>
        </p:txBody>
      </p:sp>
      <p:sp>
        <p:nvSpPr>
          <p:cNvPr id="9" name="Marcador de pie de página 8">
            <a:extLst>
              <a:ext uri="{FF2B5EF4-FFF2-40B4-BE49-F238E27FC236}">
                <a16:creationId xmlns:a16="http://schemas.microsoft.com/office/drawing/2014/main" id="{B0054884-A1C9-4F09-A58A-CCDFE0ADD43E}"/>
              </a:ext>
            </a:extLst>
          </p:cNvPr>
          <p:cNvSpPr>
            <a:spLocks noGrp="1"/>
          </p:cNvSpPr>
          <p:nvPr>
            <p:ph type="ftr" sz="quarter" idx="11"/>
          </p:nvPr>
        </p:nvSpPr>
        <p:spPr/>
        <p:txBody>
          <a:bodyPr/>
          <a:lstStyle/>
          <a:p>
            <a:r>
              <a:rPr lang="es-PE"/>
              <a:t>Ronny M. Condor</a:t>
            </a:r>
          </a:p>
        </p:txBody>
      </p:sp>
      <p:sp>
        <p:nvSpPr>
          <p:cNvPr id="10" name="Marcador de número de diapositiva 9">
            <a:extLst>
              <a:ext uri="{FF2B5EF4-FFF2-40B4-BE49-F238E27FC236}">
                <a16:creationId xmlns:a16="http://schemas.microsoft.com/office/drawing/2014/main" id="{3D7FE60B-6131-4816-AA88-6BEEF1A2C19F}"/>
              </a:ext>
            </a:extLst>
          </p:cNvPr>
          <p:cNvSpPr>
            <a:spLocks noGrp="1"/>
          </p:cNvSpPr>
          <p:nvPr>
            <p:ph type="sldNum" sz="quarter" idx="12"/>
          </p:nvPr>
        </p:nvSpPr>
        <p:spPr/>
        <p:txBody>
          <a:bodyPr/>
          <a:lstStyle/>
          <a:p>
            <a:fld id="{C9CAA9FC-5706-425E-BC41-84BEAD9EC8F9}" type="slidenum">
              <a:rPr lang="es-PE" smtClean="0"/>
              <a:t>‹Nº›</a:t>
            </a:fld>
            <a:endParaRPr lang="es-PE" dirty="0"/>
          </a:p>
        </p:txBody>
      </p:sp>
    </p:spTree>
    <p:extLst>
      <p:ext uri="{BB962C8B-B14F-4D97-AF65-F5344CB8AC3E}">
        <p14:creationId xmlns:p14="http://schemas.microsoft.com/office/powerpoint/2010/main" val="31626093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1ACBDE-293F-4C8F-9642-D6FB1769BF2C}"/>
              </a:ext>
            </a:extLst>
          </p:cNvPr>
          <p:cNvSpPr>
            <a:spLocks noGrp="1"/>
          </p:cNvSpPr>
          <p:nvPr>
            <p:ph idx="1"/>
          </p:nvPr>
        </p:nvSpPr>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a:extLst>
              <a:ext uri="{FF2B5EF4-FFF2-40B4-BE49-F238E27FC236}">
                <a16:creationId xmlns:a16="http://schemas.microsoft.com/office/drawing/2014/main" id="{D913036E-7290-4987-AAA3-2CDBE1FA7C0D}"/>
              </a:ext>
            </a:extLst>
          </p:cNvPr>
          <p:cNvSpPr>
            <a:spLocks noGrp="1"/>
          </p:cNvSpPr>
          <p:nvPr>
            <p:ph type="dt" sz="half" idx="10"/>
          </p:nvPr>
        </p:nvSpPr>
        <p:spPr/>
        <p:txBody>
          <a:bodyPr/>
          <a:lstStyle/>
          <a:p>
            <a:fld id="{211668C6-4F77-44CC-B52A-BB6468891FE4}" type="datetime1">
              <a:rPr lang="es-PE" smtClean="0"/>
              <a:t>7/06/2021</a:t>
            </a:fld>
            <a:endParaRPr lang="es-PE"/>
          </a:p>
        </p:txBody>
      </p:sp>
      <p:sp>
        <p:nvSpPr>
          <p:cNvPr id="8" name="Marcador de pie de página 7">
            <a:extLst>
              <a:ext uri="{FF2B5EF4-FFF2-40B4-BE49-F238E27FC236}">
                <a16:creationId xmlns:a16="http://schemas.microsoft.com/office/drawing/2014/main" id="{37FC1B6E-E155-475F-A4C3-8946859C3DF0}"/>
              </a:ext>
            </a:extLst>
          </p:cNvPr>
          <p:cNvSpPr>
            <a:spLocks noGrp="1"/>
          </p:cNvSpPr>
          <p:nvPr>
            <p:ph type="ftr" sz="quarter" idx="11"/>
          </p:nvPr>
        </p:nvSpPr>
        <p:spPr/>
        <p:txBody>
          <a:bodyPr/>
          <a:lstStyle/>
          <a:p>
            <a:r>
              <a:rPr lang="es-PE"/>
              <a:t>Ronny M. Condor</a:t>
            </a:r>
            <a:endParaRPr lang="es-PE" dirty="0"/>
          </a:p>
        </p:txBody>
      </p:sp>
      <p:sp>
        <p:nvSpPr>
          <p:cNvPr id="9" name="Marcador de número de diapositiva 8">
            <a:extLst>
              <a:ext uri="{FF2B5EF4-FFF2-40B4-BE49-F238E27FC236}">
                <a16:creationId xmlns:a16="http://schemas.microsoft.com/office/drawing/2014/main" id="{333034E5-140B-4E5D-8C97-C8A43E0522F6}"/>
              </a:ext>
            </a:extLst>
          </p:cNvPr>
          <p:cNvSpPr>
            <a:spLocks noGrp="1"/>
          </p:cNvSpPr>
          <p:nvPr>
            <p:ph type="sldNum" sz="quarter" idx="12"/>
          </p:nvPr>
        </p:nvSpPr>
        <p:spPr/>
        <p:txBody>
          <a:bodyPr/>
          <a:lstStyle/>
          <a:p>
            <a:fld id="{C9CAA9FC-5706-425E-BC41-84BEAD9EC8F9}" type="slidenum">
              <a:rPr lang="es-PE" smtClean="0"/>
              <a:t>‹Nº›</a:t>
            </a:fld>
            <a:endParaRPr lang="es-PE"/>
          </a:p>
        </p:txBody>
      </p:sp>
      <p:sp>
        <p:nvSpPr>
          <p:cNvPr id="10" name="Título 9">
            <a:extLst>
              <a:ext uri="{FF2B5EF4-FFF2-40B4-BE49-F238E27FC236}">
                <a16:creationId xmlns:a16="http://schemas.microsoft.com/office/drawing/2014/main" id="{B442D5B9-D0CA-406C-A658-3AB199A238E9}"/>
              </a:ext>
            </a:extLst>
          </p:cNvPr>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29661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BD135-A909-48AD-BAF9-6DB43C4E9E9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82008C-15CB-44CA-86E4-5025EBD60663}"/>
              </a:ext>
            </a:extLst>
          </p:cNvPr>
          <p:cNvSpPr>
            <a:spLocks noGrp="1"/>
          </p:cNvSpPr>
          <p:nvPr>
            <p:ph sz="half" idx="1"/>
          </p:nvPr>
        </p:nvSpPr>
        <p:spPr>
          <a:xfrm>
            <a:off x="838200" y="1825625"/>
            <a:ext cx="5181600" cy="4351338"/>
          </a:xfrm>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a:extLst>
              <a:ext uri="{FF2B5EF4-FFF2-40B4-BE49-F238E27FC236}">
                <a16:creationId xmlns:a16="http://schemas.microsoft.com/office/drawing/2014/main" id="{A8E44419-7277-4C6E-AA6D-536FABD7E1A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3485C8C-8C50-4240-9398-0B2802DBA80D}"/>
              </a:ext>
            </a:extLst>
          </p:cNvPr>
          <p:cNvSpPr>
            <a:spLocks noGrp="1"/>
          </p:cNvSpPr>
          <p:nvPr>
            <p:ph type="dt" sz="half" idx="10"/>
          </p:nvPr>
        </p:nvSpPr>
        <p:spPr/>
        <p:txBody>
          <a:bodyPr/>
          <a:lstStyle/>
          <a:p>
            <a:fld id="{FFB317FF-2EAA-4EE5-9F7A-E14F96A020E7}" type="datetime1">
              <a:rPr lang="es-PE" smtClean="0"/>
              <a:t>7/06/2021</a:t>
            </a:fld>
            <a:endParaRPr lang="es-PE"/>
          </a:p>
        </p:txBody>
      </p:sp>
      <p:sp>
        <p:nvSpPr>
          <p:cNvPr id="6" name="Marcador de pie de página 5">
            <a:extLst>
              <a:ext uri="{FF2B5EF4-FFF2-40B4-BE49-F238E27FC236}">
                <a16:creationId xmlns:a16="http://schemas.microsoft.com/office/drawing/2014/main" id="{3587C12D-ADC3-40D5-95B4-7DEA04D0B2F6}"/>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CA889A45-5683-4BFF-973B-9D1C53F965A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11577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940B5-ACB4-4D42-8C56-E0A5FB29CD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7CF406B-DE86-45C8-A86A-10BA9DE13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F6135BF-AA5E-4580-8A5A-43B5E414EA0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9951044-BE9E-4D9E-B975-7554BB4AA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047553-9E5F-4FB4-8E1F-80D80C7BA7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B5185E9B-598C-421D-98C4-40FF7FF8DA7B}"/>
              </a:ext>
            </a:extLst>
          </p:cNvPr>
          <p:cNvSpPr>
            <a:spLocks noGrp="1"/>
          </p:cNvSpPr>
          <p:nvPr>
            <p:ph type="dt" sz="half" idx="10"/>
          </p:nvPr>
        </p:nvSpPr>
        <p:spPr/>
        <p:txBody>
          <a:bodyPr/>
          <a:lstStyle/>
          <a:p>
            <a:fld id="{4679FB13-5414-41B4-9930-191A3682FB1D}" type="datetime1">
              <a:rPr lang="es-PE" smtClean="0"/>
              <a:t>7/06/2021</a:t>
            </a:fld>
            <a:endParaRPr lang="es-PE"/>
          </a:p>
        </p:txBody>
      </p:sp>
      <p:sp>
        <p:nvSpPr>
          <p:cNvPr id="8" name="Marcador de pie de página 7">
            <a:extLst>
              <a:ext uri="{FF2B5EF4-FFF2-40B4-BE49-F238E27FC236}">
                <a16:creationId xmlns:a16="http://schemas.microsoft.com/office/drawing/2014/main" id="{E0F804E4-BD95-4283-A120-6025AF8308AD}"/>
              </a:ext>
            </a:extLst>
          </p:cNvPr>
          <p:cNvSpPr>
            <a:spLocks noGrp="1"/>
          </p:cNvSpPr>
          <p:nvPr>
            <p:ph type="ftr" sz="quarter" idx="11"/>
          </p:nvPr>
        </p:nvSpPr>
        <p:spPr/>
        <p:txBody>
          <a:bodyPr/>
          <a:lstStyle/>
          <a:p>
            <a:r>
              <a:rPr lang="es-PE"/>
              <a:t>Ronny M. Condor</a:t>
            </a:r>
          </a:p>
        </p:txBody>
      </p:sp>
      <p:sp>
        <p:nvSpPr>
          <p:cNvPr id="9" name="Marcador de número de diapositiva 8">
            <a:extLst>
              <a:ext uri="{FF2B5EF4-FFF2-40B4-BE49-F238E27FC236}">
                <a16:creationId xmlns:a16="http://schemas.microsoft.com/office/drawing/2014/main" id="{082F3768-0C7F-4F3C-9201-3CD2C19CBD8C}"/>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334502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AC7A5-4EE9-40B9-9601-CA6A917FA6D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F26A4B0-9A3B-4C43-9B7C-581AD1E57FCC}"/>
              </a:ext>
            </a:extLst>
          </p:cNvPr>
          <p:cNvSpPr>
            <a:spLocks noGrp="1"/>
          </p:cNvSpPr>
          <p:nvPr>
            <p:ph type="dt" sz="half" idx="10"/>
          </p:nvPr>
        </p:nvSpPr>
        <p:spPr/>
        <p:txBody>
          <a:bodyPr/>
          <a:lstStyle/>
          <a:p>
            <a:fld id="{E5EFB83F-F15E-4892-BB31-61CF55325EDA}" type="datetime1">
              <a:rPr lang="es-PE" smtClean="0"/>
              <a:t>7/06/2021</a:t>
            </a:fld>
            <a:endParaRPr lang="es-PE"/>
          </a:p>
        </p:txBody>
      </p:sp>
      <p:sp>
        <p:nvSpPr>
          <p:cNvPr id="4" name="Marcador de pie de página 3">
            <a:extLst>
              <a:ext uri="{FF2B5EF4-FFF2-40B4-BE49-F238E27FC236}">
                <a16:creationId xmlns:a16="http://schemas.microsoft.com/office/drawing/2014/main" id="{F0FAA265-F5ED-4DCF-B5BE-BA50FE815393}"/>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5DE16E60-A066-4655-9C01-B40084FE971D}"/>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7135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C48E6C4-7746-46F5-A3D0-9CF49B965613}"/>
              </a:ext>
            </a:extLst>
          </p:cNvPr>
          <p:cNvSpPr>
            <a:spLocks noGrp="1"/>
          </p:cNvSpPr>
          <p:nvPr>
            <p:ph type="dt" sz="half" idx="10"/>
          </p:nvPr>
        </p:nvSpPr>
        <p:spPr/>
        <p:txBody>
          <a:bodyPr/>
          <a:lstStyle/>
          <a:p>
            <a:fld id="{98D9DFED-3DBE-4783-A16A-A0B0AEF34B32}" type="datetime1">
              <a:rPr lang="es-PE" smtClean="0"/>
              <a:t>7/06/2021</a:t>
            </a:fld>
            <a:endParaRPr lang="es-PE"/>
          </a:p>
        </p:txBody>
      </p:sp>
      <p:sp>
        <p:nvSpPr>
          <p:cNvPr id="3" name="Marcador de pie de página 2">
            <a:extLst>
              <a:ext uri="{FF2B5EF4-FFF2-40B4-BE49-F238E27FC236}">
                <a16:creationId xmlns:a16="http://schemas.microsoft.com/office/drawing/2014/main" id="{578E5FEE-D8E2-4565-8D9D-08510D33C16A}"/>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D46ED2F1-9F72-417A-8F21-604BDC34030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06816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6906F-45B5-4EBE-A4DF-91851D8EBA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4843C71-C383-4725-9086-568B206B8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DDC2C24-CA82-44D0-BDE6-FFA7BCBD1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0D799DC-D1FC-45AC-A33B-50736585FB7F}"/>
              </a:ext>
            </a:extLst>
          </p:cNvPr>
          <p:cNvSpPr>
            <a:spLocks noGrp="1"/>
          </p:cNvSpPr>
          <p:nvPr>
            <p:ph type="dt" sz="half" idx="10"/>
          </p:nvPr>
        </p:nvSpPr>
        <p:spPr/>
        <p:txBody>
          <a:bodyPr/>
          <a:lstStyle/>
          <a:p>
            <a:fld id="{BD613008-6DE8-4A23-AE9D-AF0C1755639B}" type="datetime1">
              <a:rPr lang="es-PE" smtClean="0"/>
              <a:t>7/06/2021</a:t>
            </a:fld>
            <a:endParaRPr lang="es-PE"/>
          </a:p>
        </p:txBody>
      </p:sp>
      <p:sp>
        <p:nvSpPr>
          <p:cNvPr id="6" name="Marcador de pie de página 5">
            <a:extLst>
              <a:ext uri="{FF2B5EF4-FFF2-40B4-BE49-F238E27FC236}">
                <a16:creationId xmlns:a16="http://schemas.microsoft.com/office/drawing/2014/main" id="{207F5958-F90E-4830-99D2-94B0CE7F0458}"/>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EB3C6E97-B65E-47BE-B53A-BBDFDB985492}"/>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30560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686FE-6318-4536-85E9-A96F8BADCD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2A061E5-8731-4D29-9234-AA774B473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66D546DA-B74C-41F7-A548-1E8F83C8C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11C0EA-6063-4AE6-A540-1147CF7C72EA}"/>
              </a:ext>
            </a:extLst>
          </p:cNvPr>
          <p:cNvSpPr>
            <a:spLocks noGrp="1"/>
          </p:cNvSpPr>
          <p:nvPr>
            <p:ph type="dt" sz="half" idx="10"/>
          </p:nvPr>
        </p:nvSpPr>
        <p:spPr/>
        <p:txBody>
          <a:bodyPr/>
          <a:lstStyle/>
          <a:p>
            <a:fld id="{1A88016B-062C-4972-A722-A54B9947A020}" type="datetime1">
              <a:rPr lang="es-PE" smtClean="0"/>
              <a:t>7/06/2021</a:t>
            </a:fld>
            <a:endParaRPr lang="es-PE"/>
          </a:p>
        </p:txBody>
      </p:sp>
      <p:sp>
        <p:nvSpPr>
          <p:cNvPr id="6" name="Marcador de pie de página 5">
            <a:extLst>
              <a:ext uri="{FF2B5EF4-FFF2-40B4-BE49-F238E27FC236}">
                <a16:creationId xmlns:a16="http://schemas.microsoft.com/office/drawing/2014/main" id="{D2938A95-B147-40D2-921E-DAED5ABA8591}"/>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413A23D5-64E9-4469-8202-7FE4D8D23A95}"/>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51807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19369E4-A889-465E-9986-C9D931735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1C4109FA-D183-467B-92E2-0A2E67CC4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B3D22CC-2C5D-42AE-86FC-D08C39B93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2519D-2E4F-485A-A5E2-EC2A1460BB18}" type="datetime1">
              <a:rPr lang="es-PE" smtClean="0"/>
              <a:t>7/06/2021</a:t>
            </a:fld>
            <a:endParaRPr lang="es-PE"/>
          </a:p>
        </p:txBody>
      </p:sp>
      <p:sp>
        <p:nvSpPr>
          <p:cNvPr id="5" name="Marcador de pie de página 4">
            <a:extLst>
              <a:ext uri="{FF2B5EF4-FFF2-40B4-BE49-F238E27FC236}">
                <a16:creationId xmlns:a16="http://schemas.microsoft.com/office/drawing/2014/main" id="{396FE651-B15F-4D4B-91CA-C51C06FC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PE"/>
              <a:t>Ronny M. Condor</a:t>
            </a:r>
          </a:p>
        </p:txBody>
      </p:sp>
      <p:sp>
        <p:nvSpPr>
          <p:cNvPr id="6" name="Marcador de número de diapositiva 5">
            <a:extLst>
              <a:ext uri="{FF2B5EF4-FFF2-40B4-BE49-F238E27FC236}">
                <a16:creationId xmlns:a16="http://schemas.microsoft.com/office/drawing/2014/main" id="{E579CEAE-1F9F-4314-91E5-5620B07B9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AA9FC-5706-425E-BC41-84BEAD9EC8F9}" type="slidenum">
              <a:rPr lang="es-PE" smtClean="0"/>
              <a:t>‹Nº›</a:t>
            </a:fld>
            <a:endParaRPr lang="es-PE"/>
          </a:p>
        </p:txBody>
      </p:sp>
    </p:spTree>
    <p:extLst>
      <p:ext uri="{BB962C8B-B14F-4D97-AF65-F5344CB8AC3E}">
        <p14:creationId xmlns:p14="http://schemas.microsoft.com/office/powerpoint/2010/main" val="181928494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77"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nny.condor@unmsm.edu.p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MCondor/Theories-of-Distribution-and-Inequality-Course" TargetMode="External"/><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hyperlink" Target="https://datacatalog.worldbank.org/dataset/peru-encuesta-nacional-de-hogares-sobre-medici%C3%B3n-de-niveles-de-vida-1985"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www.bancomundial.org/es/news/feature/2010/10/21/inei-national-household-survey-wins-first-place-in-the-world-bank-competit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7" y="3714006"/>
            <a:ext cx="9280849" cy="1763064"/>
          </a:xfrm>
        </p:spPr>
        <p:txBody>
          <a:bodyPr>
            <a:normAutofit/>
          </a:bodyPr>
          <a:lstStyle/>
          <a:p>
            <a:r>
              <a:rPr lang="es-PE" dirty="0"/>
              <a:t>Ronny M. Condor</a:t>
            </a:r>
            <a:br>
              <a:rPr lang="es-PE" dirty="0"/>
            </a:br>
            <a:r>
              <a:rPr lang="es-PE" sz="2000" b="1" dirty="0">
                <a:solidFill>
                  <a:schemeClr val="accent1"/>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ronny.condor@unmsm.edu.pe</a:t>
            </a:r>
            <a:r>
              <a:rPr lang="es-PE" sz="2000" b="1" dirty="0">
                <a:solidFill>
                  <a:schemeClr val="accent1"/>
                </a:solidFill>
                <a:latin typeface="Courier New" panose="02070309020205020404" pitchFamily="49" charset="0"/>
                <a:cs typeface="Courier New" panose="02070309020205020404" pitchFamily="49" charset="0"/>
              </a:rPr>
              <a:t> </a:t>
            </a:r>
            <a:endParaRPr lang="es-PE" b="1" dirty="0">
              <a:solidFill>
                <a:schemeClr val="accent1"/>
              </a:solidFill>
              <a:latin typeface="Courier New" panose="02070309020205020404" pitchFamily="49" charset="0"/>
              <a:cs typeface="Courier New" panose="02070309020205020404" pitchFamily="49" charset="0"/>
            </a:endParaRPr>
          </a:p>
          <a:p>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1</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49971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7DC45DC-F6FD-455A-9404-359E9C5A181C}"/>
              </a:ext>
            </a:extLst>
          </p:cNvPr>
          <p:cNvSpPr>
            <a:spLocks noGrp="1"/>
          </p:cNvSpPr>
          <p:nvPr>
            <p:ph type="title"/>
          </p:nvPr>
        </p:nvSpPr>
        <p:spPr/>
        <p:txBody>
          <a:bodyPr/>
          <a:lstStyle/>
          <a:p>
            <a:r>
              <a:rPr lang="es-PE" dirty="0"/>
              <a:t>Objetivos de la ENAHO</a:t>
            </a:r>
          </a:p>
        </p:txBody>
      </p:sp>
      <p:sp>
        <p:nvSpPr>
          <p:cNvPr id="3" name="Marcador de pie de página 2">
            <a:extLst>
              <a:ext uri="{FF2B5EF4-FFF2-40B4-BE49-F238E27FC236}">
                <a16:creationId xmlns:a16="http://schemas.microsoft.com/office/drawing/2014/main" id="{0FA51C22-A5B1-4580-926B-5BF11E8662F3}"/>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688D723-76F3-4890-A00B-2E2D1993AF62}"/>
              </a:ext>
            </a:extLst>
          </p:cNvPr>
          <p:cNvSpPr>
            <a:spLocks noGrp="1"/>
          </p:cNvSpPr>
          <p:nvPr>
            <p:ph type="sldNum" sz="quarter" idx="12"/>
          </p:nvPr>
        </p:nvSpPr>
        <p:spPr/>
        <p:txBody>
          <a:bodyPr/>
          <a:lstStyle/>
          <a:p>
            <a:fld id="{C9CAA9FC-5706-425E-BC41-84BEAD9EC8F9}" type="slidenum">
              <a:rPr lang="es-PE" smtClean="0"/>
              <a:t>10</a:t>
            </a:fld>
            <a:endParaRPr lang="es-PE"/>
          </a:p>
        </p:txBody>
      </p:sp>
      <p:grpSp>
        <p:nvGrpSpPr>
          <p:cNvPr id="15" name="Grupo 14">
            <a:extLst>
              <a:ext uri="{FF2B5EF4-FFF2-40B4-BE49-F238E27FC236}">
                <a16:creationId xmlns:a16="http://schemas.microsoft.com/office/drawing/2014/main" id="{DBA35B22-D958-4573-A1CE-9D9478368F62}"/>
              </a:ext>
            </a:extLst>
          </p:cNvPr>
          <p:cNvGrpSpPr/>
          <p:nvPr/>
        </p:nvGrpSpPr>
        <p:grpSpPr>
          <a:xfrm>
            <a:off x="2192947" y="2538520"/>
            <a:ext cx="7613527" cy="865373"/>
            <a:chOff x="1838383" y="2389231"/>
            <a:chExt cx="7613527" cy="865373"/>
          </a:xfrm>
        </p:grpSpPr>
        <p:grpSp>
          <p:nvGrpSpPr>
            <p:cNvPr id="6" name="Google Shape;326;p37">
              <a:extLst>
                <a:ext uri="{FF2B5EF4-FFF2-40B4-BE49-F238E27FC236}">
                  <a16:creationId xmlns:a16="http://schemas.microsoft.com/office/drawing/2014/main" id="{3E32CAF9-F36A-48EC-BF47-585A4EEAF8E3}"/>
                </a:ext>
              </a:extLst>
            </p:cNvPr>
            <p:cNvGrpSpPr/>
            <p:nvPr/>
          </p:nvGrpSpPr>
          <p:grpSpPr>
            <a:xfrm>
              <a:off x="1838383" y="2389231"/>
              <a:ext cx="800360" cy="816605"/>
              <a:chOff x="7429366" y="3223183"/>
              <a:chExt cx="334634" cy="333904"/>
            </a:xfrm>
          </p:grpSpPr>
          <p:sp>
            <p:nvSpPr>
              <p:cNvPr id="7" name="Google Shape;327;p37">
                <a:extLst>
                  <a:ext uri="{FF2B5EF4-FFF2-40B4-BE49-F238E27FC236}">
                    <a16:creationId xmlns:a16="http://schemas.microsoft.com/office/drawing/2014/main" id="{C4117BB3-B8B6-4939-AE97-D5BDA112B5D6}"/>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 name="Google Shape;328;p37">
                <a:extLst>
                  <a:ext uri="{FF2B5EF4-FFF2-40B4-BE49-F238E27FC236}">
                    <a16:creationId xmlns:a16="http://schemas.microsoft.com/office/drawing/2014/main" id="{9E92E9C1-240B-4FD3-9C0A-C5531FAE7559}"/>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9" name="Google Shape;343;p37">
              <a:extLst>
                <a:ext uri="{FF2B5EF4-FFF2-40B4-BE49-F238E27FC236}">
                  <a16:creationId xmlns:a16="http://schemas.microsoft.com/office/drawing/2014/main" id="{AC2932BC-4A41-49E4-AF6B-59BB971CF61D}"/>
                </a:ext>
              </a:extLst>
            </p:cNvPr>
            <p:cNvSpPr/>
            <p:nvPr/>
          </p:nvSpPr>
          <p:spPr>
            <a:xfrm>
              <a:off x="5734127" y="2438032"/>
              <a:ext cx="500239" cy="816572"/>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10" name="Google Shape;9371;p69">
              <a:extLst>
                <a:ext uri="{FF2B5EF4-FFF2-40B4-BE49-F238E27FC236}">
                  <a16:creationId xmlns:a16="http://schemas.microsoft.com/office/drawing/2014/main" id="{8DFD955A-E51A-4D4B-9D4E-8F12FFF86F84}"/>
                </a:ext>
              </a:extLst>
            </p:cNvPr>
            <p:cNvGrpSpPr/>
            <p:nvPr/>
          </p:nvGrpSpPr>
          <p:grpSpPr>
            <a:xfrm>
              <a:off x="8777558" y="2551520"/>
              <a:ext cx="674352" cy="658211"/>
              <a:chOff x="3950316" y="3820307"/>
              <a:chExt cx="369805" cy="353782"/>
            </a:xfrm>
            <a:solidFill>
              <a:schemeClr val="tx1"/>
            </a:solidFill>
          </p:grpSpPr>
          <p:sp>
            <p:nvSpPr>
              <p:cNvPr id="11" name="Google Shape;9372;p69">
                <a:extLst>
                  <a:ext uri="{FF2B5EF4-FFF2-40B4-BE49-F238E27FC236}">
                    <a16:creationId xmlns:a16="http://schemas.microsoft.com/office/drawing/2014/main" id="{9F039A20-E82D-42C7-927C-5131EE7C09EE}"/>
                  </a:ext>
                </a:extLst>
              </p:cNvPr>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2" name="Google Shape;9373;p69">
                <a:extLst>
                  <a:ext uri="{FF2B5EF4-FFF2-40B4-BE49-F238E27FC236}">
                    <a16:creationId xmlns:a16="http://schemas.microsoft.com/office/drawing/2014/main" id="{4141A05B-4C2C-4729-B6C1-36744A358FE6}"/>
                  </a:ext>
                </a:extLst>
              </p:cNvPr>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3" name="Google Shape;9374;p69">
                <a:extLst>
                  <a:ext uri="{FF2B5EF4-FFF2-40B4-BE49-F238E27FC236}">
                    <a16:creationId xmlns:a16="http://schemas.microsoft.com/office/drawing/2014/main" id="{1FA27683-B3D6-4439-A582-A13D6856FEEB}"/>
                  </a:ext>
                </a:extLst>
              </p:cNvPr>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 name="Google Shape;9375;p69">
                <a:extLst>
                  <a:ext uri="{FF2B5EF4-FFF2-40B4-BE49-F238E27FC236}">
                    <a16:creationId xmlns:a16="http://schemas.microsoft.com/office/drawing/2014/main" id="{1CBD3710-5C3E-4E9E-8A41-1B65BD81EF17}"/>
                  </a:ext>
                </a:extLst>
              </p:cNvPr>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
        <p:nvSpPr>
          <p:cNvPr id="16" name="Google Shape;338;p37">
            <a:extLst>
              <a:ext uri="{FF2B5EF4-FFF2-40B4-BE49-F238E27FC236}">
                <a16:creationId xmlns:a16="http://schemas.microsoft.com/office/drawing/2014/main" id="{BC05E16E-F38D-4A6F-8B25-E6FA3BA21F9B}"/>
              </a:ext>
            </a:extLst>
          </p:cNvPr>
          <p:cNvSpPr txBox="1">
            <a:spLocks/>
          </p:cNvSpPr>
          <p:nvPr/>
        </p:nvSpPr>
        <p:spPr>
          <a:xfrm>
            <a:off x="1335878" y="3620477"/>
            <a:ext cx="3294532"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Generar indicadores que permitan conocer la evolución de la pobreza. </a:t>
            </a:r>
            <a:endParaRPr lang="es-MX" dirty="0">
              <a:latin typeface="+mj-lt"/>
            </a:endParaRPr>
          </a:p>
        </p:txBody>
      </p:sp>
      <p:sp>
        <p:nvSpPr>
          <p:cNvPr id="17" name="Google Shape;340;p37">
            <a:extLst>
              <a:ext uri="{FF2B5EF4-FFF2-40B4-BE49-F238E27FC236}">
                <a16:creationId xmlns:a16="http://schemas.microsoft.com/office/drawing/2014/main" id="{25A8E872-5BD5-44FF-B9E7-6DD2F82F8344}"/>
              </a:ext>
            </a:extLst>
          </p:cNvPr>
          <p:cNvSpPr txBox="1">
            <a:spLocks/>
          </p:cNvSpPr>
          <p:nvPr/>
        </p:nvSpPr>
        <p:spPr>
          <a:xfrm>
            <a:off x="4853912" y="3652044"/>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Efectuar diagnósticos sobre las condiciones de vida y pobreza.</a:t>
            </a:r>
            <a:endParaRPr lang="es-MX" dirty="0">
              <a:latin typeface="+mj-lt"/>
            </a:endParaRPr>
          </a:p>
        </p:txBody>
      </p:sp>
      <p:sp>
        <p:nvSpPr>
          <p:cNvPr id="18" name="Google Shape;342;p37">
            <a:extLst>
              <a:ext uri="{FF2B5EF4-FFF2-40B4-BE49-F238E27FC236}">
                <a16:creationId xmlns:a16="http://schemas.microsoft.com/office/drawing/2014/main" id="{05771C18-E237-4D3C-8A2C-782044DB71CA}"/>
              </a:ext>
            </a:extLst>
          </p:cNvPr>
          <p:cNvSpPr txBox="1">
            <a:spLocks/>
          </p:cNvSpPr>
          <p:nvPr/>
        </p:nvSpPr>
        <p:spPr>
          <a:xfrm>
            <a:off x="8275273" y="3655471"/>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buFont typeface="Arial"/>
              <a:buNone/>
            </a:pPr>
            <a:r>
              <a:rPr lang="es-MX" dirty="0">
                <a:latin typeface="+mj-lt"/>
              </a:rPr>
              <a:t>Servir de fuente de información a instituciones públicas, privadas y académicas.</a:t>
            </a:r>
          </a:p>
          <a:p>
            <a:pPr marL="0" indent="0" algn="ctr">
              <a:spcBef>
                <a:spcPts val="2133"/>
              </a:spcBef>
              <a:spcAft>
                <a:spcPts val="2133"/>
              </a:spcAft>
              <a:buFont typeface="Arial"/>
              <a:buNone/>
            </a:pPr>
            <a:endParaRPr lang="es-MX" dirty="0">
              <a:latin typeface="+mj-lt"/>
            </a:endParaRPr>
          </a:p>
        </p:txBody>
      </p:sp>
    </p:spTree>
    <p:extLst>
      <p:ext uri="{BB962C8B-B14F-4D97-AF65-F5344CB8AC3E}">
        <p14:creationId xmlns:p14="http://schemas.microsoft.com/office/powerpoint/2010/main" val="55878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07BEF1B-F836-4604-A3DE-8FA1228DBEA7}"/>
              </a:ext>
            </a:extLst>
          </p:cNvPr>
          <p:cNvSpPr>
            <a:spLocks noGrp="1"/>
          </p:cNvSpPr>
          <p:nvPr>
            <p:ph type="title"/>
          </p:nvPr>
        </p:nvSpPr>
        <p:spPr/>
        <p:txBody>
          <a:bodyPr>
            <a:normAutofit/>
          </a:bodyPr>
          <a:lstStyle/>
          <a:p>
            <a:r>
              <a:rPr lang="es-PE" sz="4400" dirty="0"/>
              <a:t>Conceptos</a:t>
            </a:r>
          </a:p>
        </p:txBody>
      </p:sp>
      <p:sp>
        <p:nvSpPr>
          <p:cNvPr id="3" name="Marcador de pie de página 2">
            <a:extLst>
              <a:ext uri="{FF2B5EF4-FFF2-40B4-BE49-F238E27FC236}">
                <a16:creationId xmlns:a16="http://schemas.microsoft.com/office/drawing/2014/main" id="{1FA3CC5A-4C1A-47D5-9624-F50BEA8B2CD3}"/>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15F6C344-B13F-42CD-BFA0-92A0F6C98D73}"/>
              </a:ext>
            </a:extLst>
          </p:cNvPr>
          <p:cNvSpPr>
            <a:spLocks noGrp="1"/>
          </p:cNvSpPr>
          <p:nvPr>
            <p:ph type="sldNum" sz="quarter" idx="12"/>
          </p:nvPr>
        </p:nvSpPr>
        <p:spPr/>
        <p:txBody>
          <a:bodyPr/>
          <a:lstStyle/>
          <a:p>
            <a:fld id="{C9CAA9FC-5706-425E-BC41-84BEAD9EC8F9}" type="slidenum">
              <a:rPr lang="es-PE" smtClean="0"/>
              <a:t>11</a:t>
            </a:fld>
            <a:endParaRPr lang="es-PE"/>
          </a:p>
        </p:txBody>
      </p:sp>
      <p:pic>
        <p:nvPicPr>
          <p:cNvPr id="8" name="Picture 4" descr="Al otro lado del muro de la vergüenza / Lima, Perú | ArchDaily Perú">
            <a:extLst>
              <a:ext uri="{FF2B5EF4-FFF2-40B4-BE49-F238E27FC236}">
                <a16:creationId xmlns:a16="http://schemas.microsoft.com/office/drawing/2014/main" id="{53A3132D-B33B-49D6-AAFA-9C25EBEE4283}"/>
              </a:ext>
            </a:extLst>
          </p:cNvPr>
          <p:cNvPicPr>
            <a:picLocks noGrp="1" noChangeAspect="1" noChangeArrowheads="1"/>
          </p:cNvPicPr>
          <p:nvPr>
            <p:ph type="pic" idx="1"/>
          </p:nvPr>
        </p:nvPicPr>
        <p:blipFill rotWithShape="1">
          <a:blip r:embed="rId2">
            <a:alphaModFix am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7785" r="7785"/>
          <a:stretch/>
        </p:blipFill>
        <p:spPr bwMode="auto">
          <a:xfrm>
            <a:off x="5495731" y="0"/>
            <a:ext cx="6696269"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414;p42">
            <a:extLst>
              <a:ext uri="{FF2B5EF4-FFF2-40B4-BE49-F238E27FC236}">
                <a16:creationId xmlns:a16="http://schemas.microsoft.com/office/drawing/2014/main" id="{7CBCE2E5-3C98-4A7A-96F3-2C412A4ACF26}"/>
              </a:ext>
            </a:extLst>
          </p:cNvPr>
          <p:cNvSpPr txBox="1">
            <a:spLocks/>
          </p:cNvSpPr>
          <p:nvPr/>
        </p:nvSpPr>
        <p:spPr>
          <a:xfrm>
            <a:off x="520959" y="2166670"/>
            <a:ext cx="2387600" cy="1452800"/>
          </a:xfrm>
          <a:prstGeom prst="rect">
            <a:avLst/>
          </a:prstGeom>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r>
              <a:rPr lang="es-MX" sz="2000" b="1" dirty="0">
                <a:solidFill>
                  <a:schemeClr val="tx1"/>
                </a:solidFill>
                <a:latin typeface="+mj-lt"/>
              </a:rPr>
              <a:t>Cobertura</a:t>
            </a:r>
          </a:p>
          <a:p>
            <a:r>
              <a:rPr lang="es-MX" sz="2000" dirty="0">
                <a:solidFill>
                  <a:schemeClr val="accent4"/>
                </a:solidFill>
                <a:latin typeface="+mj-lt"/>
              </a:rPr>
              <a:t>Ámbito nacional, zonas rurales y urbanas. </a:t>
            </a:r>
          </a:p>
          <a:p>
            <a:pPr>
              <a:spcBef>
                <a:spcPts val="2133"/>
              </a:spcBef>
              <a:spcAft>
                <a:spcPts val="2133"/>
              </a:spcAft>
            </a:pPr>
            <a:endParaRPr lang="es-MX" sz="2000" dirty="0">
              <a:latin typeface="+mj-lt"/>
            </a:endParaRPr>
          </a:p>
        </p:txBody>
      </p:sp>
      <p:sp>
        <p:nvSpPr>
          <p:cNvPr id="20" name="Google Shape;416;p42">
            <a:extLst>
              <a:ext uri="{FF2B5EF4-FFF2-40B4-BE49-F238E27FC236}">
                <a16:creationId xmlns:a16="http://schemas.microsoft.com/office/drawing/2014/main" id="{239E098E-01D2-4983-B017-7EFFFA4308F6}"/>
              </a:ext>
            </a:extLst>
          </p:cNvPr>
          <p:cNvSpPr txBox="1">
            <a:spLocks/>
          </p:cNvSpPr>
          <p:nvPr/>
        </p:nvSpPr>
        <p:spPr>
          <a:xfrm>
            <a:off x="466917" y="4407562"/>
            <a:ext cx="2998143"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pt-BR" sz="2000" b="1" dirty="0">
                <a:latin typeface="+mj-lt"/>
              </a:rPr>
              <a:t>Tipo de </a:t>
            </a:r>
            <a:r>
              <a:rPr lang="pt-BR" sz="2000" b="1" dirty="0" err="1">
                <a:latin typeface="+mj-lt"/>
              </a:rPr>
              <a:t>muestra</a:t>
            </a:r>
            <a:br>
              <a:rPr lang="pt-BR" sz="2000" dirty="0">
                <a:latin typeface="+mj-lt"/>
              </a:rPr>
            </a:br>
            <a:r>
              <a:rPr lang="pt-BR" sz="2000" dirty="0">
                <a:solidFill>
                  <a:schemeClr val="accent4"/>
                </a:solidFill>
                <a:latin typeface="+mj-lt"/>
              </a:rPr>
              <a:t>Tipo probabilística, de áreas, estratificada, </a:t>
            </a:r>
            <a:r>
              <a:rPr lang="pt-BR" sz="2000" dirty="0" err="1">
                <a:solidFill>
                  <a:schemeClr val="accent4"/>
                </a:solidFill>
                <a:latin typeface="+mj-lt"/>
              </a:rPr>
              <a:t>multietápica</a:t>
            </a:r>
            <a:r>
              <a:rPr lang="pt-BR" sz="2000" dirty="0">
                <a:solidFill>
                  <a:schemeClr val="accent4"/>
                </a:solidFill>
                <a:latin typeface="+mj-lt"/>
              </a:rPr>
              <a:t> e </a:t>
            </a:r>
            <a:r>
              <a:rPr lang="pt-BR" sz="2000" dirty="0" err="1">
                <a:solidFill>
                  <a:schemeClr val="accent4"/>
                </a:solidFill>
                <a:latin typeface="+mj-lt"/>
              </a:rPr>
              <a:t>independiente</a:t>
            </a:r>
            <a:r>
              <a:rPr lang="pt-BR" sz="2000" dirty="0">
                <a:solidFill>
                  <a:schemeClr val="accent4"/>
                </a:solidFill>
                <a:latin typeface="+mj-lt"/>
              </a:rPr>
              <a:t>.</a:t>
            </a:r>
          </a:p>
        </p:txBody>
      </p:sp>
      <p:sp>
        <p:nvSpPr>
          <p:cNvPr id="21" name="Google Shape;418;p42">
            <a:extLst>
              <a:ext uri="{FF2B5EF4-FFF2-40B4-BE49-F238E27FC236}">
                <a16:creationId xmlns:a16="http://schemas.microsoft.com/office/drawing/2014/main" id="{A94827BF-D13C-4DD1-B273-DC86A6BE585E}"/>
              </a:ext>
            </a:extLst>
          </p:cNvPr>
          <p:cNvSpPr txBox="1">
            <a:spLocks/>
          </p:cNvSpPr>
          <p:nvPr/>
        </p:nvSpPr>
        <p:spPr>
          <a:xfrm>
            <a:off x="3157149" y="2231985"/>
            <a:ext cx="23876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b="1" dirty="0">
                <a:latin typeface="+mj-lt"/>
              </a:rPr>
              <a:t>Población objetivo</a:t>
            </a:r>
            <a:br>
              <a:rPr lang="es-MX" dirty="0">
                <a:latin typeface="+mj-lt"/>
              </a:rPr>
            </a:br>
            <a:r>
              <a:rPr lang="es-MX" dirty="0">
                <a:solidFill>
                  <a:schemeClr val="accent4"/>
                </a:solidFill>
                <a:latin typeface="+mj-lt"/>
              </a:rPr>
              <a:t>Viviendas particulares y sus ocupantes.</a:t>
            </a:r>
          </a:p>
          <a:p>
            <a:pPr marL="0" indent="0">
              <a:spcBef>
                <a:spcPts val="2133"/>
              </a:spcBef>
              <a:spcAft>
                <a:spcPts val="2133"/>
              </a:spcAft>
              <a:buFont typeface="Arial"/>
              <a:buNone/>
            </a:pPr>
            <a:endParaRPr lang="es-MX" dirty="0">
              <a:latin typeface="+mj-lt"/>
            </a:endParaRPr>
          </a:p>
        </p:txBody>
      </p:sp>
      <p:sp>
        <p:nvSpPr>
          <p:cNvPr id="22" name="Google Shape;420;p42">
            <a:extLst>
              <a:ext uri="{FF2B5EF4-FFF2-40B4-BE49-F238E27FC236}">
                <a16:creationId xmlns:a16="http://schemas.microsoft.com/office/drawing/2014/main" id="{EF8C4571-845A-4ACE-9485-01F8388E5632}"/>
              </a:ext>
            </a:extLst>
          </p:cNvPr>
          <p:cNvSpPr txBox="1">
            <a:spLocks/>
          </p:cNvSpPr>
          <p:nvPr/>
        </p:nvSpPr>
        <p:spPr>
          <a:xfrm>
            <a:off x="3297108" y="4445931"/>
            <a:ext cx="2338582" cy="148833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sz="2000" b="1" dirty="0">
                <a:latin typeface="+mj-lt"/>
              </a:rPr>
              <a:t>Nivel de confianza</a:t>
            </a:r>
            <a:br>
              <a:rPr lang="es-MX" sz="2000" dirty="0">
                <a:latin typeface="+mj-lt"/>
              </a:rPr>
            </a:br>
            <a:r>
              <a:rPr lang="es-MX" sz="2000" dirty="0">
                <a:solidFill>
                  <a:schemeClr val="accent4"/>
                </a:solidFill>
                <a:latin typeface="+mj-lt"/>
              </a:rPr>
              <a:t>95%</a:t>
            </a:r>
          </a:p>
          <a:p>
            <a:pPr marL="0" indent="0">
              <a:spcBef>
                <a:spcPts val="2133"/>
              </a:spcBef>
              <a:spcAft>
                <a:spcPts val="2133"/>
              </a:spcAft>
              <a:buFont typeface="Arial"/>
              <a:buNone/>
            </a:pPr>
            <a:endParaRPr lang="es-MX" sz="2000" dirty="0">
              <a:latin typeface="+mj-lt"/>
            </a:endParaRPr>
          </a:p>
        </p:txBody>
      </p:sp>
    </p:spTree>
    <p:extLst>
      <p:ext uri="{BB962C8B-B14F-4D97-AF65-F5344CB8AC3E}">
        <p14:creationId xmlns:p14="http://schemas.microsoft.com/office/powerpoint/2010/main" val="334778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59107E8-D72B-43EE-AF31-1AD06406C0BB}"/>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B586B7DB-92CC-476A-B44B-B0C967C7699D}"/>
              </a:ext>
            </a:extLst>
          </p:cNvPr>
          <p:cNvSpPr>
            <a:spLocks noGrp="1"/>
          </p:cNvSpPr>
          <p:nvPr>
            <p:ph type="sldNum" sz="quarter" idx="12"/>
          </p:nvPr>
        </p:nvSpPr>
        <p:spPr/>
        <p:txBody>
          <a:bodyPr/>
          <a:lstStyle/>
          <a:p>
            <a:fld id="{C9CAA9FC-5706-425E-BC41-84BEAD9EC8F9}" type="slidenum">
              <a:rPr lang="es-PE" smtClean="0"/>
              <a:t>12</a:t>
            </a:fld>
            <a:endParaRPr lang="es-PE"/>
          </a:p>
        </p:txBody>
      </p:sp>
      <p:pic>
        <p:nvPicPr>
          <p:cNvPr id="8" name="Imagen 7">
            <a:extLst>
              <a:ext uri="{FF2B5EF4-FFF2-40B4-BE49-F238E27FC236}">
                <a16:creationId xmlns:a16="http://schemas.microsoft.com/office/drawing/2014/main" id="{9BA9195C-76B6-4968-AB9C-6D5D515B535F}"/>
              </a:ext>
            </a:extLst>
          </p:cNvPr>
          <p:cNvPicPr>
            <a:picLocks noChangeAspect="1"/>
          </p:cNvPicPr>
          <p:nvPr/>
        </p:nvPicPr>
        <p:blipFill rotWithShape="1">
          <a:blip r:embed="rId2"/>
          <a:srcRect l="3908" t="3550" r="5242" b="3371"/>
          <a:stretch/>
        </p:blipFill>
        <p:spPr>
          <a:xfrm>
            <a:off x="6913985" y="77426"/>
            <a:ext cx="3890866" cy="6621953"/>
          </a:xfrm>
          <a:prstGeom prst="rect">
            <a:avLst/>
          </a:prstGeom>
        </p:spPr>
      </p:pic>
      <p:sp>
        <p:nvSpPr>
          <p:cNvPr id="9" name="CuadroTexto 8">
            <a:extLst>
              <a:ext uri="{FF2B5EF4-FFF2-40B4-BE49-F238E27FC236}">
                <a16:creationId xmlns:a16="http://schemas.microsoft.com/office/drawing/2014/main" id="{65AC0AAB-B088-4768-877B-52B566528BED}"/>
              </a:ext>
            </a:extLst>
          </p:cNvPr>
          <p:cNvSpPr txBox="1"/>
          <p:nvPr/>
        </p:nvSpPr>
        <p:spPr>
          <a:xfrm>
            <a:off x="597159" y="662473"/>
            <a:ext cx="4693298" cy="1477328"/>
          </a:xfrm>
          <a:prstGeom prst="rect">
            <a:avLst/>
          </a:prstGeom>
          <a:noFill/>
        </p:spPr>
        <p:txBody>
          <a:bodyPr wrap="square" rtlCol="0">
            <a:spAutoFit/>
          </a:bodyPr>
          <a:lstStyle/>
          <a:p>
            <a:r>
              <a:rPr lang="es-PE" sz="3000" dirty="0">
                <a:solidFill>
                  <a:schemeClr val="accent1"/>
                </a:solidFill>
              </a:rPr>
              <a:t>Diagrama de flujo del proceso de una encuesta de hogares</a:t>
            </a:r>
          </a:p>
        </p:txBody>
      </p:sp>
      <p:sp>
        <p:nvSpPr>
          <p:cNvPr id="10" name="CuadroTexto 9">
            <a:extLst>
              <a:ext uri="{FF2B5EF4-FFF2-40B4-BE49-F238E27FC236}">
                <a16:creationId xmlns:a16="http://schemas.microsoft.com/office/drawing/2014/main" id="{C8A4D751-9339-4234-93FC-53BA25A8A336}"/>
              </a:ext>
            </a:extLst>
          </p:cNvPr>
          <p:cNvSpPr txBox="1"/>
          <p:nvPr/>
        </p:nvSpPr>
        <p:spPr>
          <a:xfrm>
            <a:off x="578498" y="2295332"/>
            <a:ext cx="3442996" cy="738664"/>
          </a:xfrm>
          <a:prstGeom prst="rect">
            <a:avLst/>
          </a:prstGeom>
          <a:noFill/>
        </p:spPr>
        <p:txBody>
          <a:bodyPr wrap="square" rtlCol="0">
            <a:spAutoFit/>
          </a:bodyPr>
          <a:lstStyle/>
          <a:p>
            <a:r>
              <a:rPr lang="es-PE" sz="1400" dirty="0"/>
              <a:t>Fuente: </a:t>
            </a:r>
            <a:r>
              <a:rPr lang="es-PE" sz="1400" dirty="0" err="1"/>
              <a:t>United</a:t>
            </a:r>
            <a:r>
              <a:rPr lang="es-PE" sz="1400" dirty="0"/>
              <a:t> </a:t>
            </a:r>
            <a:r>
              <a:rPr lang="es-PE" sz="1400" dirty="0" err="1"/>
              <a:t>Nations</a:t>
            </a:r>
            <a:r>
              <a:rPr lang="es-PE" sz="1400" dirty="0"/>
              <a:t> (2008). Encuestas de hogares en los países en desarrollo y en transición. </a:t>
            </a:r>
            <a:r>
              <a:rPr lang="es-PE" sz="1400" dirty="0" err="1"/>
              <a:t>United</a:t>
            </a:r>
            <a:r>
              <a:rPr lang="es-PE" sz="1400" dirty="0"/>
              <a:t> </a:t>
            </a:r>
            <a:r>
              <a:rPr lang="es-PE" sz="1400" dirty="0" err="1"/>
              <a:t>Nations</a:t>
            </a:r>
            <a:r>
              <a:rPr lang="es-PE" sz="1400" dirty="0"/>
              <a:t> </a:t>
            </a:r>
            <a:r>
              <a:rPr lang="es-PE" sz="1400" dirty="0" err="1"/>
              <a:t>Publications</a:t>
            </a:r>
            <a:r>
              <a:rPr lang="es-PE" sz="1400" dirty="0"/>
              <a:t>. </a:t>
            </a:r>
          </a:p>
        </p:txBody>
      </p:sp>
      <p:sp>
        <p:nvSpPr>
          <p:cNvPr id="11" name="Rectángulo: esquinas redondeadas 10">
            <a:extLst>
              <a:ext uri="{FF2B5EF4-FFF2-40B4-BE49-F238E27FC236}">
                <a16:creationId xmlns:a16="http://schemas.microsoft.com/office/drawing/2014/main" id="{205E93FC-CFDF-44E2-9630-D8D47AAEDD1D}"/>
              </a:ext>
            </a:extLst>
          </p:cNvPr>
          <p:cNvSpPr/>
          <p:nvPr/>
        </p:nvSpPr>
        <p:spPr>
          <a:xfrm>
            <a:off x="6895325" y="2351314"/>
            <a:ext cx="1604865" cy="961053"/>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0D89A597-3ABD-4E2E-8138-BE45F03B8B76}"/>
              </a:ext>
            </a:extLst>
          </p:cNvPr>
          <p:cNvSpPr/>
          <p:nvPr/>
        </p:nvSpPr>
        <p:spPr>
          <a:xfrm>
            <a:off x="6867331" y="3424336"/>
            <a:ext cx="1632857" cy="279918"/>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a:extLst>
              <a:ext uri="{FF2B5EF4-FFF2-40B4-BE49-F238E27FC236}">
                <a16:creationId xmlns:a16="http://schemas.microsoft.com/office/drawing/2014/main" id="{C633A848-8A05-4CDF-B039-85886A5F079F}"/>
              </a:ext>
            </a:extLst>
          </p:cNvPr>
          <p:cNvSpPr txBox="1"/>
          <p:nvPr/>
        </p:nvSpPr>
        <p:spPr>
          <a:xfrm>
            <a:off x="5645019" y="2575250"/>
            <a:ext cx="1390263" cy="307777"/>
          </a:xfrm>
          <a:prstGeom prst="rect">
            <a:avLst/>
          </a:prstGeom>
          <a:noFill/>
        </p:spPr>
        <p:txBody>
          <a:bodyPr wrap="square" rtlCol="0">
            <a:spAutoFit/>
          </a:bodyPr>
          <a:lstStyle/>
          <a:p>
            <a:r>
              <a:rPr lang="es-PE" sz="1400" dirty="0"/>
              <a:t>Estratificación</a:t>
            </a:r>
          </a:p>
        </p:txBody>
      </p:sp>
      <p:sp>
        <p:nvSpPr>
          <p:cNvPr id="14" name="CuadroTexto 13">
            <a:extLst>
              <a:ext uri="{FF2B5EF4-FFF2-40B4-BE49-F238E27FC236}">
                <a16:creationId xmlns:a16="http://schemas.microsoft.com/office/drawing/2014/main" id="{54946B29-AA04-4625-999C-B275C191CC6B}"/>
              </a:ext>
            </a:extLst>
          </p:cNvPr>
          <p:cNvSpPr txBox="1"/>
          <p:nvPr/>
        </p:nvSpPr>
        <p:spPr>
          <a:xfrm>
            <a:off x="6021355" y="3399454"/>
            <a:ext cx="929952" cy="307777"/>
          </a:xfrm>
          <a:prstGeom prst="rect">
            <a:avLst/>
          </a:prstGeom>
          <a:noFill/>
        </p:spPr>
        <p:txBody>
          <a:bodyPr wrap="square" rtlCol="0">
            <a:spAutoFit/>
          </a:bodyPr>
          <a:lstStyle/>
          <a:p>
            <a:r>
              <a:rPr lang="es-PE" sz="1400" dirty="0" err="1"/>
              <a:t>Clusters</a:t>
            </a:r>
            <a:endParaRPr lang="es-PE" sz="1400" dirty="0"/>
          </a:p>
        </p:txBody>
      </p:sp>
    </p:spTree>
    <p:extLst>
      <p:ext uri="{BB962C8B-B14F-4D97-AF65-F5344CB8AC3E}">
        <p14:creationId xmlns:p14="http://schemas.microsoft.com/office/powerpoint/2010/main" val="21177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5" name="Título 4">
            <a:extLst>
              <a:ext uri="{FF2B5EF4-FFF2-40B4-BE49-F238E27FC236}">
                <a16:creationId xmlns:a16="http://schemas.microsoft.com/office/drawing/2014/main" id="{7855ED45-5528-4467-871A-CCB05D9252C2}"/>
              </a:ext>
            </a:extLst>
          </p:cNvPr>
          <p:cNvSpPr>
            <a:spLocks noGrp="1"/>
          </p:cNvSpPr>
          <p:nvPr>
            <p:ph type="title"/>
          </p:nvPr>
        </p:nvSpPr>
        <p:spPr/>
        <p:txBody>
          <a:bodyPr/>
          <a:lstStyle/>
          <a:p>
            <a:r>
              <a:rPr lang="es-PE" dirty="0"/>
              <a:t>Módulos</a:t>
            </a:r>
          </a:p>
        </p:txBody>
      </p:sp>
      <p:sp>
        <p:nvSpPr>
          <p:cNvPr id="470" name="Google Shape;470;p43"/>
          <p:cNvSpPr txBox="1"/>
          <p:nvPr/>
        </p:nvSpPr>
        <p:spPr>
          <a:xfrm>
            <a:off x="8454539"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solidFill>
                  <a:schemeClr val="tx1"/>
                </a:solidFill>
                <a:latin typeface="+mj-lt"/>
                <a:ea typeface="Oswald Regular"/>
                <a:cs typeface="Oswald Regular"/>
                <a:sym typeface="Oswald Regular"/>
              </a:rPr>
              <a:t>SALUD</a:t>
            </a:r>
            <a:endParaRPr sz="2000" dirty="0">
              <a:solidFill>
                <a:schemeClr val="tx1"/>
              </a:solidFill>
              <a:latin typeface="+mj-lt"/>
              <a:ea typeface="Oswald Regular"/>
              <a:cs typeface="Oswald Regular"/>
              <a:sym typeface="Oswald Regular"/>
            </a:endParaRPr>
          </a:p>
        </p:txBody>
      </p:sp>
      <p:sp>
        <p:nvSpPr>
          <p:cNvPr id="472" name="Google Shape;472;p43"/>
          <p:cNvSpPr txBox="1"/>
          <p:nvPr/>
        </p:nvSpPr>
        <p:spPr>
          <a:xfrm>
            <a:off x="1714897"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2000" dirty="0">
                <a:solidFill>
                  <a:schemeClr val="tx1"/>
                </a:solidFill>
                <a:latin typeface="+mj-lt"/>
                <a:ea typeface="Oswald Regular"/>
                <a:cs typeface="Oswald Regular"/>
                <a:sym typeface="Oswald Regular"/>
              </a:rPr>
              <a:t>EDUCACIÓN</a:t>
            </a:r>
            <a:endParaRPr sz="2000" dirty="0">
              <a:solidFill>
                <a:schemeClr val="tx1"/>
              </a:solidFill>
              <a:latin typeface="+mj-lt"/>
              <a:ea typeface="Oswald Regular"/>
              <a:cs typeface="Oswald Regular"/>
              <a:sym typeface="Oswald Regular"/>
            </a:endParaRPr>
          </a:p>
        </p:txBody>
      </p:sp>
      <p:sp>
        <p:nvSpPr>
          <p:cNvPr id="474" name="Google Shape;474;p43"/>
          <p:cNvSpPr txBox="1"/>
          <p:nvPr/>
        </p:nvSpPr>
        <p:spPr>
          <a:xfrm>
            <a:off x="8461865" y="4583199"/>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GOBERNABILIDAD Y DEMOCRACIA</a:t>
            </a:r>
            <a:endParaRPr sz="2000" dirty="0">
              <a:solidFill>
                <a:schemeClr val="tx1"/>
              </a:solidFill>
              <a:latin typeface="+mj-lt"/>
              <a:ea typeface="Oswald Regular"/>
              <a:cs typeface="Oswald Regular"/>
              <a:sym typeface="Oswald Regular"/>
            </a:endParaRPr>
          </a:p>
        </p:txBody>
      </p:sp>
      <p:sp>
        <p:nvSpPr>
          <p:cNvPr id="476" name="Google Shape;476;p43"/>
          <p:cNvSpPr txBox="1"/>
          <p:nvPr/>
        </p:nvSpPr>
        <p:spPr>
          <a:xfrm>
            <a:off x="1259632" y="4418631"/>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EMPLEO</a:t>
            </a:r>
            <a:endParaRPr sz="2000" dirty="0">
              <a:solidFill>
                <a:schemeClr val="tx1"/>
              </a:solidFill>
              <a:latin typeface="+mj-lt"/>
              <a:ea typeface="Oswald Regular"/>
              <a:cs typeface="Oswald Regular"/>
              <a:sym typeface="Oswald Regular"/>
            </a:endParaRPr>
          </a:p>
        </p:txBody>
      </p:sp>
      <p:grpSp>
        <p:nvGrpSpPr>
          <p:cNvPr id="6" name="Grupo 5">
            <a:extLst>
              <a:ext uri="{FF2B5EF4-FFF2-40B4-BE49-F238E27FC236}">
                <a16:creationId xmlns:a16="http://schemas.microsoft.com/office/drawing/2014/main" id="{704719DA-51CA-4C8B-B773-7D9405A2BCD2}"/>
              </a:ext>
            </a:extLst>
          </p:cNvPr>
          <p:cNvGrpSpPr/>
          <p:nvPr/>
        </p:nvGrpSpPr>
        <p:grpSpPr>
          <a:xfrm>
            <a:off x="4160803" y="2248098"/>
            <a:ext cx="4222397" cy="4306667"/>
            <a:chOff x="3120602" y="1679075"/>
            <a:chExt cx="3166798" cy="3230000"/>
          </a:xfrm>
        </p:grpSpPr>
        <p:grpSp>
          <p:nvGrpSpPr>
            <p:cNvPr id="4" name="Grupo 3">
              <a:extLst>
                <a:ext uri="{FF2B5EF4-FFF2-40B4-BE49-F238E27FC236}">
                  <a16:creationId xmlns:a16="http://schemas.microsoft.com/office/drawing/2014/main" id="{3B9F7C04-6CF0-4322-B2B9-3BFF17FDF272}"/>
                </a:ext>
              </a:extLst>
            </p:cNvPr>
            <p:cNvGrpSpPr/>
            <p:nvPr/>
          </p:nvGrpSpPr>
          <p:grpSpPr>
            <a:xfrm>
              <a:off x="3120602" y="1679075"/>
              <a:ext cx="3166798" cy="3230000"/>
              <a:chOff x="2959756" y="1373425"/>
              <a:chExt cx="3166798" cy="3230000"/>
            </a:xfrm>
          </p:grpSpPr>
          <p:sp>
            <p:nvSpPr>
              <p:cNvPr id="426" name="Google Shape;426;p43"/>
              <p:cNvSpPr/>
              <p:nvPr/>
            </p:nvSpPr>
            <p:spPr>
              <a:xfrm>
                <a:off x="2959756" y="13734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7" name="Google Shape;427;p43"/>
              <p:cNvSpPr/>
              <p:nvPr/>
            </p:nvSpPr>
            <p:spPr>
              <a:xfrm rot="5400000">
                <a:off x="3222254" y="1373425"/>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8" name="Google Shape;428;p43"/>
              <p:cNvSpPr/>
              <p:nvPr/>
            </p:nvSpPr>
            <p:spPr>
              <a:xfrm rot="10800000">
                <a:off x="3200273" y="16991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29" name="Google Shape;429;p43"/>
              <p:cNvSpPr/>
              <p:nvPr/>
            </p:nvSpPr>
            <p:spPr>
              <a:xfrm rot="-5400000">
                <a:off x="3039427" y="1699124"/>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2" name="Google Shape;9622;p69">
              <a:extLst>
                <a:ext uri="{FF2B5EF4-FFF2-40B4-BE49-F238E27FC236}">
                  <a16:creationId xmlns:a16="http://schemas.microsoft.com/office/drawing/2014/main" id="{4FE599B9-0D77-499D-9641-FD980BDD85B3}"/>
                </a:ext>
              </a:extLst>
            </p:cNvPr>
            <p:cNvSpPr/>
            <p:nvPr/>
          </p:nvSpPr>
          <p:spPr>
            <a:xfrm>
              <a:off x="3754175" y="2306976"/>
              <a:ext cx="365632" cy="363561"/>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57" name="Google Shape;9736;p69">
              <a:extLst>
                <a:ext uri="{FF2B5EF4-FFF2-40B4-BE49-F238E27FC236}">
                  <a16:creationId xmlns:a16="http://schemas.microsoft.com/office/drawing/2014/main" id="{1FDD5A8B-CCEE-4D25-A22F-549EBEC350F6}"/>
                </a:ext>
              </a:extLst>
            </p:cNvPr>
            <p:cNvGrpSpPr/>
            <p:nvPr/>
          </p:nvGrpSpPr>
          <p:grpSpPr>
            <a:xfrm>
              <a:off x="5239190" y="2303947"/>
              <a:ext cx="367926" cy="352380"/>
              <a:chOff x="7101317" y="2452943"/>
              <a:chExt cx="367926" cy="352380"/>
            </a:xfrm>
            <a:solidFill>
              <a:schemeClr val="bg1"/>
            </a:solidFill>
          </p:grpSpPr>
          <p:sp>
            <p:nvSpPr>
              <p:cNvPr id="58" name="Google Shape;9737;p69">
                <a:extLst>
                  <a:ext uri="{FF2B5EF4-FFF2-40B4-BE49-F238E27FC236}">
                    <a16:creationId xmlns:a16="http://schemas.microsoft.com/office/drawing/2014/main" id="{D9FDD5A9-8314-42D7-A2C4-40D3F679212F}"/>
                  </a:ext>
                </a:extLst>
              </p:cNvPr>
              <p:cNvSpPr/>
              <p:nvPr/>
            </p:nvSpPr>
            <p:spPr>
              <a:xfrm>
                <a:off x="7101317" y="2452943"/>
                <a:ext cx="367926" cy="352380"/>
              </a:xfrm>
              <a:custGeom>
                <a:avLst/>
                <a:gdLst/>
                <a:ahLst/>
                <a:cxnLst/>
                <a:rect l="l" t="t" r="r" b="b"/>
                <a:pathLst>
                  <a:path w="11550" h="11062" extrusionOk="0">
                    <a:moveTo>
                      <a:pt x="7061" y="334"/>
                    </a:moveTo>
                    <a:cubicBezTo>
                      <a:pt x="7799" y="334"/>
                      <a:pt x="8406" y="941"/>
                      <a:pt x="8406" y="1679"/>
                    </a:cubicBezTo>
                    <a:lnTo>
                      <a:pt x="8406" y="3108"/>
                    </a:lnTo>
                    <a:lnTo>
                      <a:pt x="7906" y="3108"/>
                    </a:lnTo>
                    <a:lnTo>
                      <a:pt x="7906" y="1679"/>
                    </a:lnTo>
                    <a:cubicBezTo>
                      <a:pt x="7906" y="1227"/>
                      <a:pt x="7537" y="834"/>
                      <a:pt x="7061" y="834"/>
                    </a:cubicBezTo>
                    <a:lnTo>
                      <a:pt x="4465" y="834"/>
                    </a:lnTo>
                    <a:cubicBezTo>
                      <a:pt x="4001" y="834"/>
                      <a:pt x="3620" y="1203"/>
                      <a:pt x="3620" y="1679"/>
                    </a:cubicBezTo>
                    <a:lnTo>
                      <a:pt x="3620" y="2429"/>
                    </a:lnTo>
                    <a:cubicBezTo>
                      <a:pt x="3620" y="2513"/>
                      <a:pt x="3691" y="2596"/>
                      <a:pt x="3786" y="2596"/>
                    </a:cubicBezTo>
                    <a:cubicBezTo>
                      <a:pt x="3870" y="2596"/>
                      <a:pt x="3941" y="2513"/>
                      <a:pt x="3941" y="2429"/>
                    </a:cubicBezTo>
                    <a:lnTo>
                      <a:pt x="3941" y="1679"/>
                    </a:lnTo>
                    <a:cubicBezTo>
                      <a:pt x="3941" y="1406"/>
                      <a:pt x="4167" y="1179"/>
                      <a:pt x="4453" y="1179"/>
                    </a:cubicBezTo>
                    <a:lnTo>
                      <a:pt x="7037" y="1179"/>
                    </a:lnTo>
                    <a:cubicBezTo>
                      <a:pt x="7323" y="1179"/>
                      <a:pt x="7549" y="1406"/>
                      <a:pt x="7549" y="1679"/>
                    </a:cubicBezTo>
                    <a:lnTo>
                      <a:pt x="7549" y="3108"/>
                    </a:lnTo>
                    <a:lnTo>
                      <a:pt x="3108" y="3108"/>
                    </a:lnTo>
                    <a:lnTo>
                      <a:pt x="3120" y="1679"/>
                    </a:lnTo>
                    <a:cubicBezTo>
                      <a:pt x="3120" y="941"/>
                      <a:pt x="3727" y="334"/>
                      <a:pt x="4465" y="334"/>
                    </a:cubicBezTo>
                    <a:close/>
                    <a:moveTo>
                      <a:pt x="8382" y="3453"/>
                    </a:moveTo>
                    <a:cubicBezTo>
                      <a:pt x="9930" y="3453"/>
                      <a:pt x="11180" y="4704"/>
                      <a:pt x="11180" y="6251"/>
                    </a:cubicBezTo>
                    <a:lnTo>
                      <a:pt x="11180" y="9252"/>
                    </a:lnTo>
                    <a:lnTo>
                      <a:pt x="2905" y="9252"/>
                    </a:lnTo>
                    <a:cubicBezTo>
                      <a:pt x="2822" y="9252"/>
                      <a:pt x="2739" y="9335"/>
                      <a:pt x="2739" y="9418"/>
                    </a:cubicBezTo>
                    <a:cubicBezTo>
                      <a:pt x="2739" y="9514"/>
                      <a:pt x="2822" y="9585"/>
                      <a:pt x="2905" y="9585"/>
                    </a:cubicBezTo>
                    <a:lnTo>
                      <a:pt x="11180" y="9585"/>
                    </a:lnTo>
                    <a:lnTo>
                      <a:pt x="11180" y="10288"/>
                    </a:lnTo>
                    <a:cubicBezTo>
                      <a:pt x="11168" y="10538"/>
                      <a:pt x="10942" y="10728"/>
                      <a:pt x="10716" y="10728"/>
                    </a:cubicBezTo>
                    <a:cubicBezTo>
                      <a:pt x="10716" y="10716"/>
                      <a:pt x="822" y="10716"/>
                      <a:pt x="774" y="10716"/>
                    </a:cubicBezTo>
                    <a:cubicBezTo>
                      <a:pt x="536" y="10704"/>
                      <a:pt x="334" y="10490"/>
                      <a:pt x="334" y="10240"/>
                    </a:cubicBezTo>
                    <a:lnTo>
                      <a:pt x="334" y="9585"/>
                    </a:lnTo>
                    <a:lnTo>
                      <a:pt x="2072" y="9585"/>
                    </a:lnTo>
                    <a:cubicBezTo>
                      <a:pt x="2167" y="9585"/>
                      <a:pt x="2239" y="9514"/>
                      <a:pt x="2239" y="9418"/>
                    </a:cubicBezTo>
                    <a:cubicBezTo>
                      <a:pt x="2239" y="9335"/>
                      <a:pt x="2167" y="9252"/>
                      <a:pt x="2072" y="9252"/>
                    </a:cubicBezTo>
                    <a:lnTo>
                      <a:pt x="334" y="9252"/>
                    </a:lnTo>
                    <a:lnTo>
                      <a:pt x="334" y="6251"/>
                    </a:lnTo>
                    <a:cubicBezTo>
                      <a:pt x="334" y="4704"/>
                      <a:pt x="1584" y="3453"/>
                      <a:pt x="3132" y="3453"/>
                    </a:cubicBezTo>
                    <a:close/>
                    <a:moveTo>
                      <a:pt x="4465" y="1"/>
                    </a:moveTo>
                    <a:cubicBezTo>
                      <a:pt x="3536" y="1"/>
                      <a:pt x="2786" y="763"/>
                      <a:pt x="2786" y="1679"/>
                    </a:cubicBezTo>
                    <a:lnTo>
                      <a:pt x="2786" y="3132"/>
                    </a:lnTo>
                    <a:cubicBezTo>
                      <a:pt x="1227" y="3311"/>
                      <a:pt x="0" y="4632"/>
                      <a:pt x="0" y="6239"/>
                    </a:cubicBezTo>
                    <a:lnTo>
                      <a:pt x="0" y="10240"/>
                    </a:lnTo>
                    <a:cubicBezTo>
                      <a:pt x="0" y="10692"/>
                      <a:pt x="357" y="11061"/>
                      <a:pt x="822" y="11061"/>
                    </a:cubicBezTo>
                    <a:lnTo>
                      <a:pt x="10740" y="11061"/>
                    </a:lnTo>
                    <a:cubicBezTo>
                      <a:pt x="11180" y="11061"/>
                      <a:pt x="11549" y="10704"/>
                      <a:pt x="11549" y="10240"/>
                    </a:cubicBezTo>
                    <a:lnTo>
                      <a:pt x="11549" y="6239"/>
                    </a:lnTo>
                    <a:cubicBezTo>
                      <a:pt x="11526" y="4632"/>
                      <a:pt x="10299" y="3287"/>
                      <a:pt x="8739" y="3132"/>
                    </a:cubicBezTo>
                    <a:lnTo>
                      <a:pt x="8739" y="1679"/>
                    </a:lnTo>
                    <a:cubicBezTo>
                      <a:pt x="8739" y="751"/>
                      <a:pt x="7977" y="1"/>
                      <a:pt x="7061"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9" name="Google Shape;9738;p69">
                <a:extLst>
                  <a:ext uri="{FF2B5EF4-FFF2-40B4-BE49-F238E27FC236}">
                    <a16:creationId xmlns:a16="http://schemas.microsoft.com/office/drawing/2014/main" id="{93B16A0C-61B7-4BF9-B953-F77532DC8400}"/>
                  </a:ext>
                </a:extLst>
              </p:cNvPr>
              <p:cNvSpPr/>
              <p:nvPr/>
            </p:nvSpPr>
            <p:spPr>
              <a:xfrm>
                <a:off x="7222302" y="2588443"/>
                <a:ext cx="124426" cy="124043"/>
              </a:xfrm>
              <a:custGeom>
                <a:avLst/>
                <a:gdLst/>
                <a:ahLst/>
                <a:cxnLst/>
                <a:rect l="l" t="t" r="r" b="b"/>
                <a:pathLst>
                  <a:path w="3906" h="3894" extrusionOk="0">
                    <a:moveTo>
                      <a:pt x="2441" y="334"/>
                    </a:moveTo>
                    <a:lnTo>
                      <a:pt x="2441" y="1286"/>
                    </a:lnTo>
                    <a:cubicBezTo>
                      <a:pt x="2441" y="1381"/>
                      <a:pt x="2513" y="1453"/>
                      <a:pt x="2608" y="1453"/>
                    </a:cubicBezTo>
                    <a:lnTo>
                      <a:pt x="3560" y="1453"/>
                    </a:lnTo>
                    <a:lnTo>
                      <a:pt x="3560" y="2429"/>
                    </a:lnTo>
                    <a:lnTo>
                      <a:pt x="2608" y="2429"/>
                    </a:lnTo>
                    <a:cubicBezTo>
                      <a:pt x="2513" y="2429"/>
                      <a:pt x="2441" y="2513"/>
                      <a:pt x="2441" y="2596"/>
                    </a:cubicBezTo>
                    <a:lnTo>
                      <a:pt x="2441" y="3548"/>
                    </a:lnTo>
                    <a:lnTo>
                      <a:pt x="1465" y="3548"/>
                    </a:lnTo>
                    <a:lnTo>
                      <a:pt x="1465" y="2596"/>
                    </a:lnTo>
                    <a:cubicBezTo>
                      <a:pt x="1465" y="2513"/>
                      <a:pt x="1382" y="2429"/>
                      <a:pt x="1298" y="2429"/>
                    </a:cubicBezTo>
                    <a:lnTo>
                      <a:pt x="346" y="2429"/>
                    </a:lnTo>
                    <a:lnTo>
                      <a:pt x="346" y="1453"/>
                    </a:lnTo>
                    <a:lnTo>
                      <a:pt x="1298" y="1453"/>
                    </a:lnTo>
                    <a:cubicBezTo>
                      <a:pt x="1382" y="1453"/>
                      <a:pt x="1465" y="1381"/>
                      <a:pt x="1465" y="1286"/>
                    </a:cubicBezTo>
                    <a:lnTo>
                      <a:pt x="1465" y="334"/>
                    </a:lnTo>
                    <a:close/>
                    <a:moveTo>
                      <a:pt x="1298" y="0"/>
                    </a:moveTo>
                    <a:cubicBezTo>
                      <a:pt x="1203" y="0"/>
                      <a:pt x="1131" y="84"/>
                      <a:pt x="1131" y="167"/>
                    </a:cubicBezTo>
                    <a:lnTo>
                      <a:pt x="1131" y="1120"/>
                    </a:lnTo>
                    <a:lnTo>
                      <a:pt x="179" y="1120"/>
                    </a:lnTo>
                    <a:cubicBezTo>
                      <a:pt x="96" y="1120"/>
                      <a:pt x="12" y="1191"/>
                      <a:pt x="12" y="1286"/>
                    </a:cubicBezTo>
                    <a:lnTo>
                      <a:pt x="12" y="2608"/>
                    </a:lnTo>
                    <a:cubicBezTo>
                      <a:pt x="0" y="2703"/>
                      <a:pt x="96" y="2774"/>
                      <a:pt x="179" y="2774"/>
                    </a:cubicBezTo>
                    <a:lnTo>
                      <a:pt x="1131" y="2774"/>
                    </a:lnTo>
                    <a:lnTo>
                      <a:pt x="1131" y="3727"/>
                    </a:lnTo>
                    <a:cubicBezTo>
                      <a:pt x="1131" y="3822"/>
                      <a:pt x="1203" y="3894"/>
                      <a:pt x="1298" y="3894"/>
                    </a:cubicBezTo>
                    <a:lnTo>
                      <a:pt x="2620" y="3894"/>
                    </a:lnTo>
                    <a:cubicBezTo>
                      <a:pt x="2715" y="3894"/>
                      <a:pt x="2786" y="3822"/>
                      <a:pt x="2786" y="3727"/>
                    </a:cubicBezTo>
                    <a:lnTo>
                      <a:pt x="2786" y="2774"/>
                    </a:lnTo>
                    <a:lnTo>
                      <a:pt x="3739" y="2774"/>
                    </a:lnTo>
                    <a:cubicBezTo>
                      <a:pt x="3822" y="2774"/>
                      <a:pt x="3906" y="2703"/>
                      <a:pt x="3906" y="2608"/>
                    </a:cubicBezTo>
                    <a:lnTo>
                      <a:pt x="3906" y="1286"/>
                    </a:lnTo>
                    <a:cubicBezTo>
                      <a:pt x="3906" y="1191"/>
                      <a:pt x="3822" y="1120"/>
                      <a:pt x="3739" y="1120"/>
                    </a:cubicBezTo>
                    <a:lnTo>
                      <a:pt x="2786" y="1120"/>
                    </a:lnTo>
                    <a:lnTo>
                      <a:pt x="2786" y="167"/>
                    </a:lnTo>
                    <a:cubicBezTo>
                      <a:pt x="2786" y="84"/>
                      <a:pt x="2715" y="0"/>
                      <a:pt x="2620"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grpSp>
        <p:sp>
          <p:nvSpPr>
            <p:cNvPr id="3" name="Google Shape;10512;p70">
              <a:extLst>
                <a:ext uri="{FF2B5EF4-FFF2-40B4-BE49-F238E27FC236}">
                  <a16:creationId xmlns:a16="http://schemas.microsoft.com/office/drawing/2014/main" id="{C485303E-BF97-4EB9-8A0A-9F21EE4834BD}"/>
                </a:ext>
              </a:extLst>
            </p:cNvPr>
            <p:cNvSpPr/>
            <p:nvPr/>
          </p:nvSpPr>
          <p:spPr>
            <a:xfrm>
              <a:off x="5269353" y="3811599"/>
              <a:ext cx="315184" cy="386585"/>
            </a:xfrm>
            <a:custGeom>
              <a:avLst/>
              <a:gdLst/>
              <a:ahLst/>
              <a:cxnLst/>
              <a:rect l="l" t="t" r="r" b="b"/>
              <a:pathLst>
                <a:path w="9633" h="10502" extrusionOk="0">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62" name="Google Shape;8953;p68">
              <a:extLst>
                <a:ext uri="{FF2B5EF4-FFF2-40B4-BE49-F238E27FC236}">
                  <a16:creationId xmlns:a16="http://schemas.microsoft.com/office/drawing/2014/main" id="{DF0BEC15-B2F5-4F30-A571-3E6FBD69D93F}"/>
                </a:ext>
              </a:extLst>
            </p:cNvPr>
            <p:cNvGrpSpPr/>
            <p:nvPr/>
          </p:nvGrpSpPr>
          <p:grpSpPr>
            <a:xfrm>
              <a:off x="3754175" y="3840906"/>
              <a:ext cx="415546" cy="355053"/>
              <a:chOff x="866243" y="2291587"/>
              <a:chExt cx="415546" cy="355053"/>
            </a:xfrm>
            <a:solidFill>
              <a:schemeClr val="bg1"/>
            </a:solidFill>
          </p:grpSpPr>
          <p:sp>
            <p:nvSpPr>
              <p:cNvPr id="63" name="Google Shape;8954;p68">
                <a:extLst>
                  <a:ext uri="{FF2B5EF4-FFF2-40B4-BE49-F238E27FC236}">
                    <a16:creationId xmlns:a16="http://schemas.microsoft.com/office/drawing/2014/main" id="{FB62F5C2-20E7-4C75-B3F4-2029942B1CDE}"/>
                  </a:ext>
                </a:extLst>
              </p:cNvPr>
              <p:cNvSpPr/>
              <p:nvPr/>
            </p:nvSpPr>
            <p:spPr>
              <a:xfrm>
                <a:off x="1053756" y="2523748"/>
                <a:ext cx="103998" cy="81706"/>
              </a:xfrm>
              <a:custGeom>
                <a:avLst/>
                <a:gdLst/>
                <a:ahLst/>
                <a:cxnLst/>
                <a:rect l="l" t="t" r="r" b="b"/>
                <a:pathLst>
                  <a:path w="3275" h="2573" extrusionOk="0">
                    <a:moveTo>
                      <a:pt x="2358" y="393"/>
                    </a:moveTo>
                    <a:cubicBezTo>
                      <a:pt x="2418" y="393"/>
                      <a:pt x="2465" y="429"/>
                      <a:pt x="2489" y="488"/>
                    </a:cubicBezTo>
                    <a:lnTo>
                      <a:pt x="2823" y="1262"/>
                    </a:lnTo>
                    <a:cubicBezTo>
                      <a:pt x="2846" y="1322"/>
                      <a:pt x="2823" y="1405"/>
                      <a:pt x="2739" y="1441"/>
                    </a:cubicBezTo>
                    <a:lnTo>
                      <a:pt x="989" y="2179"/>
                    </a:lnTo>
                    <a:cubicBezTo>
                      <a:pt x="977" y="2179"/>
                      <a:pt x="953" y="2203"/>
                      <a:pt x="929" y="2203"/>
                    </a:cubicBezTo>
                    <a:cubicBezTo>
                      <a:pt x="870" y="2203"/>
                      <a:pt x="822" y="2167"/>
                      <a:pt x="787" y="2108"/>
                    </a:cubicBezTo>
                    <a:lnTo>
                      <a:pt x="465" y="1334"/>
                    </a:lnTo>
                    <a:cubicBezTo>
                      <a:pt x="441" y="1262"/>
                      <a:pt x="465" y="1191"/>
                      <a:pt x="537" y="1155"/>
                    </a:cubicBezTo>
                    <a:lnTo>
                      <a:pt x="2299" y="417"/>
                    </a:lnTo>
                    <a:cubicBezTo>
                      <a:pt x="2311" y="417"/>
                      <a:pt x="2322" y="393"/>
                      <a:pt x="2358" y="393"/>
                    </a:cubicBezTo>
                    <a:close/>
                    <a:moveTo>
                      <a:pt x="2358" y="0"/>
                    </a:moveTo>
                    <a:cubicBezTo>
                      <a:pt x="2287" y="0"/>
                      <a:pt x="2227" y="12"/>
                      <a:pt x="2144" y="36"/>
                    </a:cubicBezTo>
                    <a:lnTo>
                      <a:pt x="394" y="786"/>
                    </a:lnTo>
                    <a:cubicBezTo>
                      <a:pt x="120" y="905"/>
                      <a:pt x="1" y="1203"/>
                      <a:pt x="108" y="1465"/>
                    </a:cubicBezTo>
                    <a:lnTo>
                      <a:pt x="429" y="2239"/>
                    </a:lnTo>
                    <a:cubicBezTo>
                      <a:pt x="525" y="2441"/>
                      <a:pt x="703" y="2572"/>
                      <a:pt x="929" y="2572"/>
                    </a:cubicBezTo>
                    <a:cubicBezTo>
                      <a:pt x="1001" y="2572"/>
                      <a:pt x="1060" y="2560"/>
                      <a:pt x="1132" y="2524"/>
                    </a:cubicBezTo>
                    <a:lnTo>
                      <a:pt x="2894" y="1786"/>
                    </a:lnTo>
                    <a:cubicBezTo>
                      <a:pt x="3156" y="1679"/>
                      <a:pt x="3275" y="1370"/>
                      <a:pt x="3180" y="1096"/>
                    </a:cubicBezTo>
                    <a:lnTo>
                      <a:pt x="2846" y="322"/>
                    </a:lnTo>
                    <a:cubicBezTo>
                      <a:pt x="2763" y="131"/>
                      <a:pt x="2584" y="0"/>
                      <a:pt x="2358"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 name="Google Shape;8955;p68">
                <a:extLst>
                  <a:ext uri="{FF2B5EF4-FFF2-40B4-BE49-F238E27FC236}">
                    <a16:creationId xmlns:a16="http://schemas.microsoft.com/office/drawing/2014/main" id="{F93AF073-2B26-487D-AE72-40B7368B2503}"/>
                  </a:ext>
                </a:extLst>
              </p:cNvPr>
              <p:cNvSpPr/>
              <p:nvPr/>
            </p:nvSpPr>
            <p:spPr>
              <a:xfrm>
                <a:off x="1076461" y="2409176"/>
                <a:ext cx="79419" cy="60525"/>
              </a:xfrm>
              <a:custGeom>
                <a:avLst/>
                <a:gdLst/>
                <a:ahLst/>
                <a:cxnLst/>
                <a:rect l="l" t="t" r="r" b="b"/>
                <a:pathLst>
                  <a:path w="2501" h="1906" extrusionOk="0">
                    <a:moveTo>
                      <a:pt x="1250" y="370"/>
                    </a:moveTo>
                    <a:cubicBezTo>
                      <a:pt x="1715" y="370"/>
                      <a:pt x="2119" y="620"/>
                      <a:pt x="2119" y="941"/>
                    </a:cubicBezTo>
                    <a:cubicBezTo>
                      <a:pt x="2119" y="1251"/>
                      <a:pt x="1715" y="1501"/>
                      <a:pt x="1250" y="1501"/>
                    </a:cubicBezTo>
                    <a:cubicBezTo>
                      <a:pt x="798" y="1501"/>
                      <a:pt x="393" y="1251"/>
                      <a:pt x="393" y="941"/>
                    </a:cubicBezTo>
                    <a:cubicBezTo>
                      <a:pt x="393" y="620"/>
                      <a:pt x="786" y="370"/>
                      <a:pt x="1250" y="370"/>
                    </a:cubicBezTo>
                    <a:close/>
                    <a:moveTo>
                      <a:pt x="1250" y="1"/>
                    </a:moveTo>
                    <a:cubicBezTo>
                      <a:pt x="929" y="1"/>
                      <a:pt x="631" y="96"/>
                      <a:pt x="393" y="251"/>
                    </a:cubicBezTo>
                    <a:cubicBezTo>
                      <a:pt x="143" y="429"/>
                      <a:pt x="0" y="691"/>
                      <a:pt x="0" y="953"/>
                    </a:cubicBezTo>
                    <a:cubicBezTo>
                      <a:pt x="0" y="1227"/>
                      <a:pt x="143" y="1465"/>
                      <a:pt x="393" y="1656"/>
                    </a:cubicBezTo>
                    <a:cubicBezTo>
                      <a:pt x="631" y="1822"/>
                      <a:pt x="929" y="1906"/>
                      <a:pt x="1250" y="1906"/>
                    </a:cubicBezTo>
                    <a:cubicBezTo>
                      <a:pt x="1584" y="1906"/>
                      <a:pt x="1881" y="1810"/>
                      <a:pt x="2119" y="1656"/>
                    </a:cubicBezTo>
                    <a:cubicBezTo>
                      <a:pt x="2369" y="1477"/>
                      <a:pt x="2500" y="1227"/>
                      <a:pt x="2500" y="953"/>
                    </a:cubicBezTo>
                    <a:cubicBezTo>
                      <a:pt x="2500" y="691"/>
                      <a:pt x="2358" y="429"/>
                      <a:pt x="2119" y="251"/>
                    </a:cubicBezTo>
                    <a:cubicBezTo>
                      <a:pt x="1881" y="96"/>
                      <a:pt x="1584" y="1"/>
                      <a:pt x="125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5" name="Google Shape;8956;p68">
                <a:extLst>
                  <a:ext uri="{FF2B5EF4-FFF2-40B4-BE49-F238E27FC236}">
                    <a16:creationId xmlns:a16="http://schemas.microsoft.com/office/drawing/2014/main" id="{3451A682-6476-443B-AD48-A1825F84242C}"/>
                  </a:ext>
                </a:extLst>
              </p:cNvPr>
              <p:cNvSpPr/>
              <p:nvPr/>
            </p:nvSpPr>
            <p:spPr>
              <a:xfrm>
                <a:off x="985324" y="2448488"/>
                <a:ext cx="86628" cy="94185"/>
              </a:xfrm>
              <a:custGeom>
                <a:avLst/>
                <a:gdLst/>
                <a:ahLst/>
                <a:cxnLst/>
                <a:rect l="l" t="t" r="r" b="b"/>
                <a:pathLst>
                  <a:path w="2728" h="2966" extrusionOk="0">
                    <a:moveTo>
                      <a:pt x="977" y="370"/>
                    </a:moveTo>
                    <a:lnTo>
                      <a:pt x="1537" y="430"/>
                    </a:lnTo>
                    <a:cubicBezTo>
                      <a:pt x="1608" y="442"/>
                      <a:pt x="1680" y="489"/>
                      <a:pt x="1715" y="561"/>
                    </a:cubicBezTo>
                    <a:lnTo>
                      <a:pt x="2287" y="1858"/>
                    </a:lnTo>
                    <a:cubicBezTo>
                      <a:pt x="2322" y="1918"/>
                      <a:pt x="2322" y="1977"/>
                      <a:pt x="2311" y="2037"/>
                    </a:cubicBezTo>
                    <a:cubicBezTo>
                      <a:pt x="2299" y="2096"/>
                      <a:pt x="2251" y="2144"/>
                      <a:pt x="2191" y="2156"/>
                    </a:cubicBezTo>
                    <a:lnTo>
                      <a:pt x="1310" y="2549"/>
                    </a:lnTo>
                    <a:cubicBezTo>
                      <a:pt x="1287" y="2561"/>
                      <a:pt x="1251" y="2561"/>
                      <a:pt x="1227" y="2561"/>
                    </a:cubicBezTo>
                    <a:cubicBezTo>
                      <a:pt x="1132" y="2561"/>
                      <a:pt x="1060" y="2513"/>
                      <a:pt x="1013" y="2430"/>
                    </a:cubicBezTo>
                    <a:lnTo>
                      <a:pt x="429" y="1132"/>
                    </a:lnTo>
                    <a:cubicBezTo>
                      <a:pt x="406" y="1061"/>
                      <a:pt x="406" y="977"/>
                      <a:pt x="465" y="906"/>
                    </a:cubicBezTo>
                    <a:lnTo>
                      <a:pt x="787" y="465"/>
                    </a:lnTo>
                    <a:cubicBezTo>
                      <a:pt x="834" y="406"/>
                      <a:pt x="906" y="370"/>
                      <a:pt x="977" y="370"/>
                    </a:cubicBezTo>
                    <a:close/>
                    <a:moveTo>
                      <a:pt x="965" y="1"/>
                    </a:moveTo>
                    <a:cubicBezTo>
                      <a:pt x="775" y="1"/>
                      <a:pt x="596" y="84"/>
                      <a:pt x="477" y="251"/>
                    </a:cubicBezTo>
                    <a:lnTo>
                      <a:pt x="156" y="703"/>
                    </a:lnTo>
                    <a:cubicBezTo>
                      <a:pt x="13" y="882"/>
                      <a:pt x="1" y="1096"/>
                      <a:pt x="84" y="1311"/>
                    </a:cubicBezTo>
                    <a:lnTo>
                      <a:pt x="667" y="2608"/>
                    </a:lnTo>
                    <a:cubicBezTo>
                      <a:pt x="775" y="2823"/>
                      <a:pt x="977" y="2966"/>
                      <a:pt x="1215" y="2966"/>
                    </a:cubicBezTo>
                    <a:cubicBezTo>
                      <a:pt x="1310" y="2966"/>
                      <a:pt x="1382" y="2942"/>
                      <a:pt x="1453" y="2906"/>
                    </a:cubicBezTo>
                    <a:lnTo>
                      <a:pt x="2334" y="2513"/>
                    </a:lnTo>
                    <a:cubicBezTo>
                      <a:pt x="2489" y="2454"/>
                      <a:pt x="2608" y="2335"/>
                      <a:pt x="2644" y="2168"/>
                    </a:cubicBezTo>
                    <a:cubicBezTo>
                      <a:pt x="2727" y="2025"/>
                      <a:pt x="2727" y="1858"/>
                      <a:pt x="2656" y="1715"/>
                    </a:cubicBezTo>
                    <a:lnTo>
                      <a:pt x="2072" y="418"/>
                    </a:lnTo>
                    <a:cubicBezTo>
                      <a:pt x="1977" y="227"/>
                      <a:pt x="1787" y="84"/>
                      <a:pt x="1572" y="61"/>
                    </a:cubicBezTo>
                    <a:cubicBezTo>
                      <a:pt x="1370" y="49"/>
                      <a:pt x="1156" y="1"/>
                      <a:pt x="965"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6" name="Google Shape;8957;p68">
                <a:extLst>
                  <a:ext uri="{FF2B5EF4-FFF2-40B4-BE49-F238E27FC236}">
                    <a16:creationId xmlns:a16="http://schemas.microsoft.com/office/drawing/2014/main" id="{E1BAA482-DF70-4838-BDB3-B72047570119}"/>
                  </a:ext>
                </a:extLst>
              </p:cNvPr>
              <p:cNvSpPr/>
              <p:nvPr/>
            </p:nvSpPr>
            <p:spPr>
              <a:xfrm>
                <a:off x="1014062" y="2472336"/>
                <a:ext cx="15147" cy="15147"/>
              </a:xfrm>
              <a:custGeom>
                <a:avLst/>
                <a:gdLst/>
                <a:ahLst/>
                <a:cxnLst/>
                <a:rect l="l" t="t" r="r" b="b"/>
                <a:pathLst>
                  <a:path w="477" h="477" extrusionOk="0">
                    <a:moveTo>
                      <a:pt x="239" y="0"/>
                    </a:moveTo>
                    <a:cubicBezTo>
                      <a:pt x="108" y="0"/>
                      <a:pt x="1" y="107"/>
                      <a:pt x="1" y="238"/>
                    </a:cubicBezTo>
                    <a:cubicBezTo>
                      <a:pt x="1" y="381"/>
                      <a:pt x="108" y="476"/>
                      <a:pt x="239" y="476"/>
                    </a:cubicBezTo>
                    <a:cubicBezTo>
                      <a:pt x="370" y="476"/>
                      <a:pt x="477" y="381"/>
                      <a:pt x="477" y="238"/>
                    </a:cubicBezTo>
                    <a:cubicBezTo>
                      <a:pt x="477" y="107"/>
                      <a:pt x="370" y="0"/>
                      <a:pt x="239"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7" name="Google Shape;8958;p68">
                <a:extLst>
                  <a:ext uri="{FF2B5EF4-FFF2-40B4-BE49-F238E27FC236}">
                    <a16:creationId xmlns:a16="http://schemas.microsoft.com/office/drawing/2014/main" id="{84039592-B207-4D5D-8C8E-C0BE164A8357}"/>
                  </a:ext>
                </a:extLst>
              </p:cNvPr>
              <p:cNvSpPr/>
              <p:nvPr/>
            </p:nvSpPr>
            <p:spPr>
              <a:xfrm>
                <a:off x="866243" y="2291587"/>
                <a:ext cx="415546" cy="355053"/>
              </a:xfrm>
              <a:custGeom>
                <a:avLst/>
                <a:gdLst/>
                <a:ahLst/>
                <a:cxnLst/>
                <a:rect l="l" t="t" r="r" b="b"/>
                <a:pathLst>
                  <a:path w="13086" h="11181" extrusionOk="0">
                    <a:moveTo>
                      <a:pt x="7620" y="1430"/>
                    </a:moveTo>
                    <a:lnTo>
                      <a:pt x="7620" y="1989"/>
                    </a:lnTo>
                    <a:lnTo>
                      <a:pt x="5453" y="1989"/>
                    </a:lnTo>
                    <a:lnTo>
                      <a:pt x="5453" y="1430"/>
                    </a:lnTo>
                    <a:close/>
                    <a:moveTo>
                      <a:pt x="7608" y="406"/>
                    </a:moveTo>
                    <a:cubicBezTo>
                      <a:pt x="8168" y="406"/>
                      <a:pt x="8632" y="858"/>
                      <a:pt x="8632" y="1430"/>
                    </a:cubicBezTo>
                    <a:lnTo>
                      <a:pt x="8632" y="1989"/>
                    </a:lnTo>
                    <a:lnTo>
                      <a:pt x="7989" y="1989"/>
                    </a:lnTo>
                    <a:lnTo>
                      <a:pt x="7989" y="1430"/>
                    </a:lnTo>
                    <a:cubicBezTo>
                      <a:pt x="7989" y="1215"/>
                      <a:pt x="7811" y="1037"/>
                      <a:pt x="7608" y="1037"/>
                    </a:cubicBezTo>
                    <a:lnTo>
                      <a:pt x="5453" y="1037"/>
                    </a:lnTo>
                    <a:cubicBezTo>
                      <a:pt x="5239" y="1037"/>
                      <a:pt x="5060" y="1215"/>
                      <a:pt x="5060" y="1430"/>
                    </a:cubicBezTo>
                    <a:lnTo>
                      <a:pt x="5060" y="1989"/>
                    </a:lnTo>
                    <a:lnTo>
                      <a:pt x="4417" y="1989"/>
                    </a:lnTo>
                    <a:lnTo>
                      <a:pt x="4417" y="1430"/>
                    </a:lnTo>
                    <a:cubicBezTo>
                      <a:pt x="4417" y="858"/>
                      <a:pt x="4882" y="406"/>
                      <a:pt x="5453" y="406"/>
                    </a:cubicBezTo>
                    <a:close/>
                    <a:moveTo>
                      <a:pt x="2929" y="2096"/>
                    </a:moveTo>
                    <a:cubicBezTo>
                      <a:pt x="3013" y="2096"/>
                      <a:pt x="3072" y="2156"/>
                      <a:pt x="3072" y="2227"/>
                    </a:cubicBezTo>
                    <a:lnTo>
                      <a:pt x="3072" y="3299"/>
                    </a:lnTo>
                    <a:cubicBezTo>
                      <a:pt x="3072" y="3382"/>
                      <a:pt x="3132" y="3454"/>
                      <a:pt x="3203" y="3478"/>
                    </a:cubicBezTo>
                    <a:cubicBezTo>
                      <a:pt x="3224" y="3486"/>
                      <a:pt x="3246" y="3490"/>
                      <a:pt x="3267" y="3490"/>
                    </a:cubicBezTo>
                    <a:cubicBezTo>
                      <a:pt x="3365" y="3490"/>
                      <a:pt x="3453" y="3406"/>
                      <a:pt x="3453" y="3299"/>
                    </a:cubicBezTo>
                    <a:lnTo>
                      <a:pt x="3453" y="2358"/>
                    </a:lnTo>
                    <a:lnTo>
                      <a:pt x="9632" y="2358"/>
                    </a:lnTo>
                    <a:lnTo>
                      <a:pt x="9632" y="10502"/>
                    </a:lnTo>
                    <a:lnTo>
                      <a:pt x="3453" y="10502"/>
                    </a:lnTo>
                    <a:lnTo>
                      <a:pt x="3453" y="4073"/>
                    </a:lnTo>
                    <a:cubicBezTo>
                      <a:pt x="3453" y="3978"/>
                      <a:pt x="3370" y="3882"/>
                      <a:pt x="3263" y="3882"/>
                    </a:cubicBezTo>
                    <a:cubicBezTo>
                      <a:pt x="3155" y="3882"/>
                      <a:pt x="3072" y="3978"/>
                      <a:pt x="3072" y="4073"/>
                    </a:cubicBezTo>
                    <a:lnTo>
                      <a:pt x="3072" y="10657"/>
                    </a:lnTo>
                    <a:cubicBezTo>
                      <a:pt x="3072" y="10728"/>
                      <a:pt x="3013" y="10788"/>
                      <a:pt x="2929" y="10788"/>
                    </a:cubicBezTo>
                    <a:lnTo>
                      <a:pt x="2310" y="10788"/>
                    </a:lnTo>
                    <a:cubicBezTo>
                      <a:pt x="2239" y="10788"/>
                      <a:pt x="2179" y="10728"/>
                      <a:pt x="2179" y="10657"/>
                    </a:cubicBezTo>
                    <a:lnTo>
                      <a:pt x="2179" y="2227"/>
                    </a:lnTo>
                    <a:cubicBezTo>
                      <a:pt x="2179" y="2156"/>
                      <a:pt x="2239" y="2096"/>
                      <a:pt x="2310" y="2096"/>
                    </a:cubicBezTo>
                    <a:close/>
                    <a:moveTo>
                      <a:pt x="10775" y="2096"/>
                    </a:moveTo>
                    <a:cubicBezTo>
                      <a:pt x="10847" y="2096"/>
                      <a:pt x="10906" y="2156"/>
                      <a:pt x="10906" y="2227"/>
                    </a:cubicBezTo>
                    <a:lnTo>
                      <a:pt x="10906" y="10657"/>
                    </a:lnTo>
                    <a:cubicBezTo>
                      <a:pt x="10906" y="10728"/>
                      <a:pt x="10847" y="10788"/>
                      <a:pt x="10775" y="10788"/>
                    </a:cubicBezTo>
                    <a:lnTo>
                      <a:pt x="10156" y="10788"/>
                    </a:lnTo>
                    <a:cubicBezTo>
                      <a:pt x="10073" y="10788"/>
                      <a:pt x="10013" y="10728"/>
                      <a:pt x="10013" y="10657"/>
                    </a:cubicBezTo>
                    <a:lnTo>
                      <a:pt x="10013" y="2227"/>
                    </a:lnTo>
                    <a:cubicBezTo>
                      <a:pt x="10013" y="2156"/>
                      <a:pt x="10073" y="2096"/>
                      <a:pt x="10156" y="2096"/>
                    </a:cubicBezTo>
                    <a:close/>
                    <a:moveTo>
                      <a:pt x="5465" y="1"/>
                    </a:moveTo>
                    <a:cubicBezTo>
                      <a:pt x="4691" y="1"/>
                      <a:pt x="4048" y="644"/>
                      <a:pt x="4048" y="1418"/>
                    </a:cubicBezTo>
                    <a:lnTo>
                      <a:pt x="4048" y="1977"/>
                    </a:lnTo>
                    <a:lnTo>
                      <a:pt x="3394" y="1977"/>
                    </a:lnTo>
                    <a:cubicBezTo>
                      <a:pt x="3310" y="1811"/>
                      <a:pt x="3132" y="1692"/>
                      <a:pt x="2929" y="1692"/>
                    </a:cubicBezTo>
                    <a:lnTo>
                      <a:pt x="2310" y="1692"/>
                    </a:lnTo>
                    <a:cubicBezTo>
                      <a:pt x="2096" y="1692"/>
                      <a:pt x="1941" y="1811"/>
                      <a:pt x="1846" y="1977"/>
                    </a:cubicBezTo>
                    <a:lnTo>
                      <a:pt x="1310" y="1977"/>
                    </a:lnTo>
                    <a:cubicBezTo>
                      <a:pt x="596" y="1977"/>
                      <a:pt x="0" y="2561"/>
                      <a:pt x="0" y="3287"/>
                    </a:cubicBezTo>
                    <a:lnTo>
                      <a:pt x="0" y="7990"/>
                    </a:lnTo>
                    <a:cubicBezTo>
                      <a:pt x="0" y="8097"/>
                      <a:pt x="96" y="8180"/>
                      <a:pt x="191" y="8180"/>
                    </a:cubicBezTo>
                    <a:cubicBezTo>
                      <a:pt x="298" y="8180"/>
                      <a:pt x="393" y="8097"/>
                      <a:pt x="393" y="7990"/>
                    </a:cubicBezTo>
                    <a:lnTo>
                      <a:pt x="393" y="3287"/>
                    </a:lnTo>
                    <a:cubicBezTo>
                      <a:pt x="393" y="2787"/>
                      <a:pt x="810" y="2370"/>
                      <a:pt x="1310" y="2370"/>
                    </a:cubicBezTo>
                    <a:lnTo>
                      <a:pt x="1786" y="2370"/>
                    </a:lnTo>
                    <a:lnTo>
                      <a:pt x="1786" y="10502"/>
                    </a:lnTo>
                    <a:lnTo>
                      <a:pt x="1310" y="10502"/>
                    </a:lnTo>
                    <a:cubicBezTo>
                      <a:pt x="810" y="10502"/>
                      <a:pt x="393" y="10085"/>
                      <a:pt x="393" y="9585"/>
                    </a:cubicBezTo>
                    <a:lnTo>
                      <a:pt x="393" y="8764"/>
                    </a:lnTo>
                    <a:cubicBezTo>
                      <a:pt x="393" y="8657"/>
                      <a:pt x="298" y="8573"/>
                      <a:pt x="191" y="8573"/>
                    </a:cubicBezTo>
                    <a:cubicBezTo>
                      <a:pt x="96" y="8573"/>
                      <a:pt x="0" y="8657"/>
                      <a:pt x="0" y="8764"/>
                    </a:cubicBezTo>
                    <a:lnTo>
                      <a:pt x="0" y="9585"/>
                    </a:lnTo>
                    <a:cubicBezTo>
                      <a:pt x="0" y="10300"/>
                      <a:pt x="584" y="10895"/>
                      <a:pt x="1310" y="10895"/>
                    </a:cubicBezTo>
                    <a:lnTo>
                      <a:pt x="1846" y="10895"/>
                    </a:lnTo>
                    <a:cubicBezTo>
                      <a:pt x="1941" y="11062"/>
                      <a:pt x="2120" y="11181"/>
                      <a:pt x="2310" y="11181"/>
                    </a:cubicBezTo>
                    <a:lnTo>
                      <a:pt x="2929" y="11181"/>
                    </a:lnTo>
                    <a:cubicBezTo>
                      <a:pt x="3144" y="11181"/>
                      <a:pt x="3310" y="11062"/>
                      <a:pt x="3394" y="10895"/>
                    </a:cubicBezTo>
                    <a:lnTo>
                      <a:pt x="9692" y="10895"/>
                    </a:lnTo>
                    <a:cubicBezTo>
                      <a:pt x="9775" y="11062"/>
                      <a:pt x="9954" y="11181"/>
                      <a:pt x="10156" y="11181"/>
                    </a:cubicBezTo>
                    <a:lnTo>
                      <a:pt x="10775" y="11181"/>
                    </a:lnTo>
                    <a:cubicBezTo>
                      <a:pt x="10978" y="11181"/>
                      <a:pt x="11145" y="11062"/>
                      <a:pt x="11240" y="10895"/>
                    </a:cubicBezTo>
                    <a:lnTo>
                      <a:pt x="11776" y="10895"/>
                    </a:lnTo>
                    <a:cubicBezTo>
                      <a:pt x="12490" y="10895"/>
                      <a:pt x="13085" y="10312"/>
                      <a:pt x="13085" y="9585"/>
                    </a:cubicBezTo>
                    <a:lnTo>
                      <a:pt x="13085" y="4894"/>
                    </a:lnTo>
                    <a:cubicBezTo>
                      <a:pt x="13085" y="4787"/>
                      <a:pt x="12990" y="4704"/>
                      <a:pt x="12883" y="4704"/>
                    </a:cubicBezTo>
                    <a:cubicBezTo>
                      <a:pt x="12788" y="4704"/>
                      <a:pt x="12692" y="4787"/>
                      <a:pt x="12692" y="4894"/>
                    </a:cubicBezTo>
                    <a:lnTo>
                      <a:pt x="12692" y="9585"/>
                    </a:lnTo>
                    <a:cubicBezTo>
                      <a:pt x="12692" y="10085"/>
                      <a:pt x="12276" y="10502"/>
                      <a:pt x="11776" y="10502"/>
                    </a:cubicBezTo>
                    <a:lnTo>
                      <a:pt x="11299" y="10502"/>
                    </a:lnTo>
                    <a:lnTo>
                      <a:pt x="11299" y="2370"/>
                    </a:lnTo>
                    <a:lnTo>
                      <a:pt x="11776" y="2370"/>
                    </a:lnTo>
                    <a:cubicBezTo>
                      <a:pt x="12276" y="2370"/>
                      <a:pt x="12692" y="2787"/>
                      <a:pt x="12692" y="3287"/>
                    </a:cubicBezTo>
                    <a:lnTo>
                      <a:pt x="12692" y="4120"/>
                    </a:lnTo>
                    <a:cubicBezTo>
                      <a:pt x="12692" y="4240"/>
                      <a:pt x="12788" y="4311"/>
                      <a:pt x="12895" y="4311"/>
                    </a:cubicBezTo>
                    <a:cubicBezTo>
                      <a:pt x="12990" y="4311"/>
                      <a:pt x="13085" y="4228"/>
                      <a:pt x="13085" y="4120"/>
                    </a:cubicBezTo>
                    <a:lnTo>
                      <a:pt x="13085" y="3287"/>
                    </a:lnTo>
                    <a:cubicBezTo>
                      <a:pt x="13085" y="2573"/>
                      <a:pt x="12502" y="1977"/>
                      <a:pt x="11776" y="1977"/>
                    </a:cubicBezTo>
                    <a:lnTo>
                      <a:pt x="11240" y="1977"/>
                    </a:lnTo>
                    <a:cubicBezTo>
                      <a:pt x="11145" y="1811"/>
                      <a:pt x="10966" y="1692"/>
                      <a:pt x="10775" y="1692"/>
                    </a:cubicBezTo>
                    <a:lnTo>
                      <a:pt x="10156" y="1692"/>
                    </a:lnTo>
                    <a:cubicBezTo>
                      <a:pt x="9942" y="1692"/>
                      <a:pt x="9775" y="1811"/>
                      <a:pt x="9692" y="1977"/>
                    </a:cubicBezTo>
                    <a:lnTo>
                      <a:pt x="9037" y="1977"/>
                    </a:lnTo>
                    <a:lnTo>
                      <a:pt x="9037" y="1418"/>
                    </a:lnTo>
                    <a:cubicBezTo>
                      <a:pt x="9037" y="644"/>
                      <a:pt x="8394" y="1"/>
                      <a:pt x="762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Tree>
    <p:extLst>
      <p:ext uri="{BB962C8B-B14F-4D97-AF65-F5344CB8AC3E}">
        <p14:creationId xmlns:p14="http://schemas.microsoft.com/office/powerpoint/2010/main" val="23969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4"/>
          <p:cNvSpPr txBox="1"/>
          <p:nvPr/>
        </p:nvSpPr>
        <p:spPr>
          <a:xfrm flipH="1">
            <a:off x="3651892"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3" name="Google Shape;483;p44"/>
          <p:cNvSpPr txBox="1"/>
          <p:nvPr/>
        </p:nvSpPr>
        <p:spPr>
          <a:xfrm flipH="1">
            <a:off x="5479541"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4" name="Google Shape;484;p44"/>
          <p:cNvSpPr txBox="1"/>
          <p:nvPr/>
        </p:nvSpPr>
        <p:spPr>
          <a:xfrm flipH="1">
            <a:off x="7307175"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5" name="Google Shape;485;p44"/>
          <p:cNvSpPr txBox="1"/>
          <p:nvPr/>
        </p:nvSpPr>
        <p:spPr>
          <a:xfrm flipH="1">
            <a:off x="9134808"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16" name="Título 15">
            <a:extLst>
              <a:ext uri="{FF2B5EF4-FFF2-40B4-BE49-F238E27FC236}">
                <a16:creationId xmlns:a16="http://schemas.microsoft.com/office/drawing/2014/main" id="{D9E4D250-53D4-4E66-AB5E-0490D9B6FEFA}"/>
              </a:ext>
            </a:extLst>
          </p:cNvPr>
          <p:cNvSpPr>
            <a:spLocks noGrp="1"/>
          </p:cNvSpPr>
          <p:nvPr>
            <p:ph type="title"/>
          </p:nvPr>
        </p:nvSpPr>
        <p:spPr/>
        <p:txBody>
          <a:bodyPr/>
          <a:lstStyle/>
          <a:p>
            <a:r>
              <a:rPr lang="es-PE" dirty="0"/>
              <a:t>Niveles de inferencia</a:t>
            </a:r>
          </a:p>
        </p:txBody>
      </p:sp>
      <p:graphicFrame>
        <p:nvGraphicFramePr>
          <p:cNvPr id="487" name="Google Shape;487;p44"/>
          <p:cNvGraphicFramePr/>
          <p:nvPr>
            <p:extLst>
              <p:ext uri="{D42A27DB-BD31-4B8C-83A1-F6EECF244321}">
                <p14:modId xmlns:p14="http://schemas.microsoft.com/office/powerpoint/2010/main" val="3579910877"/>
              </p:ext>
            </p:extLst>
          </p:nvPr>
        </p:nvGraphicFramePr>
        <p:xfrm>
          <a:off x="1465306" y="2256234"/>
          <a:ext cx="9191405" cy="3644094"/>
        </p:xfrm>
        <a:graphic>
          <a:graphicData uri="http://schemas.openxmlformats.org/drawingml/2006/table">
            <a:tbl>
              <a:tblPr>
                <a:noFill/>
              </a:tblPr>
              <a:tblGrid>
                <a:gridCol w="1838281">
                  <a:extLst>
                    <a:ext uri="{9D8B030D-6E8A-4147-A177-3AD203B41FA5}">
                      <a16:colId xmlns:a16="http://schemas.microsoft.com/office/drawing/2014/main" val="20000"/>
                    </a:ext>
                  </a:extLst>
                </a:gridCol>
                <a:gridCol w="1838281">
                  <a:extLst>
                    <a:ext uri="{9D8B030D-6E8A-4147-A177-3AD203B41FA5}">
                      <a16:colId xmlns:a16="http://schemas.microsoft.com/office/drawing/2014/main" val="20001"/>
                    </a:ext>
                  </a:extLst>
                </a:gridCol>
                <a:gridCol w="1838281">
                  <a:extLst>
                    <a:ext uri="{9D8B030D-6E8A-4147-A177-3AD203B41FA5}">
                      <a16:colId xmlns:a16="http://schemas.microsoft.com/office/drawing/2014/main" val="20002"/>
                    </a:ext>
                  </a:extLst>
                </a:gridCol>
                <a:gridCol w="1838281">
                  <a:extLst>
                    <a:ext uri="{9D8B030D-6E8A-4147-A177-3AD203B41FA5}">
                      <a16:colId xmlns:a16="http://schemas.microsoft.com/office/drawing/2014/main" val="20003"/>
                    </a:ext>
                  </a:extLst>
                </a:gridCol>
                <a:gridCol w="1838281">
                  <a:extLst>
                    <a:ext uri="{9D8B030D-6E8A-4147-A177-3AD203B41FA5}">
                      <a16:colId xmlns:a16="http://schemas.microsoft.com/office/drawing/2014/main" val="20004"/>
                    </a:ext>
                  </a:extLst>
                </a:gridCol>
              </a:tblGrid>
              <a:tr h="795095">
                <a:tc>
                  <a:txBody>
                    <a:bodyPr/>
                    <a:lstStyle/>
                    <a:p>
                      <a:pPr marL="0" lvl="0" indent="0" algn="l" rtl="0">
                        <a:spcBef>
                          <a:spcPts val="0"/>
                        </a:spcBef>
                        <a:spcAft>
                          <a:spcPts val="0"/>
                        </a:spcAft>
                        <a:buNone/>
                      </a:pPr>
                      <a:endParaRPr sz="1900">
                        <a:solidFill>
                          <a:schemeClr val="tx1"/>
                        </a:solidFill>
                        <a:latin typeface="+mj-lt"/>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Nacional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Urbano</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Rural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Regional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Corte: anual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1002809">
                <a:tc>
                  <a:txBody>
                    <a:bodyPr/>
                    <a:lstStyle/>
                    <a:p>
                      <a:pPr marL="0" marR="0" lvl="0" indent="0" algn="ctr" rtl="0">
                        <a:lnSpc>
                          <a:spcPct val="100000"/>
                        </a:lnSpc>
                        <a:spcBef>
                          <a:spcPts val="0"/>
                        </a:spcBef>
                        <a:spcAft>
                          <a:spcPts val="0"/>
                        </a:spcAft>
                        <a:buClr>
                          <a:srgbClr val="000000"/>
                        </a:buClr>
                        <a:buFont typeface="Arial"/>
                        <a:buNone/>
                      </a:pPr>
                      <a:r>
                        <a:rPr lang="en" sz="1600" b="0" i="0" u="none" strike="noStrike" cap="none" dirty="0">
                          <a:solidFill>
                            <a:schemeClr val="tx1"/>
                          </a:solidFill>
                          <a:latin typeface="+mj-lt"/>
                          <a:ea typeface="Merriweather"/>
                          <a:cs typeface="Merriweather"/>
                          <a:sym typeface="Merriweather"/>
                        </a:rPr>
                        <a:t>Corte: trimestral</a:t>
                      </a:r>
                      <a:endParaRPr sz="1600" b="0" i="0" u="none" strike="noStrike" cap="none"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Panel: anual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488" name="Google Shape;488;p44"/>
          <p:cNvGrpSpPr/>
          <p:nvPr/>
        </p:nvGrpSpPr>
        <p:grpSpPr>
          <a:xfrm>
            <a:off x="3979987" y="3277611"/>
            <a:ext cx="5778820" cy="2051661"/>
            <a:chOff x="3104067" y="2252082"/>
            <a:chExt cx="4334115" cy="1225836"/>
          </a:xfrm>
        </p:grpSpPr>
        <p:sp>
          <p:nvSpPr>
            <p:cNvPr id="489" name="Google Shape;489;p44"/>
            <p:cNvSpPr/>
            <p:nvPr/>
          </p:nvSpPr>
          <p:spPr>
            <a:xfrm>
              <a:off x="3104067"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rgbClr val="435D74"/>
                </a:solidFill>
              </a:endParaRPr>
            </a:p>
          </p:txBody>
        </p:sp>
        <p:sp>
          <p:nvSpPr>
            <p:cNvPr id="491" name="Google Shape;491;p44"/>
            <p:cNvSpPr/>
            <p:nvPr/>
          </p:nvSpPr>
          <p:spPr>
            <a:xfrm>
              <a:off x="4495456"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95" name="Google Shape;495;p44"/>
            <p:cNvSpPr/>
            <p:nvPr/>
          </p:nvSpPr>
          <p:spPr>
            <a:xfrm>
              <a:off x="3104067"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499" name="Google Shape;499;p44"/>
            <p:cNvSpPr/>
            <p:nvPr/>
          </p:nvSpPr>
          <p:spPr>
            <a:xfrm>
              <a:off x="5890281"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0" name="Google Shape;500;p44"/>
            <p:cNvSpPr/>
            <p:nvPr/>
          </p:nvSpPr>
          <p:spPr>
            <a:xfrm>
              <a:off x="5890281"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1" name="Google Shape;501;p44"/>
            <p:cNvSpPr/>
            <p:nvPr/>
          </p:nvSpPr>
          <p:spPr>
            <a:xfrm>
              <a:off x="5890281"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504" name="Google Shape;504;p44"/>
            <p:cNvSpPr/>
            <p:nvPr/>
          </p:nvSpPr>
          <p:spPr>
            <a:xfrm>
              <a:off x="7285093"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grpSp>
      <p:sp>
        <p:nvSpPr>
          <p:cNvPr id="2" name="Google Shape;501;p44">
            <a:extLst>
              <a:ext uri="{FF2B5EF4-FFF2-40B4-BE49-F238E27FC236}">
                <a16:creationId xmlns:a16="http://schemas.microsoft.com/office/drawing/2014/main" id="{A3371FEA-FAAA-4D61-898C-A461627062C3}"/>
              </a:ext>
            </a:extLst>
          </p:cNvPr>
          <p:cNvSpPr/>
          <p:nvPr/>
        </p:nvSpPr>
        <p:spPr>
          <a:xfrm>
            <a:off x="4040974" y="3263697"/>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 name="Google Shape;501;p44">
            <a:extLst>
              <a:ext uri="{FF2B5EF4-FFF2-40B4-BE49-F238E27FC236}">
                <a16:creationId xmlns:a16="http://schemas.microsoft.com/office/drawing/2014/main" id="{101E4076-B35F-4133-A6C7-0FC6FB1B35D9}"/>
              </a:ext>
            </a:extLst>
          </p:cNvPr>
          <p:cNvSpPr/>
          <p:nvPr/>
        </p:nvSpPr>
        <p:spPr>
          <a:xfrm>
            <a:off x="5860417" y="3292643"/>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 name="Google Shape;494;p44">
            <a:extLst>
              <a:ext uri="{FF2B5EF4-FFF2-40B4-BE49-F238E27FC236}">
                <a16:creationId xmlns:a16="http://schemas.microsoft.com/office/drawing/2014/main" id="{620F01F1-84A7-4AAE-AA74-69ADA3A26685}"/>
              </a:ext>
            </a:extLst>
          </p:cNvPr>
          <p:cNvSpPr/>
          <p:nvPr/>
        </p:nvSpPr>
        <p:spPr>
          <a:xfrm>
            <a:off x="9568726" y="4256674"/>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7" name="Google Shape;491;p44">
            <a:extLst>
              <a:ext uri="{FF2B5EF4-FFF2-40B4-BE49-F238E27FC236}">
                <a16:creationId xmlns:a16="http://schemas.microsoft.com/office/drawing/2014/main" id="{FAEE5B1E-7D06-40EF-A214-F6CA71DE1CE2}"/>
              </a:ext>
            </a:extLst>
          </p:cNvPr>
          <p:cNvSpPr/>
          <p:nvPr/>
        </p:nvSpPr>
        <p:spPr>
          <a:xfrm>
            <a:off x="5848498" y="5103999"/>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2" name="Google Shape;494;p44">
            <a:extLst>
              <a:ext uri="{FF2B5EF4-FFF2-40B4-BE49-F238E27FC236}">
                <a16:creationId xmlns:a16="http://schemas.microsoft.com/office/drawing/2014/main" id="{3343A805-80CE-4C91-BD3E-6D0E0A17630A}"/>
              </a:ext>
            </a:extLst>
          </p:cNvPr>
          <p:cNvSpPr/>
          <p:nvPr/>
        </p:nvSpPr>
        <p:spPr>
          <a:xfrm>
            <a:off x="9581167" y="5155525"/>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Tree>
    <p:extLst>
      <p:ext uri="{BB962C8B-B14F-4D97-AF65-F5344CB8AC3E}">
        <p14:creationId xmlns:p14="http://schemas.microsoft.com/office/powerpoint/2010/main" val="153192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descr="Interfaz de usuario gráfica, Tabla&#10;&#10;Descripción generada automáticamente">
            <a:extLst>
              <a:ext uri="{FF2B5EF4-FFF2-40B4-BE49-F238E27FC236}">
                <a16:creationId xmlns:a16="http://schemas.microsoft.com/office/drawing/2014/main" id="{F36BE4F1-B38E-4787-8DAA-C0FAF83C1A0C}"/>
              </a:ext>
            </a:extLst>
          </p:cNvPr>
          <p:cNvPicPr>
            <a:picLocks noGrp="1" noChangeAspect="1"/>
          </p:cNvPicPr>
          <p:nvPr>
            <p:ph idx="1"/>
          </p:nvPr>
        </p:nvPicPr>
        <p:blipFill>
          <a:blip r:embed="rId2"/>
          <a:stretch>
            <a:fillRect/>
          </a:stretch>
        </p:blipFill>
        <p:spPr>
          <a:xfrm>
            <a:off x="3329409" y="1825625"/>
            <a:ext cx="5533182" cy="4351338"/>
          </a:xfrm>
        </p:spPr>
      </p:pic>
      <p:sp>
        <p:nvSpPr>
          <p:cNvPr id="5" name="Marcador de pie de página 4">
            <a:extLst>
              <a:ext uri="{FF2B5EF4-FFF2-40B4-BE49-F238E27FC236}">
                <a16:creationId xmlns:a16="http://schemas.microsoft.com/office/drawing/2014/main" id="{54079124-0AFA-4561-A2CD-B37555BBBB19}"/>
              </a:ext>
            </a:extLst>
          </p:cNvPr>
          <p:cNvSpPr>
            <a:spLocks noGrp="1"/>
          </p:cNvSpPr>
          <p:nvPr>
            <p:ph type="ftr" sz="quarter" idx="11"/>
          </p:nvPr>
        </p:nvSpPr>
        <p:spPr>
          <a:xfrm>
            <a:off x="4038600" y="6356350"/>
            <a:ext cx="4114800" cy="365125"/>
          </a:xfrm>
        </p:spPr>
        <p:txBody>
          <a:bodyPr/>
          <a:lstStyle/>
          <a:p>
            <a:r>
              <a:rPr lang="es-PE"/>
              <a:t>Ronny M. Condor</a:t>
            </a:r>
          </a:p>
        </p:txBody>
      </p:sp>
      <p:sp>
        <p:nvSpPr>
          <p:cNvPr id="6" name="Marcador de número de diapositiva 5">
            <a:extLst>
              <a:ext uri="{FF2B5EF4-FFF2-40B4-BE49-F238E27FC236}">
                <a16:creationId xmlns:a16="http://schemas.microsoft.com/office/drawing/2014/main" id="{E256E810-E1A1-4595-8599-4564CC1B7168}"/>
              </a:ext>
            </a:extLst>
          </p:cNvPr>
          <p:cNvSpPr>
            <a:spLocks noGrp="1"/>
          </p:cNvSpPr>
          <p:nvPr>
            <p:ph type="sldNum" sz="quarter" idx="12"/>
          </p:nvPr>
        </p:nvSpPr>
        <p:spPr>
          <a:xfrm>
            <a:off x="8610600" y="6356350"/>
            <a:ext cx="2743200" cy="365125"/>
          </a:xfrm>
        </p:spPr>
        <p:txBody>
          <a:bodyPr/>
          <a:lstStyle/>
          <a:p>
            <a:fld id="{C9CAA9FC-5706-425E-BC41-84BEAD9EC8F9}" type="slidenum">
              <a:rPr lang="es-PE" smtClean="0"/>
              <a:pPr/>
              <a:t>15</a:t>
            </a:fld>
            <a:endParaRPr lang="es-PE"/>
          </a:p>
        </p:txBody>
      </p:sp>
      <p:sp>
        <p:nvSpPr>
          <p:cNvPr id="7" name="Título 6">
            <a:extLst>
              <a:ext uri="{FF2B5EF4-FFF2-40B4-BE49-F238E27FC236}">
                <a16:creationId xmlns:a16="http://schemas.microsoft.com/office/drawing/2014/main" id="{49666693-3969-49A6-B241-EB1FCCF2621E}"/>
              </a:ext>
            </a:extLst>
          </p:cNvPr>
          <p:cNvSpPr>
            <a:spLocks noGrp="1"/>
          </p:cNvSpPr>
          <p:nvPr>
            <p:ph type="title"/>
          </p:nvPr>
        </p:nvSpPr>
        <p:spPr>
          <a:xfrm>
            <a:off x="838200" y="365125"/>
            <a:ext cx="10515600" cy="1325563"/>
          </a:xfrm>
        </p:spPr>
        <p:txBody>
          <a:bodyPr/>
          <a:lstStyle/>
          <a:p>
            <a:r>
              <a:rPr lang="es-PE" dirty="0"/>
              <a:t>Información general</a:t>
            </a:r>
          </a:p>
        </p:txBody>
      </p:sp>
    </p:spTree>
    <p:extLst>
      <p:ext uri="{BB962C8B-B14F-4D97-AF65-F5344CB8AC3E}">
        <p14:creationId xmlns:p14="http://schemas.microsoft.com/office/powerpoint/2010/main" val="167926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9AAFB19-429E-49A9-A1C4-B82B2DEE60D8}"/>
              </a:ext>
            </a:extLst>
          </p:cNvPr>
          <p:cNvSpPr>
            <a:spLocks noGrp="1"/>
          </p:cNvSpPr>
          <p:nvPr>
            <p:ph type="title"/>
          </p:nvPr>
        </p:nvSpPr>
        <p:spPr/>
        <p:txBody>
          <a:bodyPr>
            <a:normAutofit fontScale="90000"/>
          </a:bodyPr>
          <a:lstStyle/>
          <a:p>
            <a:r>
              <a:rPr lang="es-MX" i="0" u="none" strike="noStrike" baseline="0" dirty="0"/>
              <a:t>Ubicación de la población en la línea de </a:t>
            </a:r>
            <a:r>
              <a:rPr lang="es-MX" i="0" u="none" strike="noStrike" baseline="0" dirty="0">
                <a:latin typeface="+mn-lt"/>
              </a:rPr>
              <a:t>ingreso</a:t>
            </a:r>
            <a:r>
              <a:rPr lang="es-MX" i="0" u="none" strike="noStrike" baseline="0" dirty="0"/>
              <a:t> per cápita</a:t>
            </a:r>
            <a:br>
              <a:rPr lang="es-MX" i="0" u="none" strike="noStrike" baseline="0" dirty="0"/>
            </a:br>
            <a:r>
              <a:rPr lang="es-PE" i="0" u="none" strike="noStrike" baseline="0" dirty="0"/>
              <a:t>Perú, 2009</a:t>
            </a:r>
            <a:endParaRPr lang="es-PE" dirty="0"/>
          </a:p>
        </p:txBody>
      </p:sp>
      <p:sp>
        <p:nvSpPr>
          <p:cNvPr id="3" name="Marcador de pie de página 2">
            <a:extLst>
              <a:ext uri="{FF2B5EF4-FFF2-40B4-BE49-F238E27FC236}">
                <a16:creationId xmlns:a16="http://schemas.microsoft.com/office/drawing/2014/main" id="{46A9E323-98EB-4CC5-BF6F-6EF1FDBBB972}"/>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05316EAC-CCAA-4955-A9AC-0A971F500FAE}"/>
              </a:ext>
            </a:extLst>
          </p:cNvPr>
          <p:cNvSpPr>
            <a:spLocks noGrp="1"/>
          </p:cNvSpPr>
          <p:nvPr>
            <p:ph type="sldNum" sz="quarter" idx="12"/>
          </p:nvPr>
        </p:nvSpPr>
        <p:spPr/>
        <p:txBody>
          <a:bodyPr/>
          <a:lstStyle/>
          <a:p>
            <a:fld id="{C9CAA9FC-5706-425E-BC41-84BEAD9EC8F9}" type="slidenum">
              <a:rPr lang="es-PE" smtClean="0"/>
              <a:t>16</a:t>
            </a:fld>
            <a:endParaRPr lang="es-PE"/>
          </a:p>
        </p:txBody>
      </p:sp>
      <p:grpSp>
        <p:nvGrpSpPr>
          <p:cNvPr id="21" name="Grupo 20">
            <a:extLst>
              <a:ext uri="{FF2B5EF4-FFF2-40B4-BE49-F238E27FC236}">
                <a16:creationId xmlns:a16="http://schemas.microsoft.com/office/drawing/2014/main" id="{AB69B504-82F3-4216-8B49-559C2480D702}"/>
              </a:ext>
            </a:extLst>
          </p:cNvPr>
          <p:cNvGrpSpPr/>
          <p:nvPr/>
        </p:nvGrpSpPr>
        <p:grpSpPr>
          <a:xfrm>
            <a:off x="597160" y="2905660"/>
            <a:ext cx="6102220" cy="2067556"/>
            <a:chOff x="1908753" y="3437746"/>
            <a:chExt cx="6790535" cy="2153944"/>
          </a:xfrm>
        </p:grpSpPr>
        <p:cxnSp>
          <p:nvCxnSpPr>
            <p:cNvPr id="22" name="Conector recto 21">
              <a:extLst>
                <a:ext uri="{FF2B5EF4-FFF2-40B4-BE49-F238E27FC236}">
                  <a16:creationId xmlns:a16="http://schemas.microsoft.com/office/drawing/2014/main" id="{056FA79F-3A08-4F6A-88A1-C62F81225CBF}"/>
                </a:ext>
              </a:extLst>
            </p:cNvPr>
            <p:cNvCxnSpPr/>
            <p:nvPr/>
          </p:nvCxnSpPr>
          <p:spPr>
            <a:xfrm>
              <a:off x="8052207" y="4559988"/>
              <a:ext cx="0" cy="40473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87993B5A-4B9D-4AA9-95C4-36670068F06C}"/>
                </a:ext>
              </a:extLst>
            </p:cNvPr>
            <p:cNvGrpSpPr/>
            <p:nvPr/>
          </p:nvGrpSpPr>
          <p:grpSpPr>
            <a:xfrm>
              <a:off x="1908753" y="3437746"/>
              <a:ext cx="6790535" cy="2153944"/>
              <a:chOff x="2298497" y="2125626"/>
              <a:chExt cx="6790535" cy="2153944"/>
            </a:xfrm>
          </p:grpSpPr>
          <p:cxnSp>
            <p:nvCxnSpPr>
              <p:cNvPr id="24" name="Conector recto 23">
                <a:extLst>
                  <a:ext uri="{FF2B5EF4-FFF2-40B4-BE49-F238E27FC236}">
                    <a16:creationId xmlns:a16="http://schemas.microsoft.com/office/drawing/2014/main" id="{150E009F-AC44-4AB9-97A2-605D6DC62C91}"/>
                  </a:ext>
                </a:extLst>
              </p:cNvPr>
              <p:cNvCxnSpPr>
                <a:cxnSpLocks/>
              </p:cNvCxnSpPr>
              <p:nvPr/>
            </p:nvCxnSpPr>
            <p:spPr>
              <a:xfrm>
                <a:off x="2443397" y="3429000"/>
                <a:ext cx="6645635" cy="21235"/>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6FC35C1C-DB44-457B-907C-B867FEFF030B}"/>
                  </a:ext>
                </a:extLst>
              </p:cNvPr>
              <p:cNvCxnSpPr/>
              <p:nvPr/>
            </p:nvCxnSpPr>
            <p:spPr>
              <a:xfrm>
                <a:off x="2428407" y="3237875"/>
                <a:ext cx="0" cy="404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A44920DE-B6C8-40A0-AB38-28AE8B1E2D54}"/>
                  </a:ext>
                </a:extLst>
              </p:cNvPr>
              <p:cNvCxnSpPr/>
              <p:nvPr/>
            </p:nvCxnSpPr>
            <p:spPr>
              <a:xfrm>
                <a:off x="3315323" y="3247868"/>
                <a:ext cx="0" cy="404735"/>
              </a:xfrm>
              <a:prstGeom prst="line">
                <a:avLst/>
              </a:prstGeom>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33A62EE5-A586-4A15-ACD3-61267894F28D}"/>
                  </a:ext>
                </a:extLst>
              </p:cNvPr>
              <p:cNvSpPr txBox="1"/>
              <p:nvPr/>
            </p:nvSpPr>
            <p:spPr>
              <a:xfrm>
                <a:off x="2850630" y="3622624"/>
                <a:ext cx="1139249"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3,389.10</a:t>
                </a:r>
              </a:p>
            </p:txBody>
          </p:sp>
          <p:sp>
            <p:nvSpPr>
              <p:cNvPr id="28" name="CuadroTexto 27">
                <a:extLst>
                  <a:ext uri="{FF2B5EF4-FFF2-40B4-BE49-F238E27FC236}">
                    <a16:creationId xmlns:a16="http://schemas.microsoft.com/office/drawing/2014/main" id="{AD3AFC6C-5C44-46AB-9961-0A9A485408EC}"/>
                  </a:ext>
                </a:extLst>
              </p:cNvPr>
              <p:cNvSpPr txBox="1"/>
              <p:nvPr/>
            </p:nvSpPr>
            <p:spPr>
              <a:xfrm>
                <a:off x="2298497" y="3622622"/>
                <a:ext cx="589610"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0</a:t>
                </a:r>
              </a:p>
            </p:txBody>
          </p:sp>
          <p:sp>
            <p:nvSpPr>
              <p:cNvPr id="29" name="CuadroTexto 28">
                <a:extLst>
                  <a:ext uri="{FF2B5EF4-FFF2-40B4-BE49-F238E27FC236}">
                    <a16:creationId xmlns:a16="http://schemas.microsoft.com/office/drawing/2014/main" id="{9C550DB8-F0F0-4B87-A29A-D09C0EE68A5C}"/>
                  </a:ext>
                </a:extLst>
              </p:cNvPr>
              <p:cNvSpPr txBox="1"/>
              <p:nvPr/>
            </p:nvSpPr>
            <p:spPr>
              <a:xfrm>
                <a:off x="7949783" y="3655103"/>
                <a:ext cx="1139249" cy="624467"/>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24,291.25</a:t>
                </a:r>
              </a:p>
            </p:txBody>
          </p:sp>
          <p:sp>
            <p:nvSpPr>
              <p:cNvPr id="30" name="Abrir llave 29">
                <a:extLst>
                  <a:ext uri="{FF2B5EF4-FFF2-40B4-BE49-F238E27FC236}">
                    <a16:creationId xmlns:a16="http://schemas.microsoft.com/office/drawing/2014/main" id="{B1DBF599-63FA-42EA-93B0-51BCCD48B838}"/>
                  </a:ext>
                </a:extLst>
              </p:cNvPr>
              <p:cNvSpPr/>
              <p:nvPr/>
            </p:nvSpPr>
            <p:spPr>
              <a:xfrm rot="5400000">
                <a:off x="2686372" y="2573949"/>
                <a:ext cx="385976" cy="871926"/>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1" name="Abrir llave 30">
                <a:extLst>
                  <a:ext uri="{FF2B5EF4-FFF2-40B4-BE49-F238E27FC236}">
                    <a16:creationId xmlns:a16="http://schemas.microsoft.com/office/drawing/2014/main" id="{2959CFC5-1C0A-4F38-BAA4-4CBA92C79350}"/>
                  </a:ext>
                </a:extLst>
              </p:cNvPr>
              <p:cNvSpPr/>
              <p:nvPr/>
            </p:nvSpPr>
            <p:spPr>
              <a:xfrm rot="5400000">
                <a:off x="5686899" y="477827"/>
                <a:ext cx="385977" cy="5129130"/>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2" name="CuadroTexto 31">
                <a:extLst>
                  <a:ext uri="{FF2B5EF4-FFF2-40B4-BE49-F238E27FC236}">
                    <a16:creationId xmlns:a16="http://schemas.microsoft.com/office/drawing/2014/main" id="{F929ABF3-0079-48B6-AB39-B1FF6BC3CF41}"/>
                  </a:ext>
                </a:extLst>
              </p:cNvPr>
              <p:cNvSpPr txBox="1"/>
              <p:nvPr/>
            </p:nvSpPr>
            <p:spPr>
              <a:xfrm>
                <a:off x="2298497" y="2125626"/>
                <a:ext cx="1239180" cy="624467"/>
              </a:xfrm>
              <a:prstGeom prst="rect">
                <a:avLst/>
              </a:prstGeom>
              <a:noFill/>
            </p:spPr>
            <p:txBody>
              <a:bodyPr wrap="square" rtlCol="0">
                <a:spAutoFit/>
              </a:bodyPr>
              <a:lstStyle/>
              <a:p>
                <a:pPr algn="ctr"/>
                <a:r>
                  <a:rPr lang="es-MX" sz="1600" dirty="0">
                    <a:latin typeface="Times New Roman" panose="02020603050405020304" pitchFamily="18" charset="0"/>
                    <a:cs typeface="Times New Roman" panose="02020603050405020304" pitchFamily="18" charset="0"/>
                  </a:rPr>
                  <a:t>99% de la población</a:t>
                </a:r>
                <a:endParaRPr lang="es-PE" sz="1600" dirty="0">
                  <a:latin typeface="Times New Roman" panose="02020603050405020304" pitchFamily="18" charset="0"/>
                  <a:cs typeface="Times New Roman" panose="02020603050405020304" pitchFamily="18" charset="0"/>
                </a:endParaRPr>
              </a:p>
            </p:txBody>
          </p:sp>
          <p:sp>
            <p:nvSpPr>
              <p:cNvPr id="33" name="CuadroTexto 32">
                <a:extLst>
                  <a:ext uri="{FF2B5EF4-FFF2-40B4-BE49-F238E27FC236}">
                    <a16:creationId xmlns:a16="http://schemas.microsoft.com/office/drawing/2014/main" id="{F165431E-5E03-4807-9D4B-5B2BD6516E6E}"/>
                  </a:ext>
                </a:extLst>
              </p:cNvPr>
              <p:cNvSpPr txBox="1"/>
              <p:nvPr/>
            </p:nvSpPr>
            <p:spPr>
              <a:xfrm>
                <a:off x="5036068" y="2304333"/>
                <a:ext cx="2399676" cy="36153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1% de la población</a:t>
                </a:r>
                <a:endParaRPr lang="es-PE" sz="1600" dirty="0">
                  <a:latin typeface="Times New Roman" panose="02020603050405020304" pitchFamily="18" charset="0"/>
                  <a:cs typeface="Times New Roman" panose="02020603050405020304" pitchFamily="18" charset="0"/>
                </a:endParaRPr>
              </a:p>
            </p:txBody>
          </p:sp>
        </p:grpSp>
      </p:grpSp>
      <p:pic>
        <p:nvPicPr>
          <p:cNvPr id="1026" name="Picture 2" descr="1,874 curtidas, 8 comentários - Film Factory (@filmfactory__) no Instagram:  “Parasite” | Stupid love quotes, Movie quotes, Film quotes">
            <a:extLst>
              <a:ext uri="{FF2B5EF4-FFF2-40B4-BE49-F238E27FC236}">
                <a16:creationId xmlns:a16="http://schemas.microsoft.com/office/drawing/2014/main" id="{A940B13F-8D98-4981-A2DD-17CE9B918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658" y="1716832"/>
            <a:ext cx="4006388" cy="39281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4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4071DA2-3982-4489-B368-ED7CDEFA47FE}"/>
              </a:ext>
            </a:extLst>
          </p:cNvPr>
          <p:cNvSpPr>
            <a:spLocks noGrp="1"/>
          </p:cNvSpPr>
          <p:nvPr>
            <p:ph type="title"/>
          </p:nvPr>
        </p:nvSpPr>
        <p:spPr/>
        <p:txBody>
          <a:bodyPr/>
          <a:lstStyle/>
          <a:p>
            <a:r>
              <a:rPr lang="es-PE" dirty="0"/>
              <a:t>Histogramas</a:t>
            </a:r>
          </a:p>
        </p:txBody>
      </p:sp>
      <p:sp>
        <p:nvSpPr>
          <p:cNvPr id="9" name="Marcador de texto 8">
            <a:extLst>
              <a:ext uri="{FF2B5EF4-FFF2-40B4-BE49-F238E27FC236}">
                <a16:creationId xmlns:a16="http://schemas.microsoft.com/office/drawing/2014/main" id="{1B7119ED-1F8C-4A54-8401-B04941A8BABC}"/>
              </a:ext>
            </a:extLst>
          </p:cNvPr>
          <p:cNvSpPr>
            <a:spLocks noGrp="1"/>
          </p:cNvSpPr>
          <p:nvPr>
            <p:ph type="body" idx="1"/>
          </p:nvPr>
        </p:nvSpPr>
        <p:spPr>
          <a:xfrm>
            <a:off x="830457" y="1681163"/>
            <a:ext cx="5157787" cy="823912"/>
          </a:xfrm>
        </p:spPr>
        <p:txBody>
          <a:bodyPr/>
          <a:lstStyle/>
          <a:p>
            <a:r>
              <a:rPr lang="es-PE" dirty="0"/>
              <a:t>Excluyendo al 1% más rico</a:t>
            </a:r>
          </a:p>
        </p:txBody>
      </p:sp>
      <p:sp>
        <p:nvSpPr>
          <p:cNvPr id="11" name="Marcador de texto 10">
            <a:extLst>
              <a:ext uri="{FF2B5EF4-FFF2-40B4-BE49-F238E27FC236}">
                <a16:creationId xmlns:a16="http://schemas.microsoft.com/office/drawing/2014/main" id="{D7C7F327-B50A-45FF-AFBD-5EFAE9709E80}"/>
              </a:ext>
            </a:extLst>
          </p:cNvPr>
          <p:cNvSpPr>
            <a:spLocks noGrp="1"/>
          </p:cNvSpPr>
          <p:nvPr>
            <p:ph type="body" sz="quarter" idx="3"/>
          </p:nvPr>
        </p:nvSpPr>
        <p:spPr>
          <a:xfrm>
            <a:off x="6162869" y="1681163"/>
            <a:ext cx="5183188" cy="823912"/>
          </a:xfrm>
        </p:spPr>
        <p:txBody>
          <a:bodyPr/>
          <a:lstStyle/>
          <a:p>
            <a:r>
              <a:rPr lang="es-PE" dirty="0"/>
              <a:t>En </a:t>
            </a:r>
            <a:r>
              <a:rPr lang="es-PE" dirty="0" err="1"/>
              <a:t>logarítmos</a:t>
            </a:r>
            <a:endParaRPr lang="es-PE" dirty="0"/>
          </a:p>
        </p:txBody>
      </p:sp>
      <p:sp>
        <p:nvSpPr>
          <p:cNvPr id="3" name="Marcador de pie de página 2">
            <a:extLst>
              <a:ext uri="{FF2B5EF4-FFF2-40B4-BE49-F238E27FC236}">
                <a16:creationId xmlns:a16="http://schemas.microsoft.com/office/drawing/2014/main" id="{13CAAE20-4E45-4B71-A3D9-B45B9567E748}"/>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BA88FEDA-1340-4EC8-B369-F201BCFA9904}"/>
              </a:ext>
            </a:extLst>
          </p:cNvPr>
          <p:cNvSpPr>
            <a:spLocks noGrp="1"/>
          </p:cNvSpPr>
          <p:nvPr>
            <p:ph type="sldNum" sz="quarter" idx="12"/>
          </p:nvPr>
        </p:nvSpPr>
        <p:spPr/>
        <p:txBody>
          <a:bodyPr/>
          <a:lstStyle/>
          <a:p>
            <a:fld id="{C9CAA9FC-5706-425E-BC41-84BEAD9EC8F9}" type="slidenum">
              <a:rPr lang="es-PE" smtClean="0"/>
              <a:t>17</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129CA66E-8FEE-4C2F-B888-D07BC2B8F0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Histograma&#10;&#10;Descripción generada automáticamente">
            <a:extLst>
              <a:ext uri="{FF2B5EF4-FFF2-40B4-BE49-F238E27FC236}">
                <a16:creationId xmlns:a16="http://schemas.microsoft.com/office/drawing/2014/main" id="{8E64D236-80E7-4380-A7D1-FB7853A42D1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21380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06FFC-9653-4ACB-9968-172C031AE19F}"/>
              </a:ext>
            </a:extLst>
          </p:cNvPr>
          <p:cNvSpPr>
            <a:spLocks noGrp="1"/>
          </p:cNvSpPr>
          <p:nvPr>
            <p:ph type="title"/>
          </p:nvPr>
        </p:nvSpPr>
        <p:spPr/>
        <p:txBody>
          <a:bodyPr/>
          <a:lstStyle/>
          <a:p>
            <a:r>
              <a:rPr lang="es-PE" dirty="0"/>
              <a:t>Densidad</a:t>
            </a:r>
          </a:p>
        </p:txBody>
      </p:sp>
      <p:sp>
        <p:nvSpPr>
          <p:cNvPr id="3" name="Marcador de texto 2">
            <a:extLst>
              <a:ext uri="{FF2B5EF4-FFF2-40B4-BE49-F238E27FC236}">
                <a16:creationId xmlns:a16="http://schemas.microsoft.com/office/drawing/2014/main" id="{EA720FD6-552A-434D-B7E5-44EF2B0A046F}"/>
              </a:ext>
            </a:extLst>
          </p:cNvPr>
          <p:cNvSpPr>
            <a:spLocks noGrp="1"/>
          </p:cNvSpPr>
          <p:nvPr>
            <p:ph type="body" idx="1"/>
          </p:nvPr>
        </p:nvSpPr>
        <p:spPr/>
        <p:txBody>
          <a:bodyPr/>
          <a:lstStyle/>
          <a:p>
            <a:r>
              <a:rPr lang="es-PE" dirty="0"/>
              <a:t>Función de densidad (</a:t>
            </a:r>
            <a:r>
              <a:rPr lang="es-PE" dirty="0" err="1"/>
              <a:t>kernels</a:t>
            </a:r>
            <a:r>
              <a:rPr lang="es-PE" dirty="0"/>
              <a:t>)</a:t>
            </a:r>
          </a:p>
        </p:txBody>
      </p:sp>
      <p:sp>
        <p:nvSpPr>
          <p:cNvPr id="5" name="Marcador de texto 4">
            <a:extLst>
              <a:ext uri="{FF2B5EF4-FFF2-40B4-BE49-F238E27FC236}">
                <a16:creationId xmlns:a16="http://schemas.microsoft.com/office/drawing/2014/main" id="{DB04E7A1-9E0B-4CCA-934A-FAD70A28B2C8}"/>
              </a:ext>
            </a:extLst>
          </p:cNvPr>
          <p:cNvSpPr>
            <a:spLocks noGrp="1"/>
          </p:cNvSpPr>
          <p:nvPr>
            <p:ph type="body" sz="quarter" idx="3"/>
          </p:nvPr>
        </p:nvSpPr>
        <p:spPr/>
        <p:txBody>
          <a:bodyPr/>
          <a:lstStyle/>
          <a:p>
            <a:r>
              <a:rPr lang="es-PE" dirty="0"/>
              <a:t>Función de distribución acumulada</a:t>
            </a:r>
          </a:p>
        </p:txBody>
      </p:sp>
      <p:sp>
        <p:nvSpPr>
          <p:cNvPr id="7" name="Marcador de pie de página 6">
            <a:extLst>
              <a:ext uri="{FF2B5EF4-FFF2-40B4-BE49-F238E27FC236}">
                <a16:creationId xmlns:a16="http://schemas.microsoft.com/office/drawing/2014/main" id="{C0D424B8-D6A2-4DB8-A0C6-156B31B4164B}"/>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B13FC7FB-E211-48E8-BFD5-8FA3585C6900}"/>
              </a:ext>
            </a:extLst>
          </p:cNvPr>
          <p:cNvSpPr>
            <a:spLocks noGrp="1"/>
          </p:cNvSpPr>
          <p:nvPr>
            <p:ph type="sldNum" sz="quarter" idx="12"/>
          </p:nvPr>
        </p:nvSpPr>
        <p:spPr/>
        <p:txBody>
          <a:bodyPr/>
          <a:lstStyle/>
          <a:p>
            <a:fld id="{C9CAA9FC-5706-425E-BC41-84BEAD9EC8F9}" type="slidenum">
              <a:rPr lang="es-PE" smtClean="0"/>
              <a:t>18</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71CC5401-0CF1-4B24-A8DC-6B7C23981C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Gráfico de líneas&#10;&#10;Descripción generada automáticamente">
            <a:extLst>
              <a:ext uri="{FF2B5EF4-FFF2-40B4-BE49-F238E27FC236}">
                <a16:creationId xmlns:a16="http://schemas.microsoft.com/office/drawing/2014/main" id="{62CBF9D3-F184-4F2B-A13C-03C284506BE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412668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ie de página 6">
            <a:extLst>
              <a:ext uri="{FF2B5EF4-FFF2-40B4-BE49-F238E27FC236}">
                <a16:creationId xmlns:a16="http://schemas.microsoft.com/office/drawing/2014/main" id="{EC18F03F-CFA2-4A02-A85B-56D1F056A001}"/>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32D71876-0710-4747-B924-B2D511B987D7}"/>
              </a:ext>
            </a:extLst>
          </p:cNvPr>
          <p:cNvSpPr>
            <a:spLocks noGrp="1"/>
          </p:cNvSpPr>
          <p:nvPr>
            <p:ph type="sldNum" sz="quarter" idx="12"/>
          </p:nvPr>
        </p:nvSpPr>
        <p:spPr/>
        <p:txBody>
          <a:bodyPr/>
          <a:lstStyle/>
          <a:p>
            <a:fld id="{C9CAA9FC-5706-425E-BC41-84BEAD9EC8F9}" type="slidenum">
              <a:rPr lang="es-PE" smtClean="0"/>
              <a:t>19</a:t>
            </a:fld>
            <a:endParaRPr lang="es-PE"/>
          </a:p>
        </p:txBody>
      </p:sp>
      <p:sp>
        <p:nvSpPr>
          <p:cNvPr id="9" name="Título 8">
            <a:extLst>
              <a:ext uri="{FF2B5EF4-FFF2-40B4-BE49-F238E27FC236}">
                <a16:creationId xmlns:a16="http://schemas.microsoft.com/office/drawing/2014/main" id="{EB2A4D1A-662A-4656-BEF3-3A63C5B35C33}"/>
              </a:ext>
            </a:extLst>
          </p:cNvPr>
          <p:cNvSpPr>
            <a:spLocks noGrp="1"/>
          </p:cNvSpPr>
          <p:nvPr>
            <p:ph type="title"/>
          </p:nvPr>
        </p:nvSpPr>
        <p:spPr/>
        <p:txBody>
          <a:bodyPr/>
          <a:lstStyle/>
          <a:p>
            <a:r>
              <a:rPr lang="es-PE" dirty="0"/>
              <a:t>Box </a:t>
            </a:r>
            <a:r>
              <a:rPr lang="es-PE" dirty="0" err="1"/>
              <a:t>Plot</a:t>
            </a:r>
            <a:endParaRPr lang="es-PE" dirty="0"/>
          </a:p>
        </p:txBody>
      </p:sp>
      <p:pic>
        <p:nvPicPr>
          <p:cNvPr id="5" name="Marcador de contenido 4" descr="Gráfico, Gráfico de cajas y bigotes&#10;&#10;Descripción generada automáticamente">
            <a:extLst>
              <a:ext uri="{FF2B5EF4-FFF2-40B4-BE49-F238E27FC236}">
                <a16:creationId xmlns:a16="http://schemas.microsoft.com/office/drawing/2014/main" id="{383B868C-00A8-4BA0-B9A2-05DE4FB7D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295547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D736B443-A691-4F61-AC00-93347F178F07}"/>
              </a:ext>
            </a:extLst>
          </p:cNvPr>
          <p:cNvSpPr>
            <a:spLocks noGrp="1"/>
          </p:cNvSpPr>
          <p:nvPr>
            <p:ph type="body" idx="1"/>
          </p:nvPr>
        </p:nvSpPr>
        <p:spPr/>
        <p:txBody>
          <a:bodyPr/>
          <a:lstStyle/>
          <a:p>
            <a:r>
              <a:rPr lang="es-PE" dirty="0"/>
              <a:t>Objetivos</a:t>
            </a:r>
          </a:p>
        </p:txBody>
      </p:sp>
      <p:sp>
        <p:nvSpPr>
          <p:cNvPr id="8" name="Marcador de contenido 7">
            <a:extLst>
              <a:ext uri="{FF2B5EF4-FFF2-40B4-BE49-F238E27FC236}">
                <a16:creationId xmlns:a16="http://schemas.microsoft.com/office/drawing/2014/main" id="{6247FFEB-9CBF-4589-AA53-2C39F7E1BD78}"/>
              </a:ext>
            </a:extLst>
          </p:cNvPr>
          <p:cNvSpPr>
            <a:spLocks noGrp="1"/>
          </p:cNvSpPr>
          <p:nvPr>
            <p:ph sz="half" idx="2"/>
          </p:nvPr>
        </p:nvSpPr>
        <p:spPr/>
        <p:txBody>
          <a:bodyPr>
            <a:normAutofit/>
          </a:bodyPr>
          <a:lstStyle/>
          <a:p>
            <a:r>
              <a:rPr lang="es-PE" sz="2000" dirty="0"/>
              <a:t>Reconocer la importancia de las encuestas de hogares para la investigación social y generación de indicadores de bienestar.</a:t>
            </a:r>
          </a:p>
          <a:p>
            <a:r>
              <a:rPr lang="es-PE" sz="2000" dirty="0"/>
              <a:t>Identificar los alcances y limitaciones de las encuestas de hogares.</a:t>
            </a:r>
          </a:p>
          <a:p>
            <a:r>
              <a:rPr lang="es-PE" sz="2000" dirty="0"/>
              <a:t>Familiarizarse con la Encuesta Nacional de Hogares (ENAHO)</a:t>
            </a:r>
          </a:p>
        </p:txBody>
      </p:sp>
      <p:sp>
        <p:nvSpPr>
          <p:cNvPr id="9" name="Marcador de texto 8">
            <a:extLst>
              <a:ext uri="{FF2B5EF4-FFF2-40B4-BE49-F238E27FC236}">
                <a16:creationId xmlns:a16="http://schemas.microsoft.com/office/drawing/2014/main" id="{FEB58D55-DAAD-449F-AB3F-D2D143F66519}"/>
              </a:ext>
            </a:extLst>
          </p:cNvPr>
          <p:cNvSpPr>
            <a:spLocks noGrp="1"/>
          </p:cNvSpPr>
          <p:nvPr>
            <p:ph type="body" sz="quarter" idx="3"/>
          </p:nvPr>
        </p:nvSpPr>
        <p:spPr/>
        <p:txBody>
          <a:bodyPr/>
          <a:lstStyle/>
          <a:p>
            <a:r>
              <a:rPr lang="es-PE" dirty="0"/>
              <a:t>Aplicaciones</a:t>
            </a:r>
          </a:p>
        </p:txBody>
      </p:sp>
      <p:sp>
        <p:nvSpPr>
          <p:cNvPr id="3" name="Marcador de pie de página 2">
            <a:extLst>
              <a:ext uri="{FF2B5EF4-FFF2-40B4-BE49-F238E27FC236}">
                <a16:creationId xmlns:a16="http://schemas.microsoft.com/office/drawing/2014/main" id="{65A2C792-5C59-4FF0-A4D1-D9E61834B02C}"/>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47ABCE29-A970-4C08-BB17-074D8482A865}"/>
              </a:ext>
            </a:extLst>
          </p:cNvPr>
          <p:cNvSpPr>
            <a:spLocks noGrp="1"/>
          </p:cNvSpPr>
          <p:nvPr>
            <p:ph type="sldNum" sz="quarter" idx="12"/>
          </p:nvPr>
        </p:nvSpPr>
        <p:spPr/>
        <p:txBody>
          <a:bodyPr/>
          <a:lstStyle/>
          <a:p>
            <a:fld id="{C9CAA9FC-5706-425E-BC41-84BEAD9EC8F9}" type="slidenum">
              <a:rPr lang="es-PE" smtClean="0"/>
              <a:t>2</a:t>
            </a:fld>
            <a:endParaRPr lang="es-PE"/>
          </a:p>
        </p:txBody>
      </p:sp>
      <p:sp>
        <p:nvSpPr>
          <p:cNvPr id="14" name="Marcador de contenido 13">
            <a:extLst>
              <a:ext uri="{FF2B5EF4-FFF2-40B4-BE49-F238E27FC236}">
                <a16:creationId xmlns:a16="http://schemas.microsoft.com/office/drawing/2014/main" id="{3D3E8715-322C-41F8-ADAD-33CF3CA33F45}"/>
              </a:ext>
            </a:extLst>
          </p:cNvPr>
          <p:cNvSpPr>
            <a:spLocks noGrp="1"/>
          </p:cNvSpPr>
          <p:nvPr>
            <p:ph sz="quarter" idx="4"/>
          </p:nvPr>
        </p:nvSpPr>
        <p:spPr/>
        <p:txBody>
          <a:bodyPr>
            <a:normAutofit/>
          </a:bodyPr>
          <a:lstStyle/>
          <a:p>
            <a:r>
              <a:rPr lang="es-PE" sz="2000" dirty="0"/>
              <a:t>Análisis descriptivo de la ENAHO.</a:t>
            </a:r>
          </a:p>
          <a:p>
            <a:pPr lvl="1"/>
            <a:r>
              <a:rPr lang="es-PE" sz="1600" dirty="0"/>
              <a:t>Funciones de densidad</a:t>
            </a:r>
          </a:p>
          <a:p>
            <a:pPr lvl="1"/>
            <a:r>
              <a:rPr lang="es-PE" sz="1600" dirty="0"/>
              <a:t>Curva de Lorenz</a:t>
            </a:r>
          </a:p>
          <a:p>
            <a:pPr lvl="1"/>
            <a:r>
              <a:rPr lang="es-PE" sz="1600" dirty="0"/>
              <a:t>Coeficiente de Gini</a:t>
            </a:r>
          </a:p>
          <a:p>
            <a:pPr lvl="1"/>
            <a:r>
              <a:rPr lang="es-PE" sz="1600" dirty="0"/>
              <a:t>Pobreza monetaria</a:t>
            </a:r>
          </a:p>
          <a:p>
            <a:r>
              <a:rPr lang="es-PE" sz="2000" dirty="0"/>
              <a:t>Códigos en Stata.</a:t>
            </a:r>
          </a:p>
          <a:p>
            <a:pPr lvl="1"/>
            <a:endParaRPr lang="es-PE" sz="1600" dirty="0"/>
          </a:p>
        </p:txBody>
      </p:sp>
      <p:sp>
        <p:nvSpPr>
          <p:cNvPr id="6" name="Título 5">
            <a:extLst>
              <a:ext uri="{FF2B5EF4-FFF2-40B4-BE49-F238E27FC236}">
                <a16:creationId xmlns:a16="http://schemas.microsoft.com/office/drawing/2014/main" id="{910E3577-F49B-42A5-8E5D-44804886B078}"/>
              </a:ext>
            </a:extLst>
          </p:cNvPr>
          <p:cNvSpPr>
            <a:spLocks noGrp="1"/>
          </p:cNvSpPr>
          <p:nvPr>
            <p:ph type="title"/>
          </p:nvPr>
        </p:nvSpPr>
        <p:spPr/>
        <p:txBody>
          <a:bodyPr/>
          <a:lstStyle/>
          <a:p>
            <a:r>
              <a:rPr lang="es-PE" dirty="0"/>
              <a:t>El uso de encuestas de hogares para la investigación social</a:t>
            </a:r>
          </a:p>
        </p:txBody>
      </p:sp>
    </p:spTree>
    <p:extLst>
      <p:ext uri="{BB962C8B-B14F-4D97-AF65-F5344CB8AC3E}">
        <p14:creationId xmlns:p14="http://schemas.microsoft.com/office/powerpoint/2010/main" val="313981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F92F43E8-A9FA-4F21-B54A-3C8AD267AE77}"/>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B37FF15-2181-4769-B9E6-531305A60869}"/>
              </a:ext>
            </a:extLst>
          </p:cNvPr>
          <p:cNvSpPr>
            <a:spLocks noGrp="1"/>
          </p:cNvSpPr>
          <p:nvPr>
            <p:ph type="sldNum" sz="quarter" idx="12"/>
          </p:nvPr>
        </p:nvSpPr>
        <p:spPr/>
        <p:txBody>
          <a:bodyPr/>
          <a:lstStyle/>
          <a:p>
            <a:fld id="{C9CAA9FC-5706-425E-BC41-84BEAD9EC8F9}" type="slidenum">
              <a:rPr lang="es-PE" smtClean="0"/>
              <a:t>20</a:t>
            </a:fld>
            <a:endParaRPr lang="es-PE"/>
          </a:p>
        </p:txBody>
      </p:sp>
      <p:sp>
        <p:nvSpPr>
          <p:cNvPr id="5" name="Título 4">
            <a:extLst>
              <a:ext uri="{FF2B5EF4-FFF2-40B4-BE49-F238E27FC236}">
                <a16:creationId xmlns:a16="http://schemas.microsoft.com/office/drawing/2014/main" id="{487084E9-2DF8-4A7F-B9AE-B276333AD29A}"/>
              </a:ext>
            </a:extLst>
          </p:cNvPr>
          <p:cNvSpPr>
            <a:spLocks noGrp="1"/>
          </p:cNvSpPr>
          <p:nvPr>
            <p:ph type="title"/>
          </p:nvPr>
        </p:nvSpPr>
        <p:spPr/>
        <p:txBody>
          <a:bodyPr/>
          <a:lstStyle/>
          <a:p>
            <a:r>
              <a:rPr lang="es-PE" dirty="0"/>
              <a:t>Curva de Lorenz</a:t>
            </a:r>
          </a:p>
        </p:txBody>
      </p:sp>
      <p:pic>
        <p:nvPicPr>
          <p:cNvPr id="9" name="Marcador de contenido 8" descr="Gráfico, Gráfico de líneas&#10;&#10;Descripción generada automáticamente">
            <a:extLst>
              <a:ext uri="{FF2B5EF4-FFF2-40B4-BE49-F238E27FC236}">
                <a16:creationId xmlns:a16="http://schemas.microsoft.com/office/drawing/2014/main" id="{A75B0A90-6724-4EE5-95F7-8AC3DCC37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85966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42CAB721-A3D8-42E4-A951-FA7359CEA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2DC34AB7-EC4B-4CB1-8B2F-41E5FBF6AD65}"/>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AEC36A34-44F4-4CDD-9904-9494D7ED3F1F}"/>
              </a:ext>
            </a:extLst>
          </p:cNvPr>
          <p:cNvSpPr>
            <a:spLocks noGrp="1"/>
          </p:cNvSpPr>
          <p:nvPr>
            <p:ph type="sldNum" sz="quarter" idx="12"/>
          </p:nvPr>
        </p:nvSpPr>
        <p:spPr/>
        <p:txBody>
          <a:bodyPr/>
          <a:lstStyle/>
          <a:p>
            <a:fld id="{C9CAA9FC-5706-425E-BC41-84BEAD9EC8F9}" type="slidenum">
              <a:rPr lang="es-PE" smtClean="0"/>
              <a:t>21</a:t>
            </a:fld>
            <a:endParaRPr lang="es-PE"/>
          </a:p>
        </p:txBody>
      </p:sp>
      <p:sp>
        <p:nvSpPr>
          <p:cNvPr id="5" name="Título 4">
            <a:extLst>
              <a:ext uri="{FF2B5EF4-FFF2-40B4-BE49-F238E27FC236}">
                <a16:creationId xmlns:a16="http://schemas.microsoft.com/office/drawing/2014/main" id="{03F77990-2634-48C0-8F17-CCB7DC21CA4C}"/>
              </a:ext>
            </a:extLst>
          </p:cNvPr>
          <p:cNvSpPr>
            <a:spLocks noGrp="1"/>
          </p:cNvSpPr>
          <p:nvPr>
            <p:ph type="title"/>
          </p:nvPr>
        </p:nvSpPr>
        <p:spPr/>
        <p:txBody>
          <a:bodyPr/>
          <a:lstStyle/>
          <a:p>
            <a:r>
              <a:rPr lang="es-PE" dirty="0"/>
              <a:t>Índice de Gini</a:t>
            </a:r>
          </a:p>
        </p:txBody>
      </p:sp>
    </p:spTree>
    <p:extLst>
      <p:ext uri="{BB962C8B-B14F-4D97-AF65-F5344CB8AC3E}">
        <p14:creationId xmlns:p14="http://schemas.microsoft.com/office/powerpoint/2010/main" val="173218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ítulo 15">
            <a:extLst>
              <a:ext uri="{FF2B5EF4-FFF2-40B4-BE49-F238E27FC236}">
                <a16:creationId xmlns:a16="http://schemas.microsoft.com/office/drawing/2014/main" id="{A7C3CB5E-8570-4928-B1E8-9D7AF36F22E0}"/>
              </a:ext>
            </a:extLst>
          </p:cNvPr>
          <p:cNvSpPr>
            <a:spLocks noGrp="1"/>
          </p:cNvSpPr>
          <p:nvPr>
            <p:ph type="title"/>
          </p:nvPr>
        </p:nvSpPr>
        <p:spPr>
          <a:xfrm>
            <a:off x="838200" y="365125"/>
            <a:ext cx="10515600" cy="1860400"/>
          </a:xfrm>
        </p:spPr>
        <p:txBody>
          <a:bodyPr>
            <a:normAutofit/>
          </a:bodyPr>
          <a:lstStyle/>
          <a:p>
            <a:r>
              <a:rPr lang="es-PE" sz="5200" dirty="0"/>
              <a:t>Análisis distributivo: datos históricos</a:t>
            </a:r>
          </a:p>
        </p:txBody>
      </p:sp>
      <p:pic>
        <p:nvPicPr>
          <p:cNvPr id="20" name="Imagen 19">
            <a:extLst>
              <a:ext uri="{FF2B5EF4-FFF2-40B4-BE49-F238E27FC236}">
                <a16:creationId xmlns:a16="http://schemas.microsoft.com/office/drawing/2014/main" id="{99D114EB-DD50-403C-9869-C7B9B611A146}"/>
              </a:ext>
            </a:extLst>
          </p:cNvPr>
          <p:cNvPicPr>
            <a:picLocks noChangeAspect="1"/>
          </p:cNvPicPr>
          <p:nvPr/>
        </p:nvPicPr>
        <p:blipFill>
          <a:blip r:embed="rId2"/>
          <a:stretch>
            <a:fillRect/>
          </a:stretch>
        </p:blipFill>
        <p:spPr>
          <a:xfrm>
            <a:off x="2355917" y="2211355"/>
            <a:ext cx="6591800" cy="3872681"/>
          </a:xfrm>
          <a:prstGeom prst="rect">
            <a:avLst/>
          </a:prstGeom>
        </p:spPr>
      </p:pic>
      <p:sp>
        <p:nvSpPr>
          <p:cNvPr id="3" name="Marcador de pie de página 2">
            <a:extLst>
              <a:ext uri="{FF2B5EF4-FFF2-40B4-BE49-F238E27FC236}">
                <a16:creationId xmlns:a16="http://schemas.microsoft.com/office/drawing/2014/main" id="{FBA7D1F6-714A-4A31-AD2E-0F75E29EF5E2}"/>
              </a:ext>
            </a:extLst>
          </p:cNvPr>
          <p:cNvSpPr>
            <a:spLocks noGrp="1"/>
          </p:cNvSpPr>
          <p:nvPr>
            <p:ph type="ftr" sz="quarter" idx="11"/>
          </p:nvPr>
        </p:nvSpPr>
        <p:spPr>
          <a:xfrm>
            <a:off x="4038600" y="6356350"/>
            <a:ext cx="4114800" cy="365125"/>
          </a:xfrm>
        </p:spPr>
        <p:txBody>
          <a:bodyPr>
            <a:normAutofit/>
          </a:bodyPr>
          <a:lstStyle/>
          <a:p>
            <a:pPr>
              <a:spcAft>
                <a:spcPts val="600"/>
              </a:spcAft>
            </a:pPr>
            <a:r>
              <a:rPr lang="es-PE"/>
              <a:t>Ronny M. Condor</a:t>
            </a:r>
          </a:p>
        </p:txBody>
      </p:sp>
      <p:sp>
        <p:nvSpPr>
          <p:cNvPr id="4" name="Marcador de número de diapositiva 3">
            <a:extLst>
              <a:ext uri="{FF2B5EF4-FFF2-40B4-BE49-F238E27FC236}">
                <a16:creationId xmlns:a16="http://schemas.microsoft.com/office/drawing/2014/main" id="{46A93BCB-763B-4347-9F1F-ADDFE188B739}"/>
              </a:ext>
            </a:extLst>
          </p:cNvPr>
          <p:cNvSpPr>
            <a:spLocks noGrp="1"/>
          </p:cNvSpPr>
          <p:nvPr>
            <p:ph type="sldNum" sz="quarter" idx="12"/>
          </p:nvPr>
        </p:nvSpPr>
        <p:spPr>
          <a:xfrm>
            <a:off x="8610600" y="6356350"/>
            <a:ext cx="2743200" cy="365125"/>
          </a:xfrm>
        </p:spPr>
        <p:txBody>
          <a:bodyPr>
            <a:normAutofit/>
          </a:bodyPr>
          <a:lstStyle/>
          <a:p>
            <a:pPr>
              <a:spcAft>
                <a:spcPts val="600"/>
              </a:spcAft>
            </a:pPr>
            <a:fld id="{C9CAA9FC-5706-425E-BC41-84BEAD9EC8F9}" type="slidenum">
              <a:rPr lang="es-PE" smtClean="0"/>
              <a:pPr>
                <a:spcAft>
                  <a:spcPts val="600"/>
                </a:spcAft>
              </a:pPr>
              <a:t>22</a:t>
            </a:fld>
            <a:endParaRPr lang="es-PE"/>
          </a:p>
        </p:txBody>
      </p:sp>
      <p:sp>
        <p:nvSpPr>
          <p:cNvPr id="24" name="CuadroTexto 23">
            <a:extLst>
              <a:ext uri="{FF2B5EF4-FFF2-40B4-BE49-F238E27FC236}">
                <a16:creationId xmlns:a16="http://schemas.microsoft.com/office/drawing/2014/main" id="{C284D16A-7D4A-4206-9A18-CB8EC2BC033B}"/>
              </a:ext>
            </a:extLst>
          </p:cNvPr>
          <p:cNvSpPr txBox="1"/>
          <p:nvPr/>
        </p:nvSpPr>
        <p:spPr>
          <a:xfrm>
            <a:off x="6459891" y="6133326"/>
            <a:ext cx="3844212" cy="246221"/>
          </a:xfrm>
          <a:prstGeom prst="rect">
            <a:avLst/>
          </a:prstGeom>
          <a:noFill/>
        </p:spPr>
        <p:txBody>
          <a:bodyPr wrap="square" rtlCol="0">
            <a:spAutoFit/>
          </a:bodyPr>
          <a:lstStyle/>
          <a:p>
            <a:r>
              <a:rPr lang="es-PE" sz="1000" dirty="0"/>
              <a:t>Fuente: Seminario y Zegarra (2018)</a:t>
            </a:r>
          </a:p>
        </p:txBody>
      </p:sp>
    </p:spTree>
    <p:extLst>
      <p:ext uri="{BB962C8B-B14F-4D97-AF65-F5344CB8AC3E}">
        <p14:creationId xmlns:p14="http://schemas.microsoft.com/office/powerpoint/2010/main" val="3600786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D125E9C0-E6DD-4911-897F-A1FD79960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94E94D97-BF54-4AB9-A60B-BFB83ECA94C2}"/>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7E91B0EA-E381-4E9D-92FF-3B89DB50F236}"/>
              </a:ext>
            </a:extLst>
          </p:cNvPr>
          <p:cNvSpPr>
            <a:spLocks noGrp="1"/>
          </p:cNvSpPr>
          <p:nvPr>
            <p:ph type="sldNum" sz="quarter" idx="12"/>
          </p:nvPr>
        </p:nvSpPr>
        <p:spPr/>
        <p:txBody>
          <a:bodyPr/>
          <a:lstStyle/>
          <a:p>
            <a:fld id="{C9CAA9FC-5706-425E-BC41-84BEAD9EC8F9}" type="slidenum">
              <a:rPr lang="es-PE" smtClean="0"/>
              <a:t>23</a:t>
            </a:fld>
            <a:endParaRPr lang="es-PE"/>
          </a:p>
        </p:txBody>
      </p:sp>
      <p:sp>
        <p:nvSpPr>
          <p:cNvPr id="5" name="Título 4">
            <a:extLst>
              <a:ext uri="{FF2B5EF4-FFF2-40B4-BE49-F238E27FC236}">
                <a16:creationId xmlns:a16="http://schemas.microsoft.com/office/drawing/2014/main" id="{B814C40E-2F08-45D9-9D2C-BE8E3932EE3C}"/>
              </a:ext>
            </a:extLst>
          </p:cNvPr>
          <p:cNvSpPr>
            <a:spLocks noGrp="1"/>
          </p:cNvSpPr>
          <p:nvPr>
            <p:ph type="title"/>
          </p:nvPr>
        </p:nvSpPr>
        <p:spPr/>
        <p:txBody>
          <a:bodyPr/>
          <a:lstStyle/>
          <a:p>
            <a:r>
              <a:rPr lang="es-PE" dirty="0"/>
              <a:t>Evolución de la pobreza</a:t>
            </a:r>
          </a:p>
        </p:txBody>
      </p:sp>
    </p:spTree>
    <p:extLst>
      <p:ext uri="{BB962C8B-B14F-4D97-AF65-F5344CB8AC3E}">
        <p14:creationId xmlns:p14="http://schemas.microsoft.com/office/powerpoint/2010/main" val="3010473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7CCE2E40-3706-470E-BCBB-A1DB25963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C9D01A93-718B-4B2F-80D1-61446E6658D8}"/>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480E9FB0-B949-4C68-AFB2-4BC93CC5DEAA}"/>
              </a:ext>
            </a:extLst>
          </p:cNvPr>
          <p:cNvSpPr>
            <a:spLocks noGrp="1"/>
          </p:cNvSpPr>
          <p:nvPr>
            <p:ph type="sldNum" sz="quarter" idx="12"/>
          </p:nvPr>
        </p:nvSpPr>
        <p:spPr/>
        <p:txBody>
          <a:bodyPr/>
          <a:lstStyle/>
          <a:p>
            <a:fld id="{C9CAA9FC-5706-425E-BC41-84BEAD9EC8F9}" type="slidenum">
              <a:rPr lang="es-PE" smtClean="0"/>
              <a:t>24</a:t>
            </a:fld>
            <a:endParaRPr lang="es-PE"/>
          </a:p>
        </p:txBody>
      </p:sp>
      <p:sp>
        <p:nvSpPr>
          <p:cNvPr id="5" name="Título 4">
            <a:extLst>
              <a:ext uri="{FF2B5EF4-FFF2-40B4-BE49-F238E27FC236}">
                <a16:creationId xmlns:a16="http://schemas.microsoft.com/office/drawing/2014/main" id="{FA8DFE78-5359-4DBA-8F20-E4A3778FB5E5}"/>
              </a:ext>
            </a:extLst>
          </p:cNvPr>
          <p:cNvSpPr>
            <a:spLocks noGrp="1"/>
          </p:cNvSpPr>
          <p:nvPr>
            <p:ph type="title"/>
          </p:nvPr>
        </p:nvSpPr>
        <p:spPr/>
        <p:txBody>
          <a:bodyPr/>
          <a:lstStyle/>
          <a:p>
            <a:r>
              <a:rPr lang="es-PE" dirty="0"/>
              <a:t>Evolución de la pobreza</a:t>
            </a:r>
          </a:p>
        </p:txBody>
      </p:sp>
    </p:spTree>
    <p:extLst>
      <p:ext uri="{BB962C8B-B14F-4D97-AF65-F5344CB8AC3E}">
        <p14:creationId xmlns:p14="http://schemas.microsoft.com/office/powerpoint/2010/main" val="1939322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AC17EA0-6D6D-4D8B-BDF6-C8AC9E1DDD02}"/>
              </a:ext>
            </a:extLst>
          </p:cNvPr>
          <p:cNvSpPr>
            <a:spLocks noGrp="1"/>
          </p:cNvSpPr>
          <p:nvPr>
            <p:ph type="title"/>
          </p:nvPr>
        </p:nvSpPr>
        <p:spPr/>
        <p:txBody>
          <a:bodyPr/>
          <a:lstStyle/>
          <a:p>
            <a:r>
              <a:rPr lang="es-PE" dirty="0"/>
              <a:t>Códigos de Stata</a:t>
            </a:r>
          </a:p>
        </p:txBody>
      </p:sp>
      <p:pic>
        <p:nvPicPr>
          <p:cNvPr id="9" name="Marcador de contenido 8" descr="Interfaz de usuario gráfica, Aplicación&#10;&#10;Descripción generada automáticamente">
            <a:extLst>
              <a:ext uri="{FF2B5EF4-FFF2-40B4-BE49-F238E27FC236}">
                <a16:creationId xmlns:a16="http://schemas.microsoft.com/office/drawing/2014/main" id="{20F798EA-300B-4208-ADE1-D46FC99005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2964" y="1998375"/>
            <a:ext cx="5361514" cy="3198777"/>
          </a:xfrm>
        </p:spPr>
      </p:pic>
      <p:sp>
        <p:nvSpPr>
          <p:cNvPr id="7" name="Marcador de contenido 6">
            <a:extLst>
              <a:ext uri="{FF2B5EF4-FFF2-40B4-BE49-F238E27FC236}">
                <a16:creationId xmlns:a16="http://schemas.microsoft.com/office/drawing/2014/main" id="{B18B7C5C-4F01-48AD-890B-86507BBAF96A}"/>
              </a:ext>
            </a:extLst>
          </p:cNvPr>
          <p:cNvSpPr>
            <a:spLocks noGrp="1"/>
          </p:cNvSpPr>
          <p:nvPr>
            <p:ph sz="half" idx="2"/>
          </p:nvPr>
        </p:nvSpPr>
        <p:spPr/>
        <p:txBody>
          <a:bodyPr/>
          <a:lstStyle/>
          <a:p>
            <a:r>
              <a:rPr lang="es-PE" dirty="0"/>
              <a:t>El </a:t>
            </a:r>
            <a:r>
              <a:rPr lang="es-PE" dirty="0" err="1"/>
              <a:t>dataset</a:t>
            </a:r>
            <a:r>
              <a:rPr lang="es-PE" dirty="0"/>
              <a:t> y </a:t>
            </a:r>
            <a:r>
              <a:rPr lang="es-PE" dirty="0" err="1"/>
              <a:t>dofile</a:t>
            </a:r>
            <a:r>
              <a:rPr lang="es-PE" dirty="0"/>
              <a:t> usado para la elaboración serán subidos a </a:t>
            </a:r>
            <a:r>
              <a:rPr lang="es-PE" dirty="0">
                <a:solidFill>
                  <a:schemeClr val="accent1"/>
                </a:solidFill>
                <a:hlinkClick r:id="rId3">
                  <a:extLst>
                    <a:ext uri="{A12FA001-AC4F-418D-AE19-62706E023703}">
                      <ahyp:hlinkClr xmlns:ahyp="http://schemas.microsoft.com/office/drawing/2018/hyperlinkcolor" val="tx"/>
                    </a:ext>
                  </a:extLst>
                </a:hlinkClick>
              </a:rPr>
              <a:t>Github</a:t>
            </a:r>
            <a:r>
              <a:rPr lang="es-PE" dirty="0"/>
              <a:t> y compartidos por </a:t>
            </a:r>
            <a:r>
              <a:rPr lang="es-PE" dirty="0" err="1"/>
              <a:t>Classroom</a:t>
            </a:r>
            <a:r>
              <a:rPr lang="es-PE" dirty="0"/>
              <a:t>.</a:t>
            </a:r>
            <a:endParaRPr lang="es-PE" b="1" dirty="0"/>
          </a:p>
        </p:txBody>
      </p:sp>
      <p:sp>
        <p:nvSpPr>
          <p:cNvPr id="3" name="Marcador de pie de página 2">
            <a:extLst>
              <a:ext uri="{FF2B5EF4-FFF2-40B4-BE49-F238E27FC236}">
                <a16:creationId xmlns:a16="http://schemas.microsoft.com/office/drawing/2014/main" id="{BDC79C1C-C980-435A-8FA5-00AE38EF4FA1}"/>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77A9A8D0-A28A-4E36-B43E-C7302FEA6F63}"/>
              </a:ext>
            </a:extLst>
          </p:cNvPr>
          <p:cNvSpPr>
            <a:spLocks noGrp="1"/>
          </p:cNvSpPr>
          <p:nvPr>
            <p:ph type="sldNum" sz="quarter" idx="12"/>
          </p:nvPr>
        </p:nvSpPr>
        <p:spPr/>
        <p:txBody>
          <a:bodyPr/>
          <a:lstStyle/>
          <a:p>
            <a:fld id="{C9CAA9FC-5706-425E-BC41-84BEAD9EC8F9}" type="slidenum">
              <a:rPr lang="es-PE" smtClean="0"/>
              <a:t>25</a:t>
            </a:fld>
            <a:endParaRPr lang="es-PE"/>
          </a:p>
        </p:txBody>
      </p:sp>
    </p:spTree>
    <p:extLst>
      <p:ext uri="{BB962C8B-B14F-4D97-AF65-F5344CB8AC3E}">
        <p14:creationId xmlns:p14="http://schemas.microsoft.com/office/powerpoint/2010/main" val="24693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9CFF2FEA-CB69-4B4E-9E2E-E54E0A9A6937}"/>
              </a:ext>
            </a:extLst>
          </p:cNvPr>
          <p:cNvSpPr>
            <a:spLocks noGrp="1"/>
          </p:cNvSpPr>
          <p:nvPr>
            <p:ph idx="1"/>
          </p:nvPr>
        </p:nvSpPr>
        <p:spPr/>
        <p:txBody>
          <a:bodyPr/>
          <a:lstStyle/>
          <a:p>
            <a:r>
              <a:rPr lang="es-PE" dirty="0"/>
              <a:t>Las encuestas de hogares brindan información necesaria para generar evidencia que guíe la toma de decisiones.</a:t>
            </a:r>
          </a:p>
          <a:p>
            <a:r>
              <a:rPr lang="es-PE" dirty="0"/>
              <a:t>El uso de las encuestas de hogares están orientadas principalmente para conocer el nivel de pobreza, estándares de vida, ciudadanía, democracia, etc. Sin embargo, tienen limitaciones relevantes que se deben considerar para el análisis distributivo.</a:t>
            </a:r>
          </a:p>
          <a:p>
            <a:endParaRPr lang="es-PE" dirty="0"/>
          </a:p>
        </p:txBody>
      </p:sp>
      <p:sp>
        <p:nvSpPr>
          <p:cNvPr id="4" name="Marcador de pie de página 3">
            <a:extLst>
              <a:ext uri="{FF2B5EF4-FFF2-40B4-BE49-F238E27FC236}">
                <a16:creationId xmlns:a16="http://schemas.microsoft.com/office/drawing/2014/main" id="{8EAEE9CC-E311-407C-AFC9-AA1DB6D922E7}"/>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046DA005-287F-441C-AAB4-2367AE63A7B9}"/>
              </a:ext>
            </a:extLst>
          </p:cNvPr>
          <p:cNvSpPr>
            <a:spLocks noGrp="1"/>
          </p:cNvSpPr>
          <p:nvPr>
            <p:ph type="sldNum" sz="quarter" idx="12"/>
          </p:nvPr>
        </p:nvSpPr>
        <p:spPr/>
        <p:txBody>
          <a:bodyPr/>
          <a:lstStyle/>
          <a:p>
            <a:fld id="{C9CAA9FC-5706-425E-BC41-84BEAD9EC8F9}" type="slidenum">
              <a:rPr lang="es-PE" smtClean="0"/>
              <a:t>26</a:t>
            </a:fld>
            <a:endParaRPr lang="es-PE" dirty="0"/>
          </a:p>
        </p:txBody>
      </p:sp>
      <p:sp>
        <p:nvSpPr>
          <p:cNvPr id="6" name="Título 5">
            <a:extLst>
              <a:ext uri="{FF2B5EF4-FFF2-40B4-BE49-F238E27FC236}">
                <a16:creationId xmlns:a16="http://schemas.microsoft.com/office/drawing/2014/main" id="{3E091E7F-485C-4D7A-92F0-C3F2A1E28B8C}"/>
              </a:ext>
            </a:extLst>
          </p:cNvPr>
          <p:cNvSpPr>
            <a:spLocks noGrp="1"/>
          </p:cNvSpPr>
          <p:nvPr>
            <p:ph type="title"/>
          </p:nvPr>
        </p:nvSpPr>
        <p:spPr/>
        <p:txBody>
          <a:bodyPr/>
          <a:lstStyle/>
          <a:p>
            <a:r>
              <a:rPr lang="es-PE" dirty="0"/>
              <a:t>Conclusiones</a:t>
            </a:r>
          </a:p>
        </p:txBody>
      </p:sp>
    </p:spTree>
    <p:extLst>
      <p:ext uri="{BB962C8B-B14F-4D97-AF65-F5344CB8AC3E}">
        <p14:creationId xmlns:p14="http://schemas.microsoft.com/office/powerpoint/2010/main" val="4134060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6" y="3554963"/>
            <a:ext cx="9999307" cy="2108719"/>
          </a:xfrm>
        </p:spPr>
        <p:txBody>
          <a:bodyPr>
            <a:normAutofit/>
          </a:bodyPr>
          <a:lstStyle/>
          <a:p>
            <a:r>
              <a:rPr lang="es-PE" dirty="0"/>
              <a:t>Ronny M. Condor</a:t>
            </a:r>
            <a:br>
              <a:rPr lang="es-PE" dirty="0"/>
            </a:br>
            <a:r>
              <a:rPr lang="es-PE" dirty="0"/>
              <a:t>@rmcondor</a:t>
            </a:r>
          </a:p>
          <a:p>
            <a:r>
              <a:rPr lang="es-PE"/>
              <a:t>@BlogRotonda</a:t>
            </a:r>
            <a:br>
              <a:rPr lang="es-PE" dirty="0"/>
            </a:br>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27</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5568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D2F64-E87A-4EF0-837D-2D36DD603E96}"/>
              </a:ext>
            </a:extLst>
          </p:cNvPr>
          <p:cNvSpPr>
            <a:spLocks noGrp="1"/>
          </p:cNvSpPr>
          <p:nvPr>
            <p:ph type="title"/>
          </p:nvPr>
        </p:nvSpPr>
        <p:spPr>
          <a:xfrm>
            <a:off x="838200" y="365125"/>
            <a:ext cx="10515600" cy="1325563"/>
          </a:xfrm>
        </p:spPr>
        <p:txBody>
          <a:bodyPr/>
          <a:lstStyle/>
          <a:p>
            <a:r>
              <a:rPr lang="es-PE"/>
              <a:t>Contenido</a:t>
            </a:r>
            <a:endParaRPr lang="es-PE" dirty="0"/>
          </a:p>
        </p:txBody>
      </p:sp>
      <p:sp>
        <p:nvSpPr>
          <p:cNvPr id="4" name="Marcador de pie de página 3">
            <a:extLst>
              <a:ext uri="{FF2B5EF4-FFF2-40B4-BE49-F238E27FC236}">
                <a16:creationId xmlns:a16="http://schemas.microsoft.com/office/drawing/2014/main" id="{59B46A0E-1EBA-46CC-A4EB-3BF5208906DD}"/>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71676065-BD72-4166-9530-6F32FB706983}"/>
              </a:ext>
            </a:extLst>
          </p:cNvPr>
          <p:cNvSpPr>
            <a:spLocks noGrp="1"/>
          </p:cNvSpPr>
          <p:nvPr>
            <p:ph type="sldNum" sz="quarter" idx="12"/>
          </p:nvPr>
        </p:nvSpPr>
        <p:spPr/>
        <p:txBody>
          <a:bodyPr/>
          <a:lstStyle/>
          <a:p>
            <a:fld id="{C9CAA9FC-5706-425E-BC41-84BEAD9EC8F9}" type="slidenum">
              <a:rPr lang="es-PE" smtClean="0"/>
              <a:t>3</a:t>
            </a:fld>
            <a:endParaRPr lang="es-PE"/>
          </a:p>
        </p:txBody>
      </p:sp>
      <p:graphicFrame>
        <p:nvGraphicFramePr>
          <p:cNvPr id="22" name="Marcador de contenido 2">
            <a:extLst>
              <a:ext uri="{FF2B5EF4-FFF2-40B4-BE49-F238E27FC236}">
                <a16:creationId xmlns:a16="http://schemas.microsoft.com/office/drawing/2014/main" id="{5DC8408F-547B-4B77-85A7-1B1AAB27EA56}"/>
              </a:ext>
            </a:extLst>
          </p:cNvPr>
          <p:cNvGraphicFramePr>
            <a:graphicFrameLocks noGrp="1"/>
          </p:cNvGraphicFramePr>
          <p:nvPr>
            <p:ph idx="4294967295"/>
            <p:extLst>
              <p:ext uri="{D42A27DB-BD31-4B8C-83A1-F6EECF244321}">
                <p14:modId xmlns:p14="http://schemas.microsoft.com/office/powerpoint/2010/main" val="727446967"/>
              </p:ext>
            </p:extLst>
          </p:nvPr>
        </p:nvGraphicFramePr>
        <p:xfrm>
          <a:off x="895738" y="163901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78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EDC48F4-016D-48D9-8B72-0165FD6EEBE8}"/>
              </a:ext>
            </a:extLst>
          </p:cNvPr>
          <p:cNvSpPr>
            <a:spLocks noGrp="1"/>
          </p:cNvSpPr>
          <p:nvPr>
            <p:ph type="title"/>
          </p:nvPr>
        </p:nvSpPr>
        <p:spPr/>
        <p:txBody>
          <a:bodyPr/>
          <a:lstStyle/>
          <a:p>
            <a:r>
              <a:rPr lang="es-PE" dirty="0"/>
              <a:t>Introducción</a:t>
            </a:r>
          </a:p>
        </p:txBody>
      </p:sp>
      <p:sp>
        <p:nvSpPr>
          <p:cNvPr id="4" name="Marcador de contenido 3">
            <a:extLst>
              <a:ext uri="{FF2B5EF4-FFF2-40B4-BE49-F238E27FC236}">
                <a16:creationId xmlns:a16="http://schemas.microsoft.com/office/drawing/2014/main" id="{439745C3-24D3-49F2-BBD3-71984E06CFD0}"/>
              </a:ext>
            </a:extLst>
          </p:cNvPr>
          <p:cNvSpPr>
            <a:spLocks noGrp="1"/>
          </p:cNvSpPr>
          <p:nvPr>
            <p:ph sz="half" idx="1"/>
          </p:nvPr>
        </p:nvSpPr>
        <p:spPr/>
        <p:txBody>
          <a:bodyPr>
            <a:normAutofit fontScale="70000" lnSpcReduction="20000"/>
          </a:bodyPr>
          <a:lstStyle/>
          <a:p>
            <a:r>
              <a:rPr lang="es-PE" dirty="0"/>
              <a:t>En los últimos decenios, los datos de niveles socioeconómicos e indicadores demográficos han cobrado mayor relevancia. Para atender a esta demanda, los gobiernos, a través de sus institutos nacionales de estadísticas, han desarrollado encuestas de hogares. </a:t>
            </a:r>
          </a:p>
          <a:p>
            <a:r>
              <a:rPr lang="es-PE" dirty="0"/>
              <a:t>La primera encuesta de hogares moderna fue realizada en 1950 por el Instituto de Estadísticas de India y estuvo liderada por </a:t>
            </a:r>
            <a:r>
              <a:rPr lang="es-PE" dirty="0" err="1"/>
              <a:t>Mahalanobis</a:t>
            </a:r>
            <a:r>
              <a:rPr lang="es-PE" dirty="0"/>
              <a:t> (</a:t>
            </a:r>
            <a:r>
              <a:rPr lang="es-PE" dirty="0" err="1"/>
              <a:t>Deaton</a:t>
            </a:r>
            <a:r>
              <a:rPr lang="es-PE" dirty="0"/>
              <a:t>, 2018). </a:t>
            </a:r>
          </a:p>
          <a:p>
            <a:r>
              <a:rPr lang="es-PE" dirty="0"/>
              <a:t>Con el paso del tiempo, estas encuestas de hogares se han ido estandarizando, principalmente por los criterios que sugirió el Banco Mundial a partir de 1980. Las primeras encuestas que siguieron este criterio fueron realizadas en Perú* y en Costa de Marfil, en 1985.</a:t>
            </a:r>
          </a:p>
          <a:p>
            <a:r>
              <a:rPr lang="es-PE" dirty="0"/>
              <a:t>Las encuestas de hogares actualmente son guiadas por dos criterios: calidad de los datos y la costo-efectividad de su recolección. </a:t>
            </a:r>
          </a:p>
        </p:txBody>
      </p:sp>
      <p:sp>
        <p:nvSpPr>
          <p:cNvPr id="3" name="Marcador de pie de página 2">
            <a:extLst>
              <a:ext uri="{FF2B5EF4-FFF2-40B4-BE49-F238E27FC236}">
                <a16:creationId xmlns:a16="http://schemas.microsoft.com/office/drawing/2014/main" id="{26DD52DC-6A20-4316-AF9A-35594EE3B371}"/>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FCAED3C8-FF80-4905-80AC-3C1E9D4ACF68}"/>
              </a:ext>
            </a:extLst>
          </p:cNvPr>
          <p:cNvSpPr>
            <a:spLocks noGrp="1"/>
          </p:cNvSpPr>
          <p:nvPr>
            <p:ph type="sldNum" sz="quarter" idx="12"/>
          </p:nvPr>
        </p:nvSpPr>
        <p:spPr/>
        <p:txBody>
          <a:bodyPr/>
          <a:lstStyle/>
          <a:p>
            <a:fld id="{C9CAA9FC-5706-425E-BC41-84BEAD9EC8F9}" type="slidenum">
              <a:rPr lang="es-PE" smtClean="0"/>
              <a:t>4</a:t>
            </a:fld>
            <a:endParaRPr lang="es-PE"/>
          </a:p>
        </p:txBody>
      </p:sp>
      <p:pic>
        <p:nvPicPr>
          <p:cNvPr id="8" name="Picture 2" descr="Jirón de la Unión | Lima perú, Lima, Perú">
            <a:extLst>
              <a:ext uri="{FF2B5EF4-FFF2-40B4-BE49-F238E27FC236}">
                <a16:creationId xmlns:a16="http://schemas.microsoft.com/office/drawing/2014/main" id="{381ABB4A-CAF2-4D51-9CBF-079ED53159E3}"/>
              </a:ext>
            </a:extLst>
          </p:cNvPr>
          <p:cNvPicPr>
            <a:picLocks noGrp="1" noChangeAspect="1" noChangeArrowheads="1"/>
          </p:cNvPicPr>
          <p:nvPr>
            <p:ph sz="half" idx="2"/>
          </p:nvPr>
        </p:nvPicPr>
        <p:blipFill>
          <a:blip r:embed="rId3">
            <a:alphaModFix amt="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27167" y="-11302"/>
            <a:ext cx="4764833" cy="686930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547054-BA0F-4907-91E6-DC7297411773}"/>
              </a:ext>
            </a:extLst>
          </p:cNvPr>
          <p:cNvSpPr txBox="1"/>
          <p:nvPr/>
        </p:nvSpPr>
        <p:spPr>
          <a:xfrm>
            <a:off x="1082351" y="5822303"/>
            <a:ext cx="4329403" cy="400110"/>
          </a:xfrm>
          <a:prstGeom prst="rect">
            <a:avLst/>
          </a:prstGeom>
          <a:noFill/>
        </p:spPr>
        <p:txBody>
          <a:bodyPr wrap="square" rtlCol="0">
            <a:spAutoFit/>
          </a:bodyPr>
          <a:lstStyle/>
          <a:p>
            <a:r>
              <a:rPr lang="es-PE" sz="1000" dirty="0"/>
              <a:t>* Esta </a:t>
            </a:r>
            <a:r>
              <a:rPr lang="es-PE" sz="1000" dirty="0">
                <a:solidFill>
                  <a:schemeClr val="accent1"/>
                </a:solidFill>
                <a:hlinkClick r:id="rId5">
                  <a:extLst>
                    <a:ext uri="{A12FA001-AC4F-418D-AE19-62706E023703}">
                      <ahyp:hlinkClr xmlns:ahyp="http://schemas.microsoft.com/office/drawing/2018/hyperlinkcolor" val="tx"/>
                    </a:ext>
                  </a:extLst>
                </a:hlinkClick>
              </a:rPr>
              <a:t>encuesta</a:t>
            </a:r>
            <a:r>
              <a:rPr lang="es-PE" sz="1000" dirty="0"/>
              <a:t> se llamó “</a:t>
            </a:r>
            <a:r>
              <a:rPr lang="es-MX" sz="1000" dirty="0"/>
              <a:t>Encuestas de Hogares Sobre Medición de Niveles de Vida - ENNIV 1985”. </a:t>
            </a:r>
            <a:endParaRPr lang="es-PE" sz="1000" dirty="0"/>
          </a:p>
        </p:txBody>
      </p:sp>
    </p:spTree>
    <p:extLst>
      <p:ext uri="{BB962C8B-B14F-4D97-AF65-F5344CB8AC3E}">
        <p14:creationId xmlns:p14="http://schemas.microsoft.com/office/powerpoint/2010/main" val="139489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14E78-D542-4CAE-9C24-B05A2EE97A8E}"/>
              </a:ext>
            </a:extLst>
          </p:cNvPr>
          <p:cNvSpPr>
            <a:spLocks noGrp="1"/>
          </p:cNvSpPr>
          <p:nvPr>
            <p:ph type="title"/>
          </p:nvPr>
        </p:nvSpPr>
        <p:spPr/>
        <p:txBody>
          <a:bodyPr/>
          <a:lstStyle/>
          <a:p>
            <a:r>
              <a:rPr lang="es-PE" dirty="0"/>
              <a:t>Importancia</a:t>
            </a:r>
          </a:p>
        </p:txBody>
      </p:sp>
      <p:sp>
        <p:nvSpPr>
          <p:cNvPr id="3" name="Marcador de contenido 2">
            <a:extLst>
              <a:ext uri="{FF2B5EF4-FFF2-40B4-BE49-F238E27FC236}">
                <a16:creationId xmlns:a16="http://schemas.microsoft.com/office/drawing/2014/main" id="{CA963778-C2C2-49AB-95A0-5064036E2CB0}"/>
              </a:ext>
            </a:extLst>
          </p:cNvPr>
          <p:cNvSpPr>
            <a:spLocks noGrp="1"/>
          </p:cNvSpPr>
          <p:nvPr>
            <p:ph sz="half" idx="1"/>
          </p:nvPr>
        </p:nvSpPr>
        <p:spPr/>
        <p:txBody>
          <a:bodyPr>
            <a:normAutofit lnSpcReduction="10000"/>
          </a:bodyPr>
          <a:lstStyle/>
          <a:p>
            <a:r>
              <a:rPr lang="es-PE" dirty="0"/>
              <a:t>Generan </a:t>
            </a:r>
            <a:r>
              <a:rPr lang="es-PE" b="1" dirty="0"/>
              <a:t>evidencia</a:t>
            </a:r>
            <a:r>
              <a:rPr lang="es-PE" dirty="0"/>
              <a:t> para la toma de decisiones.</a:t>
            </a:r>
          </a:p>
          <a:p>
            <a:r>
              <a:rPr lang="es-PE" dirty="0"/>
              <a:t>Permiten el análisis de políticas económicas y sociales, la planificación del desarrollo local, la focalización de políticas públicas.</a:t>
            </a:r>
          </a:p>
          <a:p>
            <a:r>
              <a:rPr lang="es-PE" dirty="0"/>
              <a:t>Permiten conocer el nivel de pobreza y estándares de vida de la población a distintos niveles.</a:t>
            </a:r>
          </a:p>
          <a:p>
            <a:r>
              <a:rPr lang="es-PE" dirty="0"/>
              <a:t>Sirven de fuentes de información para instituciones públicas, privadas y académicas.</a:t>
            </a:r>
          </a:p>
        </p:txBody>
      </p:sp>
      <p:sp>
        <p:nvSpPr>
          <p:cNvPr id="5" name="Marcador de pie de página 4">
            <a:extLst>
              <a:ext uri="{FF2B5EF4-FFF2-40B4-BE49-F238E27FC236}">
                <a16:creationId xmlns:a16="http://schemas.microsoft.com/office/drawing/2014/main" id="{924528B9-1954-4D65-A252-D88A5268F549}"/>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20086C60-7910-4907-A44E-41DEFFF9E941}"/>
              </a:ext>
            </a:extLst>
          </p:cNvPr>
          <p:cNvSpPr>
            <a:spLocks noGrp="1"/>
          </p:cNvSpPr>
          <p:nvPr>
            <p:ph type="sldNum" sz="quarter" idx="12"/>
          </p:nvPr>
        </p:nvSpPr>
        <p:spPr/>
        <p:txBody>
          <a:bodyPr/>
          <a:lstStyle/>
          <a:p>
            <a:fld id="{C9CAA9FC-5706-425E-BC41-84BEAD9EC8F9}" type="slidenum">
              <a:rPr lang="es-PE" smtClean="0"/>
              <a:t>5</a:t>
            </a:fld>
            <a:endParaRPr lang="es-PE"/>
          </a:p>
        </p:txBody>
      </p:sp>
      <p:pic>
        <p:nvPicPr>
          <p:cNvPr id="1026" name="Picture 2" descr="Evidence Based practice - South Tees Institute - LRI">
            <a:extLst>
              <a:ext uri="{FF2B5EF4-FFF2-40B4-BE49-F238E27FC236}">
                <a16:creationId xmlns:a16="http://schemas.microsoft.com/office/drawing/2014/main" id="{4E5C2102-104E-4A33-82C8-D5B8945EA13F}"/>
              </a:ext>
            </a:extLst>
          </p:cNvPr>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7231613" y="1804511"/>
            <a:ext cx="3461268" cy="377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03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30FF37-605B-4C71-A12F-93C42C046B2D}"/>
              </a:ext>
            </a:extLst>
          </p:cNvPr>
          <p:cNvSpPr>
            <a:spLocks noGrp="1"/>
          </p:cNvSpPr>
          <p:nvPr>
            <p:ph type="title"/>
          </p:nvPr>
        </p:nvSpPr>
        <p:spPr>
          <a:xfrm>
            <a:off x="965199" y="851517"/>
            <a:ext cx="5130795" cy="1461778"/>
          </a:xfrm>
        </p:spPr>
        <p:txBody>
          <a:bodyPr vert="horz" lIns="91440" tIns="45720" rIns="91440" bIns="45720" rtlCol="0" anchor="ctr">
            <a:normAutofit/>
          </a:bodyPr>
          <a:lstStyle/>
          <a:p>
            <a:r>
              <a:rPr lang="en-US" sz="4000" kern="1200" dirty="0" err="1">
                <a:latin typeface="+mj-lt"/>
                <a:ea typeface="+mj-ea"/>
                <a:cs typeface="+mj-cs"/>
              </a:rPr>
              <a:t>Alcances</a:t>
            </a:r>
            <a:r>
              <a:rPr lang="en-US" sz="4000" kern="1200" dirty="0">
                <a:latin typeface="+mj-lt"/>
                <a:ea typeface="+mj-ea"/>
                <a:cs typeface="+mj-cs"/>
              </a:rPr>
              <a:t> y </a:t>
            </a:r>
            <a:r>
              <a:rPr lang="en-US" sz="4000" kern="1200" dirty="0" err="1">
                <a:latin typeface="+mj-lt"/>
                <a:ea typeface="+mj-ea"/>
                <a:cs typeface="+mj-cs"/>
              </a:rPr>
              <a:t>limitaciones</a:t>
            </a:r>
            <a:endParaRPr lang="en-US" sz="4000" kern="1200" dirty="0">
              <a:latin typeface="+mj-lt"/>
              <a:ea typeface="+mj-ea"/>
              <a:cs typeface="+mj-cs"/>
            </a:endParaRPr>
          </a:p>
        </p:txBody>
      </p:sp>
      <p:sp>
        <p:nvSpPr>
          <p:cNvPr id="3" name="Marcador de contenido 2">
            <a:extLst>
              <a:ext uri="{FF2B5EF4-FFF2-40B4-BE49-F238E27FC236}">
                <a16:creationId xmlns:a16="http://schemas.microsoft.com/office/drawing/2014/main" id="{997C9BFB-9ACA-44DF-93A2-872FD56C6D1E}"/>
              </a:ext>
            </a:extLst>
          </p:cNvPr>
          <p:cNvSpPr>
            <a:spLocks noGrp="1"/>
          </p:cNvSpPr>
          <p:nvPr>
            <p:ph sz="half" idx="1"/>
          </p:nvPr>
        </p:nvSpPr>
        <p:spPr>
          <a:xfrm>
            <a:off x="965199" y="2470247"/>
            <a:ext cx="4315927" cy="3603981"/>
          </a:xfrm>
        </p:spPr>
        <p:txBody>
          <a:bodyPr vert="horz" lIns="91440" tIns="45720" rIns="91440" bIns="45720" rtlCol="0">
            <a:noAutofit/>
          </a:bodyPr>
          <a:lstStyle/>
          <a:p>
            <a:pPr marL="0"/>
            <a:r>
              <a:rPr lang="en-US" sz="1800" b="1" dirty="0" err="1"/>
              <a:t>Alcances</a:t>
            </a:r>
            <a:endParaRPr lang="en-US" sz="1800" b="1" dirty="0"/>
          </a:p>
          <a:p>
            <a:pPr lvl="1"/>
            <a:r>
              <a:rPr lang="en-US" sz="1800" dirty="0" err="1"/>
              <a:t>Estudio</a:t>
            </a:r>
            <a:r>
              <a:rPr lang="en-US" sz="1800" dirty="0"/>
              <a:t> de las </a:t>
            </a:r>
            <a:r>
              <a:rPr lang="en-US" sz="1800" dirty="0" err="1"/>
              <a:t>condiciones</a:t>
            </a:r>
            <a:r>
              <a:rPr lang="en-US" sz="1800" dirty="0"/>
              <a:t> de </a:t>
            </a:r>
            <a:r>
              <a:rPr lang="en-US" sz="1800" dirty="0" err="1"/>
              <a:t>vida</a:t>
            </a:r>
            <a:r>
              <a:rPr lang="en-US" sz="1800" dirty="0"/>
              <a:t> de los </a:t>
            </a:r>
            <a:r>
              <a:rPr lang="en-US" sz="1800" dirty="0" err="1"/>
              <a:t>hogares</a:t>
            </a:r>
            <a:r>
              <a:rPr lang="en-US" sz="1800" dirty="0"/>
              <a:t>, a </a:t>
            </a:r>
            <a:r>
              <a:rPr lang="en-US" sz="1800" dirty="0" err="1"/>
              <a:t>distintos</a:t>
            </a:r>
            <a:r>
              <a:rPr lang="en-US" sz="1800" dirty="0"/>
              <a:t> </a:t>
            </a:r>
            <a:r>
              <a:rPr lang="en-US" sz="1800" dirty="0" err="1"/>
              <a:t>niveles</a:t>
            </a:r>
            <a:r>
              <a:rPr lang="en-US" sz="1800" dirty="0"/>
              <a:t> </a:t>
            </a:r>
            <a:r>
              <a:rPr lang="en-US" sz="1800" dirty="0" err="1"/>
              <a:t>geográficos</a:t>
            </a:r>
            <a:r>
              <a:rPr lang="en-US" sz="1800" dirty="0"/>
              <a:t>.</a:t>
            </a:r>
          </a:p>
          <a:p>
            <a:pPr lvl="1"/>
            <a:r>
              <a:rPr lang="en-US" sz="1800" dirty="0" err="1"/>
              <a:t>Brindan</a:t>
            </a:r>
            <a:r>
              <a:rPr lang="en-US" sz="1800" dirty="0"/>
              <a:t> </a:t>
            </a:r>
            <a:r>
              <a:rPr lang="en-US" sz="1800" dirty="0" err="1"/>
              <a:t>información</a:t>
            </a:r>
            <a:r>
              <a:rPr lang="en-US" sz="1800" dirty="0"/>
              <a:t> </a:t>
            </a:r>
            <a:r>
              <a:rPr lang="en-US" sz="1800" dirty="0" err="1"/>
              <a:t>detallada</a:t>
            </a:r>
            <a:r>
              <a:rPr lang="en-US" sz="1800" dirty="0"/>
              <a:t> </a:t>
            </a:r>
            <a:r>
              <a:rPr lang="en-US" sz="1800" dirty="0" err="1"/>
              <a:t>sobre</a:t>
            </a:r>
            <a:r>
              <a:rPr lang="en-US" sz="1800" dirty="0"/>
              <a:t> las </a:t>
            </a:r>
            <a:r>
              <a:rPr lang="en-US" sz="1800" dirty="0" err="1"/>
              <a:t>múltiples</a:t>
            </a:r>
            <a:r>
              <a:rPr lang="en-US" sz="1800" dirty="0"/>
              <a:t> </a:t>
            </a:r>
            <a:r>
              <a:rPr lang="en-US" sz="1800" dirty="0" err="1"/>
              <a:t>dimensiones</a:t>
            </a:r>
            <a:r>
              <a:rPr lang="en-US" sz="1800" dirty="0"/>
              <a:t> de la </a:t>
            </a:r>
            <a:r>
              <a:rPr lang="en-US" sz="1800" dirty="0" err="1"/>
              <a:t>pobreza</a:t>
            </a:r>
            <a:r>
              <a:rPr lang="en-US" sz="1800" dirty="0"/>
              <a:t>.</a:t>
            </a:r>
          </a:p>
          <a:p>
            <a:pPr lvl="1"/>
            <a:r>
              <a:rPr lang="en-US" sz="1800" dirty="0" err="1"/>
              <a:t>Incorporan</a:t>
            </a:r>
            <a:r>
              <a:rPr lang="en-US" sz="1800" dirty="0"/>
              <a:t> </a:t>
            </a:r>
            <a:r>
              <a:rPr lang="en-US" sz="1800" dirty="0" err="1"/>
              <a:t>temas</a:t>
            </a:r>
            <a:r>
              <a:rPr lang="en-US" sz="1800" dirty="0"/>
              <a:t> </a:t>
            </a:r>
            <a:r>
              <a:rPr lang="en-US" sz="1800" dirty="0" err="1"/>
              <a:t>como</a:t>
            </a:r>
            <a:r>
              <a:rPr lang="en-US" sz="1800" dirty="0"/>
              <a:t> la </a:t>
            </a:r>
            <a:r>
              <a:rPr lang="en-US" sz="1800" dirty="0" err="1"/>
              <a:t>participación</a:t>
            </a:r>
            <a:r>
              <a:rPr lang="en-US" sz="1800" dirty="0"/>
              <a:t> </a:t>
            </a:r>
            <a:r>
              <a:rPr lang="en-US" sz="1800" dirty="0" err="1"/>
              <a:t>ciudadana</a:t>
            </a:r>
            <a:r>
              <a:rPr lang="en-US" sz="1800" dirty="0"/>
              <a:t>, los </a:t>
            </a:r>
            <a:r>
              <a:rPr lang="en-US" sz="1800" dirty="0" err="1"/>
              <a:t>programas</a:t>
            </a:r>
            <a:r>
              <a:rPr lang="en-US" sz="1800" dirty="0"/>
              <a:t> </a:t>
            </a:r>
            <a:r>
              <a:rPr lang="en-US" sz="1800" dirty="0" err="1"/>
              <a:t>sociales</a:t>
            </a:r>
            <a:r>
              <a:rPr lang="en-US" sz="1800" dirty="0"/>
              <a:t>, la </a:t>
            </a:r>
            <a:r>
              <a:rPr lang="en-US" sz="1800" dirty="0" err="1"/>
              <a:t>gobernabilidad</a:t>
            </a:r>
            <a:r>
              <a:rPr lang="en-US" sz="1800" dirty="0"/>
              <a:t>, la </a:t>
            </a:r>
            <a:r>
              <a:rPr lang="en-US" sz="1800" dirty="0" err="1"/>
              <a:t>corrupción</a:t>
            </a:r>
            <a:r>
              <a:rPr lang="en-US" sz="1800" dirty="0"/>
              <a:t>, la </a:t>
            </a:r>
            <a:r>
              <a:rPr lang="en-US" sz="1800" dirty="0" err="1"/>
              <a:t>democracia</a:t>
            </a:r>
            <a:r>
              <a:rPr lang="en-US" sz="1800" dirty="0"/>
              <a:t>, la </a:t>
            </a:r>
            <a:r>
              <a:rPr lang="en-US" sz="1800" dirty="0" err="1"/>
              <a:t>informalidad</a:t>
            </a:r>
            <a:r>
              <a:rPr lang="en-US" sz="1800" dirty="0"/>
              <a:t>, la </a:t>
            </a:r>
            <a:r>
              <a:rPr lang="en-US" sz="1800" dirty="0" err="1"/>
              <a:t>tecnología</a:t>
            </a:r>
            <a:r>
              <a:rPr lang="en-US" sz="1800" dirty="0"/>
              <a:t> de la </a:t>
            </a:r>
            <a:r>
              <a:rPr lang="en-US" sz="1800" dirty="0" err="1"/>
              <a:t>información</a:t>
            </a:r>
            <a:r>
              <a:rPr lang="en-US" sz="1800" dirty="0"/>
              <a:t>, entre </a:t>
            </a:r>
            <a:r>
              <a:rPr lang="en-US" sz="1800" dirty="0" err="1"/>
              <a:t>otros</a:t>
            </a:r>
            <a:r>
              <a:rPr lang="en-US" sz="1800" dirty="0"/>
              <a:t>.</a:t>
            </a:r>
          </a:p>
          <a:p>
            <a:pPr lvl="1"/>
            <a:endParaRPr lang="en-US" sz="1800" dirty="0"/>
          </a:p>
        </p:txBody>
      </p:sp>
      <p:sp>
        <p:nvSpPr>
          <p:cNvPr id="15" name="Freeform: Shape 14">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Marcador de contenido 7" descr="Lluvia de ideas con relleno sólido">
            <a:extLst>
              <a:ext uri="{FF2B5EF4-FFF2-40B4-BE49-F238E27FC236}">
                <a16:creationId xmlns:a16="http://schemas.microsoft.com/office/drawing/2014/main" id="{A77D93FF-AAB9-4C75-A683-45ED3ED7531C}"/>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181" y="2105469"/>
            <a:ext cx="2989600" cy="2989600"/>
          </a:xfrm>
          <a:prstGeom prst="rect">
            <a:avLst/>
          </a:prstGeom>
        </p:spPr>
      </p:pic>
      <p:sp>
        <p:nvSpPr>
          <p:cNvPr id="6" name="Marcador de número de diapositiva 5">
            <a:extLst>
              <a:ext uri="{FF2B5EF4-FFF2-40B4-BE49-F238E27FC236}">
                <a16:creationId xmlns:a16="http://schemas.microsoft.com/office/drawing/2014/main" id="{F9783392-F87A-4373-9503-2B5FD397EE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C9CAA9FC-5706-425E-BC41-84BEAD9EC8F9}" type="slidenum">
              <a:rPr lang="en-US">
                <a:solidFill>
                  <a:schemeClr val="bg1"/>
                </a:solidFill>
              </a:rPr>
              <a:pPr algn="ctr">
                <a:spcAft>
                  <a:spcPts val="600"/>
                </a:spcAft>
              </a:pPr>
              <a:t>6</a:t>
            </a:fld>
            <a:endParaRPr lang="en-US">
              <a:solidFill>
                <a:schemeClr val="bg1"/>
              </a:solidFill>
            </a:endParaRPr>
          </a:p>
        </p:txBody>
      </p:sp>
      <p:sp>
        <p:nvSpPr>
          <p:cNvPr id="10" name="CuadroTexto 9">
            <a:extLst>
              <a:ext uri="{FF2B5EF4-FFF2-40B4-BE49-F238E27FC236}">
                <a16:creationId xmlns:a16="http://schemas.microsoft.com/office/drawing/2014/main" id="{3B3DB223-11BA-4FB3-8865-96C40F2424DF}"/>
              </a:ext>
            </a:extLst>
          </p:cNvPr>
          <p:cNvSpPr txBox="1"/>
          <p:nvPr/>
        </p:nvSpPr>
        <p:spPr>
          <a:xfrm>
            <a:off x="7791061" y="513184"/>
            <a:ext cx="4077478" cy="1754326"/>
          </a:xfrm>
          <a:custGeom>
            <a:avLst/>
            <a:gdLst>
              <a:gd name="connsiteX0" fmla="*/ 0 w 4077478"/>
              <a:gd name="connsiteY0" fmla="*/ 0 h 1754326"/>
              <a:gd name="connsiteX1" fmla="*/ 598030 w 4077478"/>
              <a:gd name="connsiteY1" fmla="*/ 0 h 1754326"/>
              <a:gd name="connsiteX2" fmla="*/ 1318385 w 4077478"/>
              <a:gd name="connsiteY2" fmla="*/ 0 h 1754326"/>
              <a:gd name="connsiteX3" fmla="*/ 1957189 w 4077478"/>
              <a:gd name="connsiteY3" fmla="*/ 0 h 1754326"/>
              <a:gd name="connsiteX4" fmla="*/ 2555220 w 4077478"/>
              <a:gd name="connsiteY4" fmla="*/ 0 h 1754326"/>
              <a:gd name="connsiteX5" fmla="*/ 3275574 w 4077478"/>
              <a:gd name="connsiteY5" fmla="*/ 0 h 1754326"/>
              <a:gd name="connsiteX6" fmla="*/ 4077478 w 4077478"/>
              <a:gd name="connsiteY6" fmla="*/ 0 h 1754326"/>
              <a:gd name="connsiteX7" fmla="*/ 4077478 w 4077478"/>
              <a:gd name="connsiteY7" fmla="*/ 584775 h 1754326"/>
              <a:gd name="connsiteX8" fmla="*/ 4077478 w 4077478"/>
              <a:gd name="connsiteY8" fmla="*/ 1134464 h 1754326"/>
              <a:gd name="connsiteX9" fmla="*/ 4077478 w 4077478"/>
              <a:gd name="connsiteY9" fmla="*/ 1754326 h 1754326"/>
              <a:gd name="connsiteX10" fmla="*/ 3479448 w 4077478"/>
              <a:gd name="connsiteY10" fmla="*/ 1754326 h 1754326"/>
              <a:gd name="connsiteX11" fmla="*/ 2922193 w 4077478"/>
              <a:gd name="connsiteY11" fmla="*/ 1754326 h 1754326"/>
              <a:gd name="connsiteX12" fmla="*/ 2201838 w 4077478"/>
              <a:gd name="connsiteY12" fmla="*/ 1754326 h 1754326"/>
              <a:gd name="connsiteX13" fmla="*/ 1603808 w 4077478"/>
              <a:gd name="connsiteY13" fmla="*/ 1754326 h 1754326"/>
              <a:gd name="connsiteX14" fmla="*/ 883454 w 4077478"/>
              <a:gd name="connsiteY14" fmla="*/ 1754326 h 1754326"/>
              <a:gd name="connsiteX15" fmla="*/ 0 w 4077478"/>
              <a:gd name="connsiteY15" fmla="*/ 1754326 h 1754326"/>
              <a:gd name="connsiteX16" fmla="*/ 0 w 4077478"/>
              <a:gd name="connsiteY16" fmla="*/ 1187094 h 1754326"/>
              <a:gd name="connsiteX17" fmla="*/ 0 w 4077478"/>
              <a:gd name="connsiteY17" fmla="*/ 584775 h 1754326"/>
              <a:gd name="connsiteX18" fmla="*/ 0 w 4077478"/>
              <a:gd name="connsiteY18"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7478" h="1754326" fill="none" extrusionOk="0">
                <a:moveTo>
                  <a:pt x="0" y="0"/>
                </a:moveTo>
                <a:cubicBezTo>
                  <a:pt x="224819" y="-25796"/>
                  <a:pt x="474998" y="-28970"/>
                  <a:pt x="598030" y="0"/>
                </a:cubicBezTo>
                <a:cubicBezTo>
                  <a:pt x="721062" y="28970"/>
                  <a:pt x="1166656" y="15727"/>
                  <a:pt x="1318385" y="0"/>
                </a:cubicBezTo>
                <a:cubicBezTo>
                  <a:pt x="1470115" y="-15727"/>
                  <a:pt x="1693975" y="13275"/>
                  <a:pt x="1957189" y="0"/>
                </a:cubicBezTo>
                <a:cubicBezTo>
                  <a:pt x="2220403" y="-13275"/>
                  <a:pt x="2333639" y="-1306"/>
                  <a:pt x="2555220" y="0"/>
                </a:cubicBezTo>
                <a:cubicBezTo>
                  <a:pt x="2776801" y="1306"/>
                  <a:pt x="3018093" y="16149"/>
                  <a:pt x="3275574" y="0"/>
                </a:cubicBezTo>
                <a:cubicBezTo>
                  <a:pt x="3533055" y="-16149"/>
                  <a:pt x="3758778" y="-30099"/>
                  <a:pt x="4077478" y="0"/>
                </a:cubicBezTo>
                <a:cubicBezTo>
                  <a:pt x="4066590" y="181921"/>
                  <a:pt x="4083139" y="380112"/>
                  <a:pt x="4077478" y="584775"/>
                </a:cubicBezTo>
                <a:cubicBezTo>
                  <a:pt x="4071817" y="789438"/>
                  <a:pt x="4053822" y="884205"/>
                  <a:pt x="4077478" y="1134464"/>
                </a:cubicBezTo>
                <a:cubicBezTo>
                  <a:pt x="4101134" y="1384723"/>
                  <a:pt x="4092033" y="1460858"/>
                  <a:pt x="4077478" y="1754326"/>
                </a:cubicBezTo>
                <a:cubicBezTo>
                  <a:pt x="3911966" y="1730066"/>
                  <a:pt x="3680001" y="1733591"/>
                  <a:pt x="3479448" y="1754326"/>
                </a:cubicBezTo>
                <a:cubicBezTo>
                  <a:pt x="3278895" y="1775062"/>
                  <a:pt x="3127996" y="1760104"/>
                  <a:pt x="2922193" y="1754326"/>
                </a:cubicBezTo>
                <a:cubicBezTo>
                  <a:pt x="2716390" y="1748548"/>
                  <a:pt x="2500448" y="1756054"/>
                  <a:pt x="2201838" y="1754326"/>
                </a:cubicBezTo>
                <a:cubicBezTo>
                  <a:pt x="1903229" y="1752598"/>
                  <a:pt x="1769512" y="1762112"/>
                  <a:pt x="1603808" y="1754326"/>
                </a:cubicBezTo>
                <a:cubicBezTo>
                  <a:pt x="1438104" y="1746541"/>
                  <a:pt x="1143914" y="1736526"/>
                  <a:pt x="883454" y="1754326"/>
                </a:cubicBezTo>
                <a:cubicBezTo>
                  <a:pt x="622994" y="1772126"/>
                  <a:pt x="199624" y="1725143"/>
                  <a:pt x="0" y="1754326"/>
                </a:cubicBezTo>
                <a:cubicBezTo>
                  <a:pt x="23538" y="1621944"/>
                  <a:pt x="-19783" y="1372739"/>
                  <a:pt x="0" y="1187094"/>
                </a:cubicBezTo>
                <a:cubicBezTo>
                  <a:pt x="19783" y="1001449"/>
                  <a:pt x="-15519" y="846352"/>
                  <a:pt x="0" y="584775"/>
                </a:cubicBezTo>
                <a:cubicBezTo>
                  <a:pt x="15519" y="323198"/>
                  <a:pt x="-18637" y="136503"/>
                  <a:pt x="0" y="0"/>
                </a:cubicBezTo>
                <a:close/>
              </a:path>
              <a:path w="4077478" h="1754326" stroke="0" extrusionOk="0">
                <a:moveTo>
                  <a:pt x="0" y="0"/>
                </a:moveTo>
                <a:cubicBezTo>
                  <a:pt x="283731" y="3672"/>
                  <a:pt x="436145" y="22333"/>
                  <a:pt x="638805" y="0"/>
                </a:cubicBezTo>
                <a:cubicBezTo>
                  <a:pt x="841466" y="-22333"/>
                  <a:pt x="1000561" y="8087"/>
                  <a:pt x="1196060" y="0"/>
                </a:cubicBezTo>
                <a:cubicBezTo>
                  <a:pt x="1391560" y="-8087"/>
                  <a:pt x="1731015" y="-17427"/>
                  <a:pt x="1957189" y="0"/>
                </a:cubicBezTo>
                <a:cubicBezTo>
                  <a:pt x="2183363" y="17427"/>
                  <a:pt x="2365625" y="-10171"/>
                  <a:pt x="2595994" y="0"/>
                </a:cubicBezTo>
                <a:cubicBezTo>
                  <a:pt x="2826363" y="10171"/>
                  <a:pt x="3030034" y="-25251"/>
                  <a:pt x="3234799" y="0"/>
                </a:cubicBezTo>
                <a:cubicBezTo>
                  <a:pt x="3439564" y="25251"/>
                  <a:pt x="3765875" y="-38057"/>
                  <a:pt x="4077478" y="0"/>
                </a:cubicBezTo>
                <a:cubicBezTo>
                  <a:pt x="4054163" y="136794"/>
                  <a:pt x="4090784" y="435709"/>
                  <a:pt x="4077478" y="549689"/>
                </a:cubicBezTo>
                <a:cubicBezTo>
                  <a:pt x="4064172" y="663669"/>
                  <a:pt x="4071012" y="899444"/>
                  <a:pt x="4077478" y="1134464"/>
                </a:cubicBezTo>
                <a:cubicBezTo>
                  <a:pt x="4083944" y="1369484"/>
                  <a:pt x="4100113" y="1578820"/>
                  <a:pt x="4077478" y="1754326"/>
                </a:cubicBezTo>
                <a:cubicBezTo>
                  <a:pt x="3923685" y="1775866"/>
                  <a:pt x="3614984" y="1778633"/>
                  <a:pt x="3479448" y="1754326"/>
                </a:cubicBezTo>
                <a:cubicBezTo>
                  <a:pt x="3343912" y="1730020"/>
                  <a:pt x="2969204" y="1757029"/>
                  <a:pt x="2799868" y="1754326"/>
                </a:cubicBezTo>
                <a:cubicBezTo>
                  <a:pt x="2630532" y="1751623"/>
                  <a:pt x="2433958" y="1743554"/>
                  <a:pt x="2161063" y="1754326"/>
                </a:cubicBezTo>
                <a:cubicBezTo>
                  <a:pt x="1888169" y="1765098"/>
                  <a:pt x="1565061" y="1759922"/>
                  <a:pt x="1399934" y="1754326"/>
                </a:cubicBezTo>
                <a:cubicBezTo>
                  <a:pt x="1234807" y="1748730"/>
                  <a:pt x="813357" y="1760221"/>
                  <a:pt x="638805" y="1754326"/>
                </a:cubicBezTo>
                <a:cubicBezTo>
                  <a:pt x="464253" y="1748431"/>
                  <a:pt x="286358" y="1726864"/>
                  <a:pt x="0" y="1754326"/>
                </a:cubicBezTo>
                <a:cubicBezTo>
                  <a:pt x="14722" y="1617298"/>
                  <a:pt x="891" y="1403000"/>
                  <a:pt x="0" y="1169551"/>
                </a:cubicBezTo>
                <a:cubicBezTo>
                  <a:pt x="-891" y="936103"/>
                  <a:pt x="26158" y="773700"/>
                  <a:pt x="0" y="602319"/>
                </a:cubicBezTo>
                <a:cubicBezTo>
                  <a:pt x="-26158" y="430938"/>
                  <a:pt x="-15994" y="288831"/>
                  <a:pt x="0" y="0"/>
                </a:cubicBezTo>
                <a:close/>
              </a:path>
            </a:pathLst>
          </a:custGeom>
          <a:solidFill>
            <a:schemeClr val="bg1">
              <a:lumMod val="85000"/>
            </a:schemeClr>
          </a:solidFill>
          <a:ln w="28575">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s-PE" b="1" dirty="0"/>
              <a:t>¿Sabías qué?</a:t>
            </a:r>
          </a:p>
          <a:p>
            <a:r>
              <a:rPr lang="es-PE" dirty="0"/>
              <a:t>El Banco Mundial premió con el primer puesto a la ENAHO del INEI, en un concurso regional de innovaciones en estadísticas. Más información, </a:t>
            </a:r>
            <a:r>
              <a:rPr lang="es-PE" dirty="0">
                <a:solidFill>
                  <a:schemeClr val="accent1"/>
                </a:solidFill>
                <a:hlinkClick r:id="rId4">
                  <a:extLst>
                    <a:ext uri="{A12FA001-AC4F-418D-AE19-62706E023703}">
                      <ahyp:hlinkClr xmlns:ahyp="http://schemas.microsoft.com/office/drawing/2018/hyperlinkcolor" val="tx"/>
                    </a:ext>
                  </a:extLst>
                </a:hlinkClick>
              </a:rPr>
              <a:t>aquí</a:t>
            </a:r>
            <a:r>
              <a:rPr lang="es-PE" dirty="0"/>
              <a:t>.</a:t>
            </a:r>
          </a:p>
        </p:txBody>
      </p:sp>
    </p:spTree>
    <p:extLst>
      <p:ext uri="{BB962C8B-B14F-4D97-AF65-F5344CB8AC3E}">
        <p14:creationId xmlns:p14="http://schemas.microsoft.com/office/powerpoint/2010/main" val="110249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41433-4B5B-4A6E-9959-D22B550985DC}"/>
              </a:ext>
            </a:extLst>
          </p:cNvPr>
          <p:cNvSpPr>
            <a:spLocks noGrp="1"/>
          </p:cNvSpPr>
          <p:nvPr>
            <p:ph type="title"/>
          </p:nvPr>
        </p:nvSpPr>
        <p:spPr/>
        <p:txBody>
          <a:bodyPr/>
          <a:lstStyle/>
          <a:p>
            <a:r>
              <a:rPr lang="es-PE" dirty="0"/>
              <a:t>Alcances y limitaciones</a:t>
            </a:r>
          </a:p>
        </p:txBody>
      </p:sp>
      <p:sp>
        <p:nvSpPr>
          <p:cNvPr id="3" name="Marcador de contenido 2">
            <a:extLst>
              <a:ext uri="{FF2B5EF4-FFF2-40B4-BE49-F238E27FC236}">
                <a16:creationId xmlns:a16="http://schemas.microsoft.com/office/drawing/2014/main" id="{629129DD-1651-484C-8D09-157D240A75D2}"/>
              </a:ext>
            </a:extLst>
          </p:cNvPr>
          <p:cNvSpPr>
            <a:spLocks noGrp="1"/>
          </p:cNvSpPr>
          <p:nvPr>
            <p:ph sz="half" idx="1"/>
          </p:nvPr>
        </p:nvSpPr>
        <p:spPr/>
        <p:txBody>
          <a:bodyPr>
            <a:normAutofit fontScale="70000" lnSpcReduction="20000"/>
          </a:bodyPr>
          <a:lstStyle/>
          <a:p>
            <a:pPr marL="0"/>
            <a:r>
              <a:rPr lang="en-US" b="1" dirty="0" err="1"/>
              <a:t>Limitaciones</a:t>
            </a:r>
            <a:endParaRPr lang="en-US" b="1" dirty="0"/>
          </a:p>
          <a:p>
            <a:pPr marL="457200" lvl="1"/>
            <a:r>
              <a:rPr lang="es-MX" dirty="0"/>
              <a:t>Según </a:t>
            </a:r>
            <a:r>
              <a:rPr lang="es-MX" dirty="0" err="1"/>
              <a:t>Piketty</a:t>
            </a:r>
            <a:r>
              <a:rPr lang="es-MX" dirty="0"/>
              <a:t> (2014, 2007) y </a:t>
            </a:r>
            <a:r>
              <a:rPr lang="es-MX" dirty="0" err="1"/>
              <a:t>Saéz</a:t>
            </a:r>
            <a:r>
              <a:rPr lang="es-MX" dirty="0"/>
              <a:t> y </a:t>
            </a:r>
            <a:r>
              <a:rPr lang="es-MX" dirty="0" err="1"/>
              <a:t>Vaell</a:t>
            </a:r>
            <a:r>
              <a:rPr lang="es-MX" dirty="0"/>
              <a:t>(2007), la reconstrucción de ingresos a partir de las encuestas de hogares tiene la desventaja de que muestra </a:t>
            </a:r>
            <a:r>
              <a:rPr lang="es-MX" b="1" dirty="0"/>
              <a:t>sesgo de selección</a:t>
            </a:r>
            <a:r>
              <a:rPr lang="es-MX" dirty="0"/>
              <a:t>.</a:t>
            </a:r>
          </a:p>
          <a:p>
            <a:pPr marL="457200" lvl="1"/>
            <a:r>
              <a:rPr lang="en-US" dirty="0"/>
              <a:t>Los </a:t>
            </a:r>
            <a:r>
              <a:rPr lang="en-US" dirty="0" err="1"/>
              <a:t>ingresos</a:t>
            </a:r>
            <a:r>
              <a:rPr lang="en-US" dirty="0"/>
              <a:t> </a:t>
            </a:r>
            <a:r>
              <a:rPr lang="en-US" dirty="0" err="1"/>
              <a:t>totales</a:t>
            </a:r>
            <a:r>
              <a:rPr lang="en-US" dirty="0"/>
              <a:t> son </a:t>
            </a:r>
            <a:r>
              <a:rPr lang="en-US" dirty="0" err="1"/>
              <a:t>subreportados</a:t>
            </a:r>
            <a:r>
              <a:rPr lang="en-US" dirty="0"/>
              <a:t>.</a:t>
            </a:r>
            <a:endParaRPr lang="es-MX" dirty="0"/>
          </a:p>
          <a:p>
            <a:pPr marL="457200" lvl="1"/>
            <a:r>
              <a:rPr lang="es-MX" dirty="0"/>
              <a:t>Germán </a:t>
            </a:r>
            <a:r>
              <a:rPr lang="es-MX" dirty="0" err="1"/>
              <a:t>Alarco</a:t>
            </a:r>
            <a:r>
              <a:rPr lang="es-MX" dirty="0"/>
              <a:t> (2019), manifiesta lo siguiente:</a:t>
            </a:r>
            <a:br>
              <a:rPr lang="es-MX" dirty="0"/>
            </a:br>
            <a:br>
              <a:rPr lang="es-MX" dirty="0"/>
            </a:br>
            <a:r>
              <a:rPr lang="es-MX" dirty="0"/>
              <a:t>	“La información oficial no refleja la 	realidad peruana; asimismo, que, a pesar de 	lo señalado [refiriéndose a las limitaciones 	de la ENAHO], predomina una elevada 	desigualdad tanto en el ámbito de la 	propiedad, como en la distribución factorial 	y personal del ingreso. Por una parte, de 	acuerdo al paradigma económico neoliberal 	vigente, existe poco interés en estos temas, 	concentrándose en la problemática de la 	pobreza mediante políticas focalizadas.”</a:t>
            </a:r>
            <a:endParaRPr lang="en-US" dirty="0"/>
          </a:p>
          <a:p>
            <a:pPr marL="457200" lvl="1"/>
            <a:endParaRPr lang="es-MX" dirty="0"/>
          </a:p>
          <a:p>
            <a:pPr marL="457200" lvl="1"/>
            <a:endParaRPr lang="en-US" dirty="0"/>
          </a:p>
          <a:p>
            <a:pPr lvl="1"/>
            <a:endParaRPr lang="es-PE" dirty="0"/>
          </a:p>
        </p:txBody>
      </p:sp>
      <p:pic>
        <p:nvPicPr>
          <p:cNvPr id="8" name="Marcador de contenido 7">
            <a:extLst>
              <a:ext uri="{FF2B5EF4-FFF2-40B4-BE49-F238E27FC236}">
                <a16:creationId xmlns:a16="http://schemas.microsoft.com/office/drawing/2014/main" id="{36DEA383-DF6E-4AE5-9077-F5F031303E1B}"/>
              </a:ext>
            </a:extLst>
          </p:cNvPr>
          <p:cNvPicPr>
            <a:picLocks noGrp="1" noChangeAspect="1"/>
          </p:cNvPicPr>
          <p:nvPr>
            <p:ph sz="half" idx="2"/>
          </p:nvPr>
        </p:nvPicPr>
        <p:blipFill>
          <a:blip r:embed="rId2"/>
          <a:stretch>
            <a:fillRect/>
          </a:stretch>
        </p:blipFill>
        <p:spPr>
          <a:xfrm>
            <a:off x="6319652" y="1250300"/>
            <a:ext cx="5490888" cy="4889339"/>
          </a:xfrm>
        </p:spPr>
      </p:pic>
      <p:sp>
        <p:nvSpPr>
          <p:cNvPr id="5" name="Marcador de pie de página 4">
            <a:extLst>
              <a:ext uri="{FF2B5EF4-FFF2-40B4-BE49-F238E27FC236}">
                <a16:creationId xmlns:a16="http://schemas.microsoft.com/office/drawing/2014/main" id="{ED026853-293B-4473-BF69-2FED54DA2DC8}"/>
              </a:ext>
            </a:extLst>
          </p:cNvPr>
          <p:cNvSpPr>
            <a:spLocks noGrp="1"/>
          </p:cNvSpPr>
          <p:nvPr>
            <p:ph type="ftr" sz="quarter" idx="11"/>
          </p:nvPr>
        </p:nvSpPr>
        <p:spPr/>
        <p:txBody>
          <a:bodyPr/>
          <a:lstStyle/>
          <a:p>
            <a:r>
              <a:rPr lang="es-PE" dirty="0"/>
              <a:t>Ronny M. Condor</a:t>
            </a:r>
          </a:p>
        </p:txBody>
      </p:sp>
      <p:sp>
        <p:nvSpPr>
          <p:cNvPr id="6" name="Marcador de número de diapositiva 5">
            <a:extLst>
              <a:ext uri="{FF2B5EF4-FFF2-40B4-BE49-F238E27FC236}">
                <a16:creationId xmlns:a16="http://schemas.microsoft.com/office/drawing/2014/main" id="{E19B3AF5-36F7-4B7B-AEBF-F300766B0855}"/>
              </a:ext>
            </a:extLst>
          </p:cNvPr>
          <p:cNvSpPr>
            <a:spLocks noGrp="1"/>
          </p:cNvSpPr>
          <p:nvPr>
            <p:ph type="sldNum" sz="quarter" idx="12"/>
          </p:nvPr>
        </p:nvSpPr>
        <p:spPr/>
        <p:txBody>
          <a:bodyPr/>
          <a:lstStyle/>
          <a:p>
            <a:fld id="{C9CAA9FC-5706-425E-BC41-84BEAD9EC8F9}" type="slidenum">
              <a:rPr lang="es-PE" smtClean="0"/>
              <a:t>7</a:t>
            </a:fld>
            <a:endParaRPr lang="es-PE" dirty="0"/>
          </a:p>
        </p:txBody>
      </p:sp>
      <p:sp>
        <p:nvSpPr>
          <p:cNvPr id="4" name="CuadroTexto 3">
            <a:extLst>
              <a:ext uri="{FF2B5EF4-FFF2-40B4-BE49-F238E27FC236}">
                <a16:creationId xmlns:a16="http://schemas.microsoft.com/office/drawing/2014/main" id="{25247E4F-8DC8-4756-BC33-EDD4D43FC731}"/>
              </a:ext>
            </a:extLst>
          </p:cNvPr>
          <p:cNvSpPr txBox="1"/>
          <p:nvPr/>
        </p:nvSpPr>
        <p:spPr>
          <a:xfrm>
            <a:off x="9825135"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279622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9D53B04A-4683-426C-9500-2E64D82E2868}"/>
              </a:ext>
            </a:extLst>
          </p:cNvPr>
          <p:cNvPicPr>
            <a:picLocks noGrp="1" noChangeAspect="1"/>
          </p:cNvPicPr>
          <p:nvPr>
            <p:ph idx="1"/>
          </p:nvPr>
        </p:nvPicPr>
        <p:blipFill>
          <a:blip r:embed="rId2"/>
          <a:stretch>
            <a:fillRect/>
          </a:stretch>
        </p:blipFill>
        <p:spPr>
          <a:xfrm>
            <a:off x="2509548" y="1444542"/>
            <a:ext cx="6625121" cy="4704429"/>
          </a:xfrm>
        </p:spPr>
      </p:pic>
      <p:sp>
        <p:nvSpPr>
          <p:cNvPr id="5" name="Marcador de pie de página 4">
            <a:extLst>
              <a:ext uri="{FF2B5EF4-FFF2-40B4-BE49-F238E27FC236}">
                <a16:creationId xmlns:a16="http://schemas.microsoft.com/office/drawing/2014/main" id="{EF56175A-1CB8-403E-A992-9AD20F001823}"/>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16B2B6C-1C3A-4DA0-8B56-AC860D0DCFA5}"/>
              </a:ext>
            </a:extLst>
          </p:cNvPr>
          <p:cNvSpPr>
            <a:spLocks noGrp="1"/>
          </p:cNvSpPr>
          <p:nvPr>
            <p:ph type="sldNum" sz="quarter" idx="12"/>
          </p:nvPr>
        </p:nvSpPr>
        <p:spPr/>
        <p:txBody>
          <a:bodyPr/>
          <a:lstStyle/>
          <a:p>
            <a:fld id="{C9CAA9FC-5706-425E-BC41-84BEAD9EC8F9}" type="slidenum">
              <a:rPr lang="es-PE" smtClean="0"/>
              <a:t>8</a:t>
            </a:fld>
            <a:endParaRPr lang="es-PE"/>
          </a:p>
        </p:txBody>
      </p:sp>
      <p:sp>
        <p:nvSpPr>
          <p:cNvPr id="2" name="Título 1">
            <a:extLst>
              <a:ext uri="{FF2B5EF4-FFF2-40B4-BE49-F238E27FC236}">
                <a16:creationId xmlns:a16="http://schemas.microsoft.com/office/drawing/2014/main" id="{75152F86-E2B7-4A7B-85F5-818618EB658F}"/>
              </a:ext>
            </a:extLst>
          </p:cNvPr>
          <p:cNvSpPr>
            <a:spLocks noGrp="1"/>
          </p:cNvSpPr>
          <p:nvPr>
            <p:ph type="title"/>
          </p:nvPr>
        </p:nvSpPr>
        <p:spPr/>
        <p:txBody>
          <a:bodyPr/>
          <a:lstStyle/>
          <a:p>
            <a:r>
              <a:rPr lang="es-PE" dirty="0"/>
              <a:t>Alcances y limitaciones</a:t>
            </a:r>
          </a:p>
        </p:txBody>
      </p:sp>
      <p:sp>
        <p:nvSpPr>
          <p:cNvPr id="7" name="CuadroTexto 6">
            <a:extLst>
              <a:ext uri="{FF2B5EF4-FFF2-40B4-BE49-F238E27FC236}">
                <a16:creationId xmlns:a16="http://schemas.microsoft.com/office/drawing/2014/main" id="{16E37DDD-DF42-49CA-A4F4-B9E1AA4F1567}"/>
              </a:ext>
            </a:extLst>
          </p:cNvPr>
          <p:cNvSpPr txBox="1"/>
          <p:nvPr/>
        </p:nvSpPr>
        <p:spPr>
          <a:xfrm>
            <a:off x="7203232"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110087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18BBFB6-8F6C-4BB0-A13B-A926D8C3E38E}"/>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pPr algn="l"/>
            <a:r>
              <a:rPr lang="en-US" sz="4700"/>
              <a:t>Aplicaciones</a:t>
            </a:r>
          </a:p>
        </p:txBody>
      </p:sp>
      <p:sp>
        <p:nvSpPr>
          <p:cNvPr id="8" name="Marcador de texto 7">
            <a:extLst>
              <a:ext uri="{FF2B5EF4-FFF2-40B4-BE49-F238E27FC236}">
                <a16:creationId xmlns:a16="http://schemas.microsoft.com/office/drawing/2014/main" id="{2B06F869-A561-45DF-AF0D-2F93A0DE1861}"/>
              </a:ext>
            </a:extLst>
          </p:cNvPr>
          <p:cNvSpPr>
            <a:spLocks noGrp="1"/>
          </p:cNvSpPr>
          <p:nvPr>
            <p:ph type="body" idx="1"/>
          </p:nvPr>
        </p:nvSpPr>
        <p:spPr>
          <a:xfrm>
            <a:off x="8174735" y="4571999"/>
            <a:ext cx="3377184" cy="1645921"/>
          </a:xfrm>
          <a:noFill/>
        </p:spPr>
        <p:txBody>
          <a:bodyPr vert="horz" lIns="91440" tIns="45720" rIns="91440" bIns="45720" rtlCol="0">
            <a:normAutofit/>
          </a:bodyPr>
          <a:lstStyle/>
          <a:p>
            <a:pPr algn="l"/>
            <a:r>
              <a:rPr lang="en-US" sz="2700" dirty="0" err="1">
                <a:solidFill>
                  <a:schemeClr val="tx1"/>
                </a:solidFill>
              </a:rPr>
              <a:t>Análisis</a:t>
            </a:r>
            <a:r>
              <a:rPr lang="en-US" sz="2700" dirty="0">
                <a:solidFill>
                  <a:schemeClr val="tx1"/>
                </a:solidFill>
              </a:rPr>
              <a:t> </a:t>
            </a:r>
            <a:r>
              <a:rPr lang="en-US" sz="2700" dirty="0" err="1">
                <a:solidFill>
                  <a:schemeClr val="tx1"/>
                </a:solidFill>
              </a:rPr>
              <a:t>descriptivo</a:t>
            </a:r>
            <a:r>
              <a:rPr lang="en-US" sz="2700" dirty="0">
                <a:solidFill>
                  <a:schemeClr val="tx1"/>
                </a:solidFill>
              </a:rPr>
              <a:t> de la </a:t>
            </a:r>
            <a:r>
              <a:rPr lang="en-US" sz="2700" dirty="0" err="1">
                <a:solidFill>
                  <a:schemeClr val="tx1"/>
                </a:solidFill>
              </a:rPr>
              <a:t>Encuesta</a:t>
            </a:r>
            <a:r>
              <a:rPr lang="en-US" sz="2700" dirty="0">
                <a:solidFill>
                  <a:schemeClr val="tx1"/>
                </a:solidFill>
              </a:rPr>
              <a:t> Nacional de </a:t>
            </a:r>
            <a:r>
              <a:rPr lang="en-US" sz="2700" dirty="0" err="1">
                <a:solidFill>
                  <a:schemeClr val="tx1"/>
                </a:solidFill>
              </a:rPr>
              <a:t>Hogares</a:t>
            </a:r>
            <a:r>
              <a:rPr lang="en-US" sz="2700">
                <a:solidFill>
                  <a:schemeClr val="tx1"/>
                </a:solidFill>
              </a:rPr>
              <a:t> (ENAHO)</a:t>
            </a:r>
            <a:endParaRPr lang="en-US" sz="2700" dirty="0">
              <a:solidFill>
                <a:schemeClr val="tx1"/>
              </a:solidFill>
            </a:endParaRPr>
          </a:p>
        </p:txBody>
      </p:sp>
      <p:sp>
        <p:nvSpPr>
          <p:cNvPr id="5" name="Marcador de pie de página 4">
            <a:extLst>
              <a:ext uri="{FF2B5EF4-FFF2-40B4-BE49-F238E27FC236}">
                <a16:creationId xmlns:a16="http://schemas.microsoft.com/office/drawing/2014/main" id="{9F6AC7D3-BA38-49A9-B3B0-D9794D1287B2}"/>
              </a:ext>
            </a:extLst>
          </p:cNvPr>
          <p:cNvSpPr>
            <a:spLocks noGrp="1"/>
          </p:cNvSpPr>
          <p:nvPr>
            <p:ph type="ftr" sz="quarter" idx="11"/>
          </p:nvPr>
        </p:nvSpPr>
        <p:spPr>
          <a:xfrm>
            <a:off x="603938" y="6356350"/>
            <a:ext cx="6195213" cy="365125"/>
          </a:xfrm>
          <a:noFill/>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Ronny M. Condor</a:t>
            </a:r>
          </a:p>
        </p:txBody>
      </p:sp>
      <p:pic>
        <p:nvPicPr>
          <p:cNvPr id="50" name="Picture 9">
            <a:extLst>
              <a:ext uri="{FF2B5EF4-FFF2-40B4-BE49-F238E27FC236}">
                <a16:creationId xmlns:a16="http://schemas.microsoft.com/office/drawing/2014/main" id="{49FF949B-B0D8-489A-959F-140208507043}"/>
              </a:ext>
            </a:extLst>
          </p:cNvPr>
          <p:cNvPicPr>
            <a:picLocks noChangeAspect="1"/>
          </p:cNvPicPr>
          <p:nvPr/>
        </p:nvPicPr>
        <p:blipFill rotWithShape="1">
          <a:blip r:embed="rId2">
            <a:grayscl/>
          </a:blip>
          <a:srcRect l="12107" r="-1" b="-1"/>
          <a:stretch/>
        </p:blipFill>
        <p:spPr>
          <a:xfrm>
            <a:off x="-9311" y="-37314"/>
            <a:ext cx="7534636" cy="6857990"/>
          </a:xfrm>
          <a:prstGeom prst="rect">
            <a:avLst/>
          </a:prstGeom>
        </p:spPr>
      </p:pic>
      <p:sp>
        <p:nvSpPr>
          <p:cNvPr id="6" name="Marcador de número de diapositiva 5">
            <a:extLst>
              <a:ext uri="{FF2B5EF4-FFF2-40B4-BE49-F238E27FC236}">
                <a16:creationId xmlns:a16="http://schemas.microsoft.com/office/drawing/2014/main" id="{56AE8D4C-F125-45CB-822D-9122D7E07AE2}"/>
              </a:ext>
            </a:extLst>
          </p:cNvPr>
          <p:cNvSpPr>
            <a:spLocks noGrp="1"/>
          </p:cNvSpPr>
          <p:nvPr>
            <p:ph type="sldNum" sz="quarter" idx="12"/>
          </p:nvPr>
        </p:nvSpPr>
        <p:spPr>
          <a:xfrm>
            <a:off x="10926476" y="6356350"/>
            <a:ext cx="625443" cy="365125"/>
          </a:xfrm>
          <a:prstGeom prst="ellipse">
            <a:avLst/>
          </a:prstGeom>
          <a:noFill/>
        </p:spPr>
        <p:txBody>
          <a:bodyPr vert="horz" lIns="91440" tIns="45720" rIns="91440" bIns="45720" rtlCol="0" anchor="ctr">
            <a:normAutofit/>
          </a:bodyPr>
          <a:lstStyle/>
          <a:p>
            <a:pPr>
              <a:lnSpc>
                <a:spcPct val="90000"/>
              </a:lnSpc>
              <a:spcAft>
                <a:spcPts val="600"/>
              </a:spcAft>
              <a:defRPr/>
            </a:pPr>
            <a:fld id="{C9CAA9FC-5706-425E-BC41-84BEAD9EC8F9}" type="slidenum">
              <a:rPr lang="en-US">
                <a:solidFill>
                  <a:prstClr val="black">
                    <a:tint val="75000"/>
                  </a:prstClr>
                </a:solidFill>
                <a:latin typeface="Calibri" panose="020F0502020204030204"/>
              </a:rPr>
              <a:pPr>
                <a:lnSpc>
                  <a:spcPct val="90000"/>
                </a:lnSpc>
                <a:spcAft>
                  <a:spcPts val="600"/>
                </a:spcAft>
                <a:defRPr/>
              </a:pPr>
              <a:t>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50250300"/>
      </p:ext>
    </p:extLst>
  </p:cSld>
  <p:clrMapOvr>
    <a:masterClrMapping/>
  </p:clrMapOvr>
</p:sld>
</file>

<file path=ppt/theme/theme1.xml><?xml version="1.0" encoding="utf-8"?>
<a:theme xmlns:a="http://schemas.openxmlformats.org/drawingml/2006/main" name="Tema de Offic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LaTeX">
      <a:majorFont>
        <a:latin typeface="LM Roman 12"/>
        <a:ea typeface=""/>
        <a:cs typeface=""/>
      </a:majorFont>
      <a:minorFont>
        <a:latin typeface="LM Roman 1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A05ED8AA-FD36-4DF8-9ECD-031CDBED8275}" vid="{AE3F6775-0CB7-4C2E-B509-3871394868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Academics</Template>
  <TotalTime>575</TotalTime>
  <Words>1057</Words>
  <Application>Microsoft Office PowerPoint</Application>
  <PresentationFormat>Panorámica</PresentationFormat>
  <Paragraphs>157</Paragraphs>
  <Slides>27</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Courier New</vt:lpstr>
      <vt:lpstr>LM Roman 12</vt:lpstr>
      <vt:lpstr>Merriweather</vt:lpstr>
      <vt:lpstr>Times New Roman</vt:lpstr>
      <vt:lpstr>Tema de Office</vt:lpstr>
      <vt:lpstr>El uso de encuestas de hogares para la investigación social</vt:lpstr>
      <vt:lpstr>El uso de encuestas de hogares para la investigación social</vt:lpstr>
      <vt:lpstr>Contenido</vt:lpstr>
      <vt:lpstr>Introducción</vt:lpstr>
      <vt:lpstr>Importancia</vt:lpstr>
      <vt:lpstr>Alcances y limitaciones</vt:lpstr>
      <vt:lpstr>Alcances y limitaciones</vt:lpstr>
      <vt:lpstr>Alcances y limitaciones</vt:lpstr>
      <vt:lpstr>Aplicaciones</vt:lpstr>
      <vt:lpstr>Objetivos de la ENAHO</vt:lpstr>
      <vt:lpstr>Conceptos</vt:lpstr>
      <vt:lpstr>Presentación de PowerPoint</vt:lpstr>
      <vt:lpstr>Módulos</vt:lpstr>
      <vt:lpstr>Niveles de inferencia</vt:lpstr>
      <vt:lpstr>Información general</vt:lpstr>
      <vt:lpstr>Ubicación de la población en la línea de ingreso per cápita Perú, 2009</vt:lpstr>
      <vt:lpstr>Histogramas</vt:lpstr>
      <vt:lpstr>Densidad</vt:lpstr>
      <vt:lpstr>Box Plot</vt:lpstr>
      <vt:lpstr>Curva de Lorenz</vt:lpstr>
      <vt:lpstr>Índice de Gini</vt:lpstr>
      <vt:lpstr>Análisis distributivo: datos históricos</vt:lpstr>
      <vt:lpstr>Evolución de la pobreza</vt:lpstr>
      <vt:lpstr>Evolución de la pobreza</vt:lpstr>
      <vt:lpstr>Códigos de Stata</vt:lpstr>
      <vt:lpstr>Conclusiones</vt:lpstr>
      <vt:lpstr>El uso de encuestas de hogares para la investigación social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Ronny Martin Condor Iturrizaga</dc:creator>
  <cp:lastModifiedBy>Ronny Martin Condor Iturrizaga</cp:lastModifiedBy>
  <cp:revision>47</cp:revision>
  <dcterms:created xsi:type="dcterms:W3CDTF">2021-05-03T17:19:56Z</dcterms:created>
  <dcterms:modified xsi:type="dcterms:W3CDTF">2021-06-07T17:31:30Z</dcterms:modified>
</cp:coreProperties>
</file>