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sldIdLst>
    <p:sldId id="256" r:id="rId2"/>
    <p:sldId id="273" r:id="rId3"/>
    <p:sldId id="257" r:id="rId4"/>
    <p:sldId id="258" r:id="rId5"/>
    <p:sldId id="293" r:id="rId6"/>
    <p:sldId id="281" r:id="rId7"/>
    <p:sldId id="290" r:id="rId8"/>
    <p:sldId id="291" r:id="rId9"/>
    <p:sldId id="280" r:id="rId10"/>
    <p:sldId id="278" r:id="rId11"/>
    <p:sldId id="279" r:id="rId12"/>
    <p:sldId id="292" r:id="rId13"/>
    <p:sldId id="276" r:id="rId14"/>
    <p:sldId id="277" r:id="rId15"/>
    <p:sldId id="284" r:id="rId16"/>
    <p:sldId id="283" r:id="rId17"/>
    <p:sldId id="285" r:id="rId18"/>
    <p:sldId id="286" r:id="rId19"/>
    <p:sldId id="287" r:id="rId20"/>
    <p:sldId id="288" r:id="rId21"/>
    <p:sldId id="294" r:id="rId22"/>
    <p:sldId id="289" r:id="rId23"/>
    <p:sldId id="282" r:id="rId24"/>
    <p:sldId id="272" r:id="rId25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ción" id="{7A60BEC6-4B11-4769-875E-5E71000BD972}">
          <p14:sldIdLst>
            <p14:sldId id="256"/>
            <p14:sldId id="273"/>
            <p14:sldId id="257"/>
            <p14:sldId id="258"/>
          </p14:sldIdLst>
        </p14:section>
        <p14:section name="Importancia" id="{4EF4A1D2-58B7-422F-9FA5-810A431A4591}">
          <p14:sldIdLst>
            <p14:sldId id="293"/>
          </p14:sldIdLst>
        </p14:section>
        <p14:section name="Alcances y limitaciones" id="{88B93991-8F24-4330-9721-690B9A40ED0F}">
          <p14:sldIdLst>
            <p14:sldId id="281"/>
            <p14:sldId id="290"/>
            <p14:sldId id="291"/>
          </p14:sldIdLst>
        </p14:section>
        <p14:section name="Aplicaciones" id="{9DD40CA8-42F7-44EF-ACA2-B26D0FF0D1CF}">
          <p14:sldIdLst>
            <p14:sldId id="280"/>
            <p14:sldId id="278"/>
            <p14:sldId id="279"/>
            <p14:sldId id="292"/>
            <p14:sldId id="276"/>
            <p14:sldId id="277"/>
            <p14:sldId id="284"/>
            <p14:sldId id="283"/>
            <p14:sldId id="285"/>
            <p14:sldId id="286"/>
            <p14:sldId id="287"/>
            <p14:sldId id="288"/>
            <p14:sldId id="294"/>
            <p14:sldId id="289"/>
          </p14:sldIdLst>
        </p14:section>
        <p14:section name="Conclusiones" id="{8FEA40FD-822E-4A53-BFF6-07FFCAD6B7A2}">
          <p14:sldIdLst>
            <p14:sldId id="282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nny Condor" initials="RC" lastIdx="3" clrIdx="0">
    <p:extLst>
      <p:ext uri="{19B8F6BF-5375-455C-9EA6-DF929625EA0E}">
        <p15:presenceInfo xmlns:p15="http://schemas.microsoft.com/office/powerpoint/2012/main" userId="Ronny Cond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C6EB19-9720-4820-B0B7-FA9EB4796321}" v="399" dt="2021-01-31T07:21:24.8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226" autoAdjust="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49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6-02T22:16:33.953" idx="1">
    <p:pos x="3750" y="1890"/>
    <p:text>Mahalanobis fue un estadístico indio que ya había llevado una encuesta similar en 1941 en la ciudad de Calcuta.</p:text>
    <p:extLst>
      <p:ext uri="{C676402C-5697-4E1C-873F-D02D1690AC5C}">
        <p15:threadingInfo xmlns:p15="http://schemas.microsoft.com/office/powerpoint/2012/main" timeZoneBias="300"/>
      </p:ext>
    </p:extLst>
  </p:cm>
  <p:cm authorId="1" dt="2021-06-02T22:18:11.214" idx="2">
    <p:pos x="3750" y="2026"/>
    <p:text>Si bien es cierto luego se sumaron otros países a la idea de hacer encuestas de hogares, estas eran realizadas con propósitos distintos a los que conocemos actualmente. Por ejemplo, muchas era hechas para ajustar las cuentas nacionales, calcular índices de precios del consumidor.</p:text>
    <p:extLst>
      <p:ext uri="{C676402C-5697-4E1C-873F-D02D1690AC5C}">
        <p15:threadingInfo xmlns:p15="http://schemas.microsoft.com/office/powerpoint/2012/main" timeZoneBias="300">
          <p15:parentCm authorId="1" idx="1"/>
        </p15:threadingInfo>
      </p:ext>
    </p:extLst>
  </p:cm>
  <p:cm authorId="1" dt="2021-06-02T22:21:56.213" idx="3">
    <p:pos x="3858" y="2651"/>
    <p:text>Estas innovaciones metodológicas implementadas por el WB ya consideraban como propósitos de las encuestas de hogares el estudio de la pobreza, los estándares de vida, la distribución.</p:text>
    <p:extLst>
      <p:ext uri="{C676402C-5697-4E1C-873F-D02D1690AC5C}">
        <p15:threadingInfo xmlns:p15="http://schemas.microsoft.com/office/powerpoint/2012/main" timeZoneBias="300"/>
      </p:ext>
    </p:extLst>
  </p:cm>
</p:cmLst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8E63DB-B194-4846-A203-A5C5EFC5CAED}" type="doc">
      <dgm:prSet loTypeId="urn:microsoft.com/office/officeart/2018/2/layout/IconCircleList" loCatId="icon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53A5745-D0D0-461B-BAF2-53CCC0931422}">
      <dgm:prSet/>
      <dgm:spPr/>
      <dgm:t>
        <a:bodyPr/>
        <a:lstStyle/>
        <a:p>
          <a:pPr>
            <a:lnSpc>
              <a:spcPct val="100000"/>
            </a:lnSpc>
          </a:pPr>
          <a:r>
            <a:rPr lang="es-PE"/>
            <a:t>Introducción</a:t>
          </a:r>
          <a:endParaRPr lang="en-US"/>
        </a:p>
      </dgm:t>
    </dgm:pt>
    <dgm:pt modelId="{BBC7DA3A-30A4-4790-8E0A-32605BCA9BCC}" type="parTrans" cxnId="{D2F3AC1B-2CE4-46B1-A151-7F72CC91BB84}">
      <dgm:prSet/>
      <dgm:spPr/>
      <dgm:t>
        <a:bodyPr/>
        <a:lstStyle/>
        <a:p>
          <a:pPr algn="l"/>
          <a:endParaRPr lang="en-US"/>
        </a:p>
      </dgm:t>
    </dgm:pt>
    <dgm:pt modelId="{D8FA75E7-258B-413E-BC2B-42CC3A7ABA36}" type="sibTrans" cxnId="{D2F3AC1B-2CE4-46B1-A151-7F72CC91BB8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8DE5762-67A0-4E82-9733-A492F4F04FA5}">
      <dgm:prSet/>
      <dgm:spPr/>
      <dgm:t>
        <a:bodyPr/>
        <a:lstStyle/>
        <a:p>
          <a:pPr>
            <a:lnSpc>
              <a:spcPct val="100000"/>
            </a:lnSpc>
          </a:pPr>
          <a:r>
            <a:rPr lang="es-PE"/>
            <a:t>Importancia de los microdatos</a:t>
          </a:r>
          <a:endParaRPr lang="en-US"/>
        </a:p>
      </dgm:t>
    </dgm:pt>
    <dgm:pt modelId="{1148B2B4-31CC-4091-A374-0A719FD12A02}" type="parTrans" cxnId="{B8FF6887-1098-4701-99E9-064BCABE8871}">
      <dgm:prSet/>
      <dgm:spPr/>
      <dgm:t>
        <a:bodyPr/>
        <a:lstStyle/>
        <a:p>
          <a:pPr algn="l"/>
          <a:endParaRPr lang="en-US"/>
        </a:p>
      </dgm:t>
    </dgm:pt>
    <dgm:pt modelId="{96ED64AF-4115-4216-97BD-967C7C827579}" type="sibTrans" cxnId="{B8FF6887-1098-4701-99E9-064BCABE887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CAC7255-51CA-46D4-888E-EE4A053FF97A}">
      <dgm:prSet/>
      <dgm:spPr/>
      <dgm:t>
        <a:bodyPr/>
        <a:lstStyle/>
        <a:p>
          <a:pPr>
            <a:lnSpc>
              <a:spcPct val="100000"/>
            </a:lnSpc>
          </a:pPr>
          <a:r>
            <a:rPr lang="es-PE"/>
            <a:t>Alcances y limitaciones</a:t>
          </a:r>
          <a:endParaRPr lang="en-US"/>
        </a:p>
      </dgm:t>
    </dgm:pt>
    <dgm:pt modelId="{5988DC21-0A5D-4371-8B98-68F8DAB5FDC3}" type="parTrans" cxnId="{6143BF3B-96DA-4873-B98B-325358629813}">
      <dgm:prSet/>
      <dgm:spPr/>
      <dgm:t>
        <a:bodyPr/>
        <a:lstStyle/>
        <a:p>
          <a:pPr algn="l"/>
          <a:endParaRPr lang="en-US"/>
        </a:p>
      </dgm:t>
    </dgm:pt>
    <dgm:pt modelId="{3E815D7B-B8D4-4A97-952B-B5DD39B169B3}" type="sibTrans" cxnId="{6143BF3B-96DA-4873-B98B-32535862981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545C381-38BB-4ED9-94EF-CEC3BFEB3054}">
      <dgm:prSet/>
      <dgm:spPr/>
      <dgm:t>
        <a:bodyPr/>
        <a:lstStyle/>
        <a:p>
          <a:pPr>
            <a:lnSpc>
              <a:spcPct val="100000"/>
            </a:lnSpc>
          </a:pPr>
          <a:r>
            <a:rPr lang="es-PE"/>
            <a:t>Aplicaciones</a:t>
          </a:r>
          <a:endParaRPr lang="en-US"/>
        </a:p>
      </dgm:t>
    </dgm:pt>
    <dgm:pt modelId="{D06D0606-3067-48E7-B563-D242E0585A43}" type="parTrans" cxnId="{F8674CCC-A862-424D-87E7-5C2E116E78E0}">
      <dgm:prSet/>
      <dgm:spPr/>
      <dgm:t>
        <a:bodyPr/>
        <a:lstStyle/>
        <a:p>
          <a:pPr algn="l"/>
          <a:endParaRPr lang="en-US"/>
        </a:p>
      </dgm:t>
    </dgm:pt>
    <dgm:pt modelId="{AE6DAD27-645F-4F53-8DCC-276BD535510C}" type="sibTrans" cxnId="{F8674CCC-A862-424D-87E7-5C2E116E78E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03071DD-346F-40D9-AB48-1045F55920F6}">
      <dgm:prSet/>
      <dgm:spPr/>
      <dgm:t>
        <a:bodyPr/>
        <a:lstStyle/>
        <a:p>
          <a:pPr>
            <a:lnSpc>
              <a:spcPct val="100000"/>
            </a:lnSpc>
          </a:pPr>
          <a:r>
            <a:rPr lang="es-PE"/>
            <a:t>Conclusiones</a:t>
          </a:r>
          <a:endParaRPr lang="en-US"/>
        </a:p>
      </dgm:t>
    </dgm:pt>
    <dgm:pt modelId="{16029600-B943-4BB0-A611-365DADD0E9E7}" type="parTrans" cxnId="{7DB1B30C-C7B0-41A5-821A-631D4635BE25}">
      <dgm:prSet/>
      <dgm:spPr/>
      <dgm:t>
        <a:bodyPr/>
        <a:lstStyle/>
        <a:p>
          <a:pPr algn="l"/>
          <a:endParaRPr lang="en-US"/>
        </a:p>
      </dgm:t>
    </dgm:pt>
    <dgm:pt modelId="{F3F88441-C0D1-4865-84A4-7A7F554D2EF6}" type="sibTrans" cxnId="{7DB1B30C-C7B0-41A5-821A-631D4635BE25}">
      <dgm:prSet/>
      <dgm:spPr/>
      <dgm:t>
        <a:bodyPr/>
        <a:lstStyle/>
        <a:p>
          <a:pPr algn="l"/>
          <a:endParaRPr lang="en-US"/>
        </a:p>
      </dgm:t>
    </dgm:pt>
    <dgm:pt modelId="{A7D6EEC3-D44B-4821-8ACB-E28869D5ECEF}" type="pres">
      <dgm:prSet presAssocID="{1A8E63DB-B194-4846-A203-A5C5EFC5CAED}" presName="root" presStyleCnt="0">
        <dgm:presLayoutVars>
          <dgm:dir/>
          <dgm:resizeHandles val="exact"/>
        </dgm:presLayoutVars>
      </dgm:prSet>
      <dgm:spPr/>
    </dgm:pt>
    <dgm:pt modelId="{6CD42FFA-A1C2-449C-BFE9-1899A196B11C}" type="pres">
      <dgm:prSet presAssocID="{1A8E63DB-B194-4846-A203-A5C5EFC5CAED}" presName="container" presStyleCnt="0">
        <dgm:presLayoutVars>
          <dgm:dir/>
          <dgm:resizeHandles val="exact"/>
        </dgm:presLayoutVars>
      </dgm:prSet>
      <dgm:spPr/>
    </dgm:pt>
    <dgm:pt modelId="{6ECD8D78-C082-4FEA-BBE1-AFF31175EF2E}" type="pres">
      <dgm:prSet presAssocID="{C53A5745-D0D0-461B-BAF2-53CCC0931422}" presName="compNode" presStyleCnt="0"/>
      <dgm:spPr/>
    </dgm:pt>
    <dgm:pt modelId="{0B8C139C-DACE-40E5-93C5-E2CDF9E5CD83}" type="pres">
      <dgm:prSet presAssocID="{C53A5745-D0D0-461B-BAF2-53CCC0931422}" presName="iconBgRect" presStyleLbl="bgShp" presStyleIdx="0" presStyleCnt="5"/>
      <dgm:spPr/>
    </dgm:pt>
    <dgm:pt modelId="{DEB028F8-D60B-4ECE-AA9B-E708B1BABAB5}" type="pres">
      <dgm:prSet presAssocID="{C53A5745-D0D0-461B-BAF2-53CCC0931422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uces encendidas contorno"/>
        </a:ext>
      </dgm:extLst>
    </dgm:pt>
    <dgm:pt modelId="{3C2AB2D4-9FED-4B9D-A357-39E34F665E30}" type="pres">
      <dgm:prSet presAssocID="{C53A5745-D0D0-461B-BAF2-53CCC0931422}" presName="spaceRect" presStyleCnt="0"/>
      <dgm:spPr/>
    </dgm:pt>
    <dgm:pt modelId="{D033C91C-D1BC-491E-9CB1-D4D53ADD1172}" type="pres">
      <dgm:prSet presAssocID="{C53A5745-D0D0-461B-BAF2-53CCC0931422}" presName="textRect" presStyleLbl="revTx" presStyleIdx="0" presStyleCnt="5">
        <dgm:presLayoutVars>
          <dgm:chMax val="1"/>
          <dgm:chPref val="1"/>
        </dgm:presLayoutVars>
      </dgm:prSet>
      <dgm:spPr/>
    </dgm:pt>
    <dgm:pt modelId="{5C1B1B1F-3D09-4694-9EEE-20F2F6B1DA2E}" type="pres">
      <dgm:prSet presAssocID="{D8FA75E7-258B-413E-BC2B-42CC3A7ABA36}" presName="sibTrans" presStyleLbl="sibTrans2D1" presStyleIdx="0" presStyleCnt="0"/>
      <dgm:spPr/>
    </dgm:pt>
    <dgm:pt modelId="{A1BA58DE-E695-4F65-99E0-F11F2160A6EF}" type="pres">
      <dgm:prSet presAssocID="{D8DE5762-67A0-4E82-9733-A492F4F04FA5}" presName="compNode" presStyleCnt="0"/>
      <dgm:spPr/>
    </dgm:pt>
    <dgm:pt modelId="{8BB9B9A7-C186-4218-81E3-CAF9C7E35415}" type="pres">
      <dgm:prSet presAssocID="{D8DE5762-67A0-4E82-9733-A492F4F04FA5}" presName="iconBgRect" presStyleLbl="bgShp" presStyleIdx="1" presStyleCnt="5"/>
      <dgm:spPr/>
    </dgm:pt>
    <dgm:pt modelId="{924487C8-C016-4B1C-8524-3ED0D25E1E09}" type="pres">
      <dgm:prSet presAssocID="{D8DE5762-67A0-4E82-9733-A492F4F04FA5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FE961A55-762E-4135-A108-9268BAF5F231}" type="pres">
      <dgm:prSet presAssocID="{D8DE5762-67A0-4E82-9733-A492F4F04FA5}" presName="spaceRect" presStyleCnt="0"/>
      <dgm:spPr/>
    </dgm:pt>
    <dgm:pt modelId="{3D38B7B1-BD18-4833-BF99-794078F0D62C}" type="pres">
      <dgm:prSet presAssocID="{D8DE5762-67A0-4E82-9733-A492F4F04FA5}" presName="textRect" presStyleLbl="revTx" presStyleIdx="1" presStyleCnt="5">
        <dgm:presLayoutVars>
          <dgm:chMax val="1"/>
          <dgm:chPref val="1"/>
        </dgm:presLayoutVars>
      </dgm:prSet>
      <dgm:spPr/>
    </dgm:pt>
    <dgm:pt modelId="{1877296F-EBD2-4F6D-97BE-9A6749422E0A}" type="pres">
      <dgm:prSet presAssocID="{96ED64AF-4115-4216-97BD-967C7C827579}" presName="sibTrans" presStyleLbl="sibTrans2D1" presStyleIdx="0" presStyleCnt="0"/>
      <dgm:spPr/>
    </dgm:pt>
    <dgm:pt modelId="{6C45EBA7-C37E-41E0-A2FD-CE286549FADF}" type="pres">
      <dgm:prSet presAssocID="{FCAC7255-51CA-46D4-888E-EE4A053FF97A}" presName="compNode" presStyleCnt="0"/>
      <dgm:spPr/>
    </dgm:pt>
    <dgm:pt modelId="{9C82F27A-FBAF-4689-A700-740AF4DD0E97}" type="pres">
      <dgm:prSet presAssocID="{FCAC7255-51CA-46D4-888E-EE4A053FF97A}" presName="iconBgRect" presStyleLbl="bgShp" presStyleIdx="2" presStyleCnt="5"/>
      <dgm:spPr/>
    </dgm:pt>
    <dgm:pt modelId="{2267439E-82AB-431B-ABEE-DF18F653AAF2}" type="pres">
      <dgm:prSet presAssocID="{FCAC7255-51CA-46D4-888E-EE4A053FF97A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dvertencia"/>
        </a:ext>
      </dgm:extLst>
    </dgm:pt>
    <dgm:pt modelId="{E6E575E7-3F6A-4230-A3C4-27D7BB842F87}" type="pres">
      <dgm:prSet presAssocID="{FCAC7255-51CA-46D4-888E-EE4A053FF97A}" presName="spaceRect" presStyleCnt="0"/>
      <dgm:spPr/>
    </dgm:pt>
    <dgm:pt modelId="{AD913A83-92D9-4837-AC6D-46C399D91CF2}" type="pres">
      <dgm:prSet presAssocID="{FCAC7255-51CA-46D4-888E-EE4A053FF97A}" presName="textRect" presStyleLbl="revTx" presStyleIdx="2" presStyleCnt="5">
        <dgm:presLayoutVars>
          <dgm:chMax val="1"/>
          <dgm:chPref val="1"/>
        </dgm:presLayoutVars>
      </dgm:prSet>
      <dgm:spPr/>
    </dgm:pt>
    <dgm:pt modelId="{B60B4856-2BBE-49A1-9486-72C8DA5680CD}" type="pres">
      <dgm:prSet presAssocID="{3E815D7B-B8D4-4A97-952B-B5DD39B169B3}" presName="sibTrans" presStyleLbl="sibTrans2D1" presStyleIdx="0" presStyleCnt="0"/>
      <dgm:spPr/>
    </dgm:pt>
    <dgm:pt modelId="{DA538238-A51A-42B9-9A01-D4964BCC4465}" type="pres">
      <dgm:prSet presAssocID="{B545C381-38BB-4ED9-94EF-CEC3BFEB3054}" presName="compNode" presStyleCnt="0"/>
      <dgm:spPr/>
    </dgm:pt>
    <dgm:pt modelId="{7EE3D398-4EA2-42A5-B093-1BA6419B5286}" type="pres">
      <dgm:prSet presAssocID="{B545C381-38BB-4ED9-94EF-CEC3BFEB3054}" presName="iconBgRect" presStyleLbl="bgShp" presStyleIdx="3" presStyleCnt="5"/>
      <dgm:spPr/>
    </dgm:pt>
    <dgm:pt modelId="{74FD79BE-4807-4378-97A1-98FF2F0FF2DB}" type="pres">
      <dgm:prSet presAssocID="{B545C381-38BB-4ED9-94EF-CEC3BFEB3054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B7035843-3AC1-4DED-9D7F-83898B06882B}" type="pres">
      <dgm:prSet presAssocID="{B545C381-38BB-4ED9-94EF-CEC3BFEB3054}" presName="spaceRect" presStyleCnt="0"/>
      <dgm:spPr/>
    </dgm:pt>
    <dgm:pt modelId="{DA41C7B6-BAB1-43BA-8DED-20ADB1A68C47}" type="pres">
      <dgm:prSet presAssocID="{B545C381-38BB-4ED9-94EF-CEC3BFEB3054}" presName="textRect" presStyleLbl="revTx" presStyleIdx="3" presStyleCnt="5">
        <dgm:presLayoutVars>
          <dgm:chMax val="1"/>
          <dgm:chPref val="1"/>
        </dgm:presLayoutVars>
      </dgm:prSet>
      <dgm:spPr/>
    </dgm:pt>
    <dgm:pt modelId="{9B1343B9-BBFA-4AAE-82DB-FD976BE466B4}" type="pres">
      <dgm:prSet presAssocID="{AE6DAD27-645F-4F53-8DCC-276BD535510C}" presName="sibTrans" presStyleLbl="sibTrans2D1" presStyleIdx="0" presStyleCnt="0"/>
      <dgm:spPr/>
    </dgm:pt>
    <dgm:pt modelId="{425FF775-A889-4B97-A1D8-2D78DEB4D216}" type="pres">
      <dgm:prSet presAssocID="{203071DD-346F-40D9-AB48-1045F55920F6}" presName="compNode" presStyleCnt="0"/>
      <dgm:spPr/>
    </dgm:pt>
    <dgm:pt modelId="{7FB9B2B1-5B78-4775-92A6-8169975FE1D8}" type="pres">
      <dgm:prSet presAssocID="{203071DD-346F-40D9-AB48-1045F55920F6}" presName="iconBgRect" presStyleLbl="bgShp" presStyleIdx="4" presStyleCnt="5"/>
      <dgm:spPr/>
    </dgm:pt>
    <dgm:pt modelId="{A9AD0CFD-FDEA-4469-B3A9-308FFF6FA3D0}" type="pres">
      <dgm:prSet presAssocID="{203071DD-346F-40D9-AB48-1045F55920F6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rca de verificación"/>
        </a:ext>
      </dgm:extLst>
    </dgm:pt>
    <dgm:pt modelId="{3093FEB0-11DE-4A31-BD81-1E245BC4F05F}" type="pres">
      <dgm:prSet presAssocID="{203071DD-346F-40D9-AB48-1045F55920F6}" presName="spaceRect" presStyleCnt="0"/>
      <dgm:spPr/>
    </dgm:pt>
    <dgm:pt modelId="{E7646A1D-8874-4E82-97EA-F2BC6B5D7524}" type="pres">
      <dgm:prSet presAssocID="{203071DD-346F-40D9-AB48-1045F55920F6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7DB1B30C-C7B0-41A5-821A-631D4635BE25}" srcId="{1A8E63DB-B194-4846-A203-A5C5EFC5CAED}" destId="{203071DD-346F-40D9-AB48-1045F55920F6}" srcOrd="4" destOrd="0" parTransId="{16029600-B943-4BB0-A611-365DADD0E9E7}" sibTransId="{F3F88441-C0D1-4865-84A4-7A7F554D2EF6}"/>
    <dgm:cxn modelId="{D2F3AC1B-2CE4-46B1-A151-7F72CC91BB84}" srcId="{1A8E63DB-B194-4846-A203-A5C5EFC5CAED}" destId="{C53A5745-D0D0-461B-BAF2-53CCC0931422}" srcOrd="0" destOrd="0" parTransId="{BBC7DA3A-30A4-4790-8E0A-32605BCA9BCC}" sibTransId="{D8FA75E7-258B-413E-BC2B-42CC3A7ABA36}"/>
    <dgm:cxn modelId="{81091D22-A887-4C00-A117-B15692933270}" type="presOf" srcId="{AE6DAD27-645F-4F53-8DCC-276BD535510C}" destId="{9B1343B9-BBFA-4AAE-82DB-FD976BE466B4}" srcOrd="0" destOrd="0" presId="urn:microsoft.com/office/officeart/2018/2/layout/IconCircleList"/>
    <dgm:cxn modelId="{6143BF3B-96DA-4873-B98B-325358629813}" srcId="{1A8E63DB-B194-4846-A203-A5C5EFC5CAED}" destId="{FCAC7255-51CA-46D4-888E-EE4A053FF97A}" srcOrd="2" destOrd="0" parTransId="{5988DC21-0A5D-4371-8B98-68F8DAB5FDC3}" sibTransId="{3E815D7B-B8D4-4A97-952B-B5DD39B169B3}"/>
    <dgm:cxn modelId="{515E0344-A009-4B2A-AF47-E8B1262D7148}" type="presOf" srcId="{3E815D7B-B8D4-4A97-952B-B5DD39B169B3}" destId="{B60B4856-2BBE-49A1-9486-72C8DA5680CD}" srcOrd="0" destOrd="0" presId="urn:microsoft.com/office/officeart/2018/2/layout/IconCircleList"/>
    <dgm:cxn modelId="{70EDA54B-DFF2-4A9B-A15B-531A5957AA4C}" type="presOf" srcId="{203071DD-346F-40D9-AB48-1045F55920F6}" destId="{E7646A1D-8874-4E82-97EA-F2BC6B5D7524}" srcOrd="0" destOrd="0" presId="urn:microsoft.com/office/officeart/2018/2/layout/IconCircleList"/>
    <dgm:cxn modelId="{B76C9771-9C1D-4EEA-80D9-231003538EBA}" type="presOf" srcId="{C53A5745-D0D0-461B-BAF2-53CCC0931422}" destId="{D033C91C-D1BC-491E-9CB1-D4D53ADD1172}" srcOrd="0" destOrd="0" presId="urn:microsoft.com/office/officeart/2018/2/layout/IconCircleList"/>
    <dgm:cxn modelId="{2FC51257-E5B1-4047-B654-6C6730B1EAF1}" type="presOf" srcId="{1A8E63DB-B194-4846-A203-A5C5EFC5CAED}" destId="{A7D6EEC3-D44B-4821-8ACB-E28869D5ECEF}" srcOrd="0" destOrd="0" presId="urn:microsoft.com/office/officeart/2018/2/layout/IconCircleList"/>
    <dgm:cxn modelId="{B8FF6887-1098-4701-99E9-064BCABE8871}" srcId="{1A8E63DB-B194-4846-A203-A5C5EFC5CAED}" destId="{D8DE5762-67A0-4E82-9733-A492F4F04FA5}" srcOrd="1" destOrd="0" parTransId="{1148B2B4-31CC-4091-A374-0A719FD12A02}" sibTransId="{96ED64AF-4115-4216-97BD-967C7C827579}"/>
    <dgm:cxn modelId="{DC8EC38A-1E7D-408D-A433-76ED83FC1C23}" type="presOf" srcId="{D8FA75E7-258B-413E-BC2B-42CC3A7ABA36}" destId="{5C1B1B1F-3D09-4694-9EEE-20F2F6B1DA2E}" srcOrd="0" destOrd="0" presId="urn:microsoft.com/office/officeart/2018/2/layout/IconCircleList"/>
    <dgm:cxn modelId="{1831C78F-68EE-4807-840B-AA51E99B0658}" type="presOf" srcId="{96ED64AF-4115-4216-97BD-967C7C827579}" destId="{1877296F-EBD2-4F6D-97BE-9A6749422E0A}" srcOrd="0" destOrd="0" presId="urn:microsoft.com/office/officeart/2018/2/layout/IconCircleList"/>
    <dgm:cxn modelId="{27834CA5-CBA2-409D-A45A-2287964E18A3}" type="presOf" srcId="{D8DE5762-67A0-4E82-9733-A492F4F04FA5}" destId="{3D38B7B1-BD18-4833-BF99-794078F0D62C}" srcOrd="0" destOrd="0" presId="urn:microsoft.com/office/officeart/2018/2/layout/IconCircleList"/>
    <dgm:cxn modelId="{067F3EB6-35F8-4998-8170-4DB3A2B5B0D9}" type="presOf" srcId="{B545C381-38BB-4ED9-94EF-CEC3BFEB3054}" destId="{DA41C7B6-BAB1-43BA-8DED-20ADB1A68C47}" srcOrd="0" destOrd="0" presId="urn:microsoft.com/office/officeart/2018/2/layout/IconCircleList"/>
    <dgm:cxn modelId="{F8674CCC-A862-424D-87E7-5C2E116E78E0}" srcId="{1A8E63DB-B194-4846-A203-A5C5EFC5CAED}" destId="{B545C381-38BB-4ED9-94EF-CEC3BFEB3054}" srcOrd="3" destOrd="0" parTransId="{D06D0606-3067-48E7-B563-D242E0585A43}" sibTransId="{AE6DAD27-645F-4F53-8DCC-276BD535510C}"/>
    <dgm:cxn modelId="{1C587FEB-A067-4DAC-A748-E175E910E043}" type="presOf" srcId="{FCAC7255-51CA-46D4-888E-EE4A053FF97A}" destId="{AD913A83-92D9-4837-AC6D-46C399D91CF2}" srcOrd="0" destOrd="0" presId="urn:microsoft.com/office/officeart/2018/2/layout/IconCircleList"/>
    <dgm:cxn modelId="{1D61F2C7-109B-4B5E-8B20-623A6D28C7BA}" type="presParOf" srcId="{A7D6EEC3-D44B-4821-8ACB-E28869D5ECEF}" destId="{6CD42FFA-A1C2-449C-BFE9-1899A196B11C}" srcOrd="0" destOrd="0" presId="urn:microsoft.com/office/officeart/2018/2/layout/IconCircleList"/>
    <dgm:cxn modelId="{7355EC08-502F-44B3-B71A-DC72BD0AAD64}" type="presParOf" srcId="{6CD42FFA-A1C2-449C-BFE9-1899A196B11C}" destId="{6ECD8D78-C082-4FEA-BBE1-AFF31175EF2E}" srcOrd="0" destOrd="0" presId="urn:microsoft.com/office/officeart/2018/2/layout/IconCircleList"/>
    <dgm:cxn modelId="{044EF0EE-DF62-48DF-9CCC-B6300F1F6F2F}" type="presParOf" srcId="{6ECD8D78-C082-4FEA-BBE1-AFF31175EF2E}" destId="{0B8C139C-DACE-40E5-93C5-E2CDF9E5CD83}" srcOrd="0" destOrd="0" presId="urn:microsoft.com/office/officeart/2018/2/layout/IconCircleList"/>
    <dgm:cxn modelId="{220404DA-3BD6-46BF-82F7-2B7BF4F5892E}" type="presParOf" srcId="{6ECD8D78-C082-4FEA-BBE1-AFF31175EF2E}" destId="{DEB028F8-D60B-4ECE-AA9B-E708B1BABAB5}" srcOrd="1" destOrd="0" presId="urn:microsoft.com/office/officeart/2018/2/layout/IconCircleList"/>
    <dgm:cxn modelId="{F278AA2D-8A70-4E68-ABC0-D9A7D1D70E10}" type="presParOf" srcId="{6ECD8D78-C082-4FEA-BBE1-AFF31175EF2E}" destId="{3C2AB2D4-9FED-4B9D-A357-39E34F665E30}" srcOrd="2" destOrd="0" presId="urn:microsoft.com/office/officeart/2018/2/layout/IconCircleList"/>
    <dgm:cxn modelId="{995B52FD-891C-4BDE-B455-CACB72694563}" type="presParOf" srcId="{6ECD8D78-C082-4FEA-BBE1-AFF31175EF2E}" destId="{D033C91C-D1BC-491E-9CB1-D4D53ADD1172}" srcOrd="3" destOrd="0" presId="urn:microsoft.com/office/officeart/2018/2/layout/IconCircleList"/>
    <dgm:cxn modelId="{877DD54E-FD5E-400F-8AFB-49406CC28E96}" type="presParOf" srcId="{6CD42FFA-A1C2-449C-BFE9-1899A196B11C}" destId="{5C1B1B1F-3D09-4694-9EEE-20F2F6B1DA2E}" srcOrd="1" destOrd="0" presId="urn:microsoft.com/office/officeart/2018/2/layout/IconCircleList"/>
    <dgm:cxn modelId="{3FE3E93A-CB64-4A49-B2B4-C622C9E83F40}" type="presParOf" srcId="{6CD42FFA-A1C2-449C-BFE9-1899A196B11C}" destId="{A1BA58DE-E695-4F65-99E0-F11F2160A6EF}" srcOrd="2" destOrd="0" presId="urn:microsoft.com/office/officeart/2018/2/layout/IconCircleList"/>
    <dgm:cxn modelId="{41700FA0-D664-40C8-AF7B-1CA76F7F89CB}" type="presParOf" srcId="{A1BA58DE-E695-4F65-99E0-F11F2160A6EF}" destId="{8BB9B9A7-C186-4218-81E3-CAF9C7E35415}" srcOrd="0" destOrd="0" presId="urn:microsoft.com/office/officeart/2018/2/layout/IconCircleList"/>
    <dgm:cxn modelId="{E165C314-C174-4315-8B7B-9D301D1E44C2}" type="presParOf" srcId="{A1BA58DE-E695-4F65-99E0-F11F2160A6EF}" destId="{924487C8-C016-4B1C-8524-3ED0D25E1E09}" srcOrd="1" destOrd="0" presId="urn:microsoft.com/office/officeart/2018/2/layout/IconCircleList"/>
    <dgm:cxn modelId="{3874C17B-5322-4BB8-A796-803C568A23BE}" type="presParOf" srcId="{A1BA58DE-E695-4F65-99E0-F11F2160A6EF}" destId="{FE961A55-762E-4135-A108-9268BAF5F231}" srcOrd="2" destOrd="0" presId="urn:microsoft.com/office/officeart/2018/2/layout/IconCircleList"/>
    <dgm:cxn modelId="{5A43B89D-AA5E-4D92-8CF0-CD8C08B2AD49}" type="presParOf" srcId="{A1BA58DE-E695-4F65-99E0-F11F2160A6EF}" destId="{3D38B7B1-BD18-4833-BF99-794078F0D62C}" srcOrd="3" destOrd="0" presId="urn:microsoft.com/office/officeart/2018/2/layout/IconCircleList"/>
    <dgm:cxn modelId="{CE0CD4B0-7483-44FD-9EBD-43E54389B06F}" type="presParOf" srcId="{6CD42FFA-A1C2-449C-BFE9-1899A196B11C}" destId="{1877296F-EBD2-4F6D-97BE-9A6749422E0A}" srcOrd="3" destOrd="0" presId="urn:microsoft.com/office/officeart/2018/2/layout/IconCircleList"/>
    <dgm:cxn modelId="{4B8130C4-6759-4D00-8E73-8A08D6092D98}" type="presParOf" srcId="{6CD42FFA-A1C2-449C-BFE9-1899A196B11C}" destId="{6C45EBA7-C37E-41E0-A2FD-CE286549FADF}" srcOrd="4" destOrd="0" presId="urn:microsoft.com/office/officeart/2018/2/layout/IconCircleList"/>
    <dgm:cxn modelId="{60A7A446-4223-47EF-9D56-4530CFEE8D4B}" type="presParOf" srcId="{6C45EBA7-C37E-41E0-A2FD-CE286549FADF}" destId="{9C82F27A-FBAF-4689-A700-740AF4DD0E97}" srcOrd="0" destOrd="0" presId="urn:microsoft.com/office/officeart/2018/2/layout/IconCircleList"/>
    <dgm:cxn modelId="{BCA0CC3A-CCD9-4CB0-8A5C-7DDDE556D291}" type="presParOf" srcId="{6C45EBA7-C37E-41E0-A2FD-CE286549FADF}" destId="{2267439E-82AB-431B-ABEE-DF18F653AAF2}" srcOrd="1" destOrd="0" presId="urn:microsoft.com/office/officeart/2018/2/layout/IconCircleList"/>
    <dgm:cxn modelId="{8DD70A78-487B-4CDE-A79D-B28656945B40}" type="presParOf" srcId="{6C45EBA7-C37E-41E0-A2FD-CE286549FADF}" destId="{E6E575E7-3F6A-4230-A3C4-27D7BB842F87}" srcOrd="2" destOrd="0" presId="urn:microsoft.com/office/officeart/2018/2/layout/IconCircleList"/>
    <dgm:cxn modelId="{07417B0C-9E34-4431-AF9F-81A354CA9AFF}" type="presParOf" srcId="{6C45EBA7-C37E-41E0-A2FD-CE286549FADF}" destId="{AD913A83-92D9-4837-AC6D-46C399D91CF2}" srcOrd="3" destOrd="0" presId="urn:microsoft.com/office/officeart/2018/2/layout/IconCircleList"/>
    <dgm:cxn modelId="{C494DB82-28A8-469C-BDDD-F378EF5E2D31}" type="presParOf" srcId="{6CD42FFA-A1C2-449C-BFE9-1899A196B11C}" destId="{B60B4856-2BBE-49A1-9486-72C8DA5680CD}" srcOrd="5" destOrd="0" presId="urn:microsoft.com/office/officeart/2018/2/layout/IconCircleList"/>
    <dgm:cxn modelId="{F15A6149-637E-4460-844E-D5E604C3B00E}" type="presParOf" srcId="{6CD42FFA-A1C2-449C-BFE9-1899A196B11C}" destId="{DA538238-A51A-42B9-9A01-D4964BCC4465}" srcOrd="6" destOrd="0" presId="urn:microsoft.com/office/officeart/2018/2/layout/IconCircleList"/>
    <dgm:cxn modelId="{61A7DA96-5EEB-45C6-BE14-C921D9B01B4D}" type="presParOf" srcId="{DA538238-A51A-42B9-9A01-D4964BCC4465}" destId="{7EE3D398-4EA2-42A5-B093-1BA6419B5286}" srcOrd="0" destOrd="0" presId="urn:microsoft.com/office/officeart/2018/2/layout/IconCircleList"/>
    <dgm:cxn modelId="{5148AA7C-A4B4-49C0-A859-D544B4CCB1A1}" type="presParOf" srcId="{DA538238-A51A-42B9-9A01-D4964BCC4465}" destId="{74FD79BE-4807-4378-97A1-98FF2F0FF2DB}" srcOrd="1" destOrd="0" presId="urn:microsoft.com/office/officeart/2018/2/layout/IconCircleList"/>
    <dgm:cxn modelId="{DDB7D761-B1A6-4425-B170-8A0AF2ACC5CF}" type="presParOf" srcId="{DA538238-A51A-42B9-9A01-D4964BCC4465}" destId="{B7035843-3AC1-4DED-9D7F-83898B06882B}" srcOrd="2" destOrd="0" presId="urn:microsoft.com/office/officeart/2018/2/layout/IconCircleList"/>
    <dgm:cxn modelId="{B88B7685-2A50-4231-A5A0-00FE3BCFC281}" type="presParOf" srcId="{DA538238-A51A-42B9-9A01-D4964BCC4465}" destId="{DA41C7B6-BAB1-43BA-8DED-20ADB1A68C47}" srcOrd="3" destOrd="0" presId="urn:microsoft.com/office/officeart/2018/2/layout/IconCircleList"/>
    <dgm:cxn modelId="{0CB93BE9-E64E-430E-A681-5F1422E66FF9}" type="presParOf" srcId="{6CD42FFA-A1C2-449C-BFE9-1899A196B11C}" destId="{9B1343B9-BBFA-4AAE-82DB-FD976BE466B4}" srcOrd="7" destOrd="0" presId="urn:microsoft.com/office/officeart/2018/2/layout/IconCircleList"/>
    <dgm:cxn modelId="{C547761B-5BEF-4A08-94A4-34F057F989A0}" type="presParOf" srcId="{6CD42FFA-A1C2-449C-BFE9-1899A196B11C}" destId="{425FF775-A889-4B97-A1D8-2D78DEB4D216}" srcOrd="8" destOrd="0" presId="urn:microsoft.com/office/officeart/2018/2/layout/IconCircleList"/>
    <dgm:cxn modelId="{86C67D1B-E6BD-4F4D-88E3-8767F33113EF}" type="presParOf" srcId="{425FF775-A889-4B97-A1D8-2D78DEB4D216}" destId="{7FB9B2B1-5B78-4775-92A6-8169975FE1D8}" srcOrd="0" destOrd="0" presId="urn:microsoft.com/office/officeart/2018/2/layout/IconCircleList"/>
    <dgm:cxn modelId="{00EFED49-1234-4B87-B66D-634CEE295B76}" type="presParOf" srcId="{425FF775-A889-4B97-A1D8-2D78DEB4D216}" destId="{A9AD0CFD-FDEA-4469-B3A9-308FFF6FA3D0}" srcOrd="1" destOrd="0" presId="urn:microsoft.com/office/officeart/2018/2/layout/IconCircleList"/>
    <dgm:cxn modelId="{A9592B0C-175B-4392-ACD7-1CBA712B233F}" type="presParOf" srcId="{425FF775-A889-4B97-A1D8-2D78DEB4D216}" destId="{3093FEB0-11DE-4A31-BD81-1E245BC4F05F}" srcOrd="2" destOrd="0" presId="urn:microsoft.com/office/officeart/2018/2/layout/IconCircleList"/>
    <dgm:cxn modelId="{8B199260-6BAF-416F-BF01-8F33FF3F52BB}" type="presParOf" srcId="{425FF775-A889-4B97-A1D8-2D78DEB4D216}" destId="{E7646A1D-8874-4E82-97EA-F2BC6B5D752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8C139C-DACE-40E5-93C5-E2CDF9E5CD83}">
      <dsp:nvSpPr>
        <dsp:cNvPr id="0" name=""/>
        <dsp:cNvSpPr/>
      </dsp:nvSpPr>
      <dsp:spPr>
        <a:xfrm>
          <a:off x="82613" y="908559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DEB028F8-D60B-4ECE-AA9B-E708B1BABAB5}">
      <dsp:nvSpPr>
        <dsp:cNvPr id="0" name=""/>
        <dsp:cNvSpPr/>
      </dsp:nvSpPr>
      <dsp:spPr>
        <a:xfrm>
          <a:off x="271034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033C91C-D1BC-491E-9CB1-D4D53ADD1172}">
      <dsp:nvSpPr>
        <dsp:cNvPr id="0" name=""/>
        <dsp:cNvSpPr/>
      </dsp:nvSpPr>
      <dsp:spPr>
        <a:xfrm>
          <a:off x="1172126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400" kern="1200"/>
            <a:t>Introducción</a:t>
          </a:r>
          <a:endParaRPr lang="en-US" sz="2400" kern="1200"/>
        </a:p>
      </dsp:txBody>
      <dsp:txXfrm>
        <a:off x="1172126" y="908559"/>
        <a:ext cx="2114937" cy="897246"/>
      </dsp:txXfrm>
    </dsp:sp>
    <dsp:sp modelId="{8BB9B9A7-C186-4218-81E3-CAF9C7E35415}">
      <dsp:nvSpPr>
        <dsp:cNvPr id="0" name=""/>
        <dsp:cNvSpPr/>
      </dsp:nvSpPr>
      <dsp:spPr>
        <a:xfrm>
          <a:off x="3655575" y="908559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24487C8-C016-4B1C-8524-3ED0D25E1E09}">
      <dsp:nvSpPr>
        <dsp:cNvPr id="0" name=""/>
        <dsp:cNvSpPr/>
      </dsp:nvSpPr>
      <dsp:spPr>
        <a:xfrm>
          <a:off x="3843996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D38B7B1-BD18-4833-BF99-794078F0D62C}">
      <dsp:nvSpPr>
        <dsp:cNvPr id="0" name=""/>
        <dsp:cNvSpPr/>
      </dsp:nvSpPr>
      <dsp:spPr>
        <a:xfrm>
          <a:off x="4745088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400" kern="1200"/>
            <a:t>Importancia de los microdatos</a:t>
          </a:r>
          <a:endParaRPr lang="en-US" sz="2400" kern="1200"/>
        </a:p>
      </dsp:txBody>
      <dsp:txXfrm>
        <a:off x="4745088" y="908559"/>
        <a:ext cx="2114937" cy="897246"/>
      </dsp:txXfrm>
    </dsp:sp>
    <dsp:sp modelId="{9C82F27A-FBAF-4689-A700-740AF4DD0E97}">
      <dsp:nvSpPr>
        <dsp:cNvPr id="0" name=""/>
        <dsp:cNvSpPr/>
      </dsp:nvSpPr>
      <dsp:spPr>
        <a:xfrm>
          <a:off x="7228536" y="908559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2267439E-82AB-431B-ABEE-DF18F653AAF2}">
      <dsp:nvSpPr>
        <dsp:cNvPr id="0" name=""/>
        <dsp:cNvSpPr/>
      </dsp:nvSpPr>
      <dsp:spPr>
        <a:xfrm>
          <a:off x="7416958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D913A83-92D9-4837-AC6D-46C399D91CF2}">
      <dsp:nvSpPr>
        <dsp:cNvPr id="0" name=""/>
        <dsp:cNvSpPr/>
      </dsp:nvSpPr>
      <dsp:spPr>
        <a:xfrm>
          <a:off x="8318049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400" kern="1200"/>
            <a:t>Alcances y limitaciones</a:t>
          </a:r>
          <a:endParaRPr lang="en-US" sz="2400" kern="1200"/>
        </a:p>
      </dsp:txBody>
      <dsp:txXfrm>
        <a:off x="8318049" y="908559"/>
        <a:ext cx="2114937" cy="897246"/>
      </dsp:txXfrm>
    </dsp:sp>
    <dsp:sp modelId="{7EE3D398-4EA2-42A5-B093-1BA6419B5286}">
      <dsp:nvSpPr>
        <dsp:cNvPr id="0" name=""/>
        <dsp:cNvSpPr/>
      </dsp:nvSpPr>
      <dsp:spPr>
        <a:xfrm>
          <a:off x="82613" y="2545532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74FD79BE-4807-4378-97A1-98FF2F0FF2DB}">
      <dsp:nvSpPr>
        <dsp:cNvPr id="0" name=""/>
        <dsp:cNvSpPr/>
      </dsp:nvSpPr>
      <dsp:spPr>
        <a:xfrm>
          <a:off x="271034" y="2733954"/>
          <a:ext cx="520402" cy="52040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A41C7B6-BAB1-43BA-8DED-20ADB1A68C47}">
      <dsp:nvSpPr>
        <dsp:cNvPr id="0" name=""/>
        <dsp:cNvSpPr/>
      </dsp:nvSpPr>
      <dsp:spPr>
        <a:xfrm>
          <a:off x="1172126" y="254553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400" kern="1200"/>
            <a:t>Aplicaciones</a:t>
          </a:r>
          <a:endParaRPr lang="en-US" sz="2400" kern="1200"/>
        </a:p>
      </dsp:txBody>
      <dsp:txXfrm>
        <a:off x="1172126" y="2545532"/>
        <a:ext cx="2114937" cy="897246"/>
      </dsp:txXfrm>
    </dsp:sp>
    <dsp:sp modelId="{7FB9B2B1-5B78-4775-92A6-8169975FE1D8}">
      <dsp:nvSpPr>
        <dsp:cNvPr id="0" name=""/>
        <dsp:cNvSpPr/>
      </dsp:nvSpPr>
      <dsp:spPr>
        <a:xfrm>
          <a:off x="3655575" y="2545532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9AD0CFD-FDEA-4469-B3A9-308FFF6FA3D0}">
      <dsp:nvSpPr>
        <dsp:cNvPr id="0" name=""/>
        <dsp:cNvSpPr/>
      </dsp:nvSpPr>
      <dsp:spPr>
        <a:xfrm>
          <a:off x="3843996" y="2733954"/>
          <a:ext cx="520402" cy="52040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7646A1D-8874-4E82-97EA-F2BC6B5D7524}">
      <dsp:nvSpPr>
        <dsp:cNvPr id="0" name=""/>
        <dsp:cNvSpPr/>
      </dsp:nvSpPr>
      <dsp:spPr>
        <a:xfrm>
          <a:off x="4745088" y="254553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400" kern="1200"/>
            <a:t>Conclusiones</a:t>
          </a:r>
          <a:endParaRPr lang="en-US" sz="2400" kern="1200"/>
        </a:p>
      </dsp:txBody>
      <dsp:txXfrm>
        <a:off x="4745088" y="2545532"/>
        <a:ext cx="2114937" cy="8972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584887-BE72-42BF-B329-9BCE6EBD901C}" type="datetimeFigureOut">
              <a:rPr lang="es-PE" smtClean="0"/>
              <a:t>3/06/2021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B3F5D8-7F91-4257-91C0-34A6159D8F1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87209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B3F5D8-7F91-4257-91C0-34A6159D8F13}" type="slidenum">
              <a:rPr lang="es-PE" smtClean="0"/>
              <a:t>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665288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752a1920c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752a1920c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7342ae19c8_0_6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7342ae19c8_0_6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84825E-6A29-4BC7-BF77-4E9B31CBA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649A43F-3D45-428E-82FA-A3399DEFAA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716F909-F544-446D-9FAC-2D6634780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ADF3-5944-47B7-A1FC-787C16FD077D}" type="datetime1">
              <a:rPr lang="es-PE" smtClean="0"/>
              <a:t>3/06/2021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046AFE5-92CD-4CE0-878D-A44A3C80B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/>
              <a:t>Ronny M. Condor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AD17496-69B9-4EC9-887F-CBDE49602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A9FC-5706-425E-BC41-84BEAD9EC8F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10110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E6C2C2-1390-4551-9F5D-5291CFB4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33921AB-5C6F-4ECA-9614-269786C312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5333B7C-BBCA-4E74-B777-2F04FAEA3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04255-FC2A-4C8B-B190-6408832140DB}" type="datetime1">
              <a:rPr lang="es-PE" smtClean="0"/>
              <a:t>3/06/2021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B6983A-89A6-4242-8AD5-1FF312A3F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/>
              <a:t>Ronny M. Condor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70AF8F-1155-4C10-BA69-72B65CF5D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A9FC-5706-425E-BC41-84BEAD9EC8F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78030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DBF651B-5072-4A91-99B5-6DF789EA4C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283FDB5-576E-4BDF-85C5-B1151A5B55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78427F6-3391-4F5E-8D4F-DFE1B324A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28D12-D07A-4E47-AD0D-F2AF419204D9}" type="datetime1">
              <a:rPr lang="es-PE" smtClean="0"/>
              <a:t>3/06/2021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D6D1B0-2BFF-493B-A123-E4FF506F0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/>
              <a:t>Ronny M. Condor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A90CE9-1C3F-4D70-A837-7AF54EC17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A9FC-5706-425E-BC41-84BEAD9EC8F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189254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0F6DB0-AFB9-4E7B-8ECB-A8150B558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61F8ED8-AF37-4DA9-A8B6-B580C9C0D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593A5-55C4-42FC-8DCD-8FD7E11D53ED}" type="datetime1">
              <a:rPr lang="es-PE" smtClean="0"/>
              <a:t>3/06/2021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5974C32-31BB-42D6-88AF-57608091E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/>
              <a:t>Ronny M. Condor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216B40E-41B8-474E-BC23-277799BC3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A9FC-5706-425E-BC41-84BEAD9EC8F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82860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F413ADCD-DA24-4C90-B29B-D1D0576246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4320920C-0F50-49D6-A7FF-17618A76D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 dirty="0"/>
          </a:p>
        </p:txBody>
      </p:sp>
      <p:sp>
        <p:nvSpPr>
          <p:cNvPr id="8" name="Marcador de fecha 7">
            <a:extLst>
              <a:ext uri="{FF2B5EF4-FFF2-40B4-BE49-F238E27FC236}">
                <a16:creationId xmlns:a16="http://schemas.microsoft.com/office/drawing/2014/main" id="{C91C7B27-AD97-46FC-BD12-67E45F2CE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350BF-4444-4321-B05F-3AD8C97A9AB9}" type="datetime1">
              <a:rPr lang="es-PE" smtClean="0"/>
              <a:t>3/06/2021</a:t>
            </a:fld>
            <a:endParaRPr lang="es-PE"/>
          </a:p>
        </p:txBody>
      </p:sp>
      <p:sp>
        <p:nvSpPr>
          <p:cNvPr id="9" name="Marcador de pie de página 8">
            <a:extLst>
              <a:ext uri="{FF2B5EF4-FFF2-40B4-BE49-F238E27FC236}">
                <a16:creationId xmlns:a16="http://schemas.microsoft.com/office/drawing/2014/main" id="{B0054884-A1C9-4F09-A58A-CCDFE0ADD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/>
              <a:t>Ronny M. Condor</a:t>
            </a: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3D7FE60B-6131-4816-AA88-6BEEF1A2C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A9FC-5706-425E-BC41-84BEAD9EC8F9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1626093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1ACBDE-293F-4C8F-9642-D6FB1769B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 dirty="0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913036E-7290-4987-AAA3-2CDBE1FA7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668C6-4F77-44CC-B52A-BB6468891FE4}" type="datetime1">
              <a:rPr lang="es-PE" smtClean="0"/>
              <a:t>3/06/2021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7FC1B6E-E155-475F-A4C3-8946859C3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/>
              <a:t>Ronny M. Condor</a:t>
            </a:r>
            <a:endParaRPr lang="es-PE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33034E5-140B-4E5D-8C97-C8A43E052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A9FC-5706-425E-BC41-84BEAD9EC8F9}" type="slidenum">
              <a:rPr lang="es-PE" smtClean="0"/>
              <a:t>‹Nº›</a:t>
            </a:fld>
            <a:endParaRPr lang="es-PE"/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B442D5B9-D0CA-406C-A658-3AB199A23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66179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2BD135-A909-48AD-BAF9-6DB43C4E9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82008C-15CB-44CA-86E4-5025EBD606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8E44419-7277-4C6E-AA6D-536FABD7E1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3485C8C-8C50-4240-9398-0B2802DBA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317FF-2EAA-4EE5-9F7A-E14F96A020E7}" type="datetime1">
              <a:rPr lang="es-PE" smtClean="0"/>
              <a:t>3/06/2021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587C12D-ADC3-40D5-95B4-7DEA04D0B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/>
              <a:t>Ronny M. Condor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A889A45-5683-4BFF-973B-9D1C53F96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A9FC-5706-425E-BC41-84BEAD9EC8F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15777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C940B5-ACB4-4D42-8C56-E0A5FB29C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7CF406B-DE86-45C8-A86A-10BA9DE13F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F6135BF-AA5E-4580-8A5A-43B5E414EA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9951044-BE9E-4D9E-B975-7554BB4AAF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5047553-9E5F-4FB4-8E1F-80D80C7BA7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5185E9B-598C-421D-98C4-40FF7FF8D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9FB13-5414-41B4-9930-191A3682FB1D}" type="datetime1">
              <a:rPr lang="es-PE" smtClean="0"/>
              <a:t>3/06/2021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0F804E4-BD95-4283-A120-6025AF830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/>
              <a:t>Ronny M. Condor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82F3768-0C7F-4F3C-9201-3CD2C19CB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A9FC-5706-425E-BC41-84BEAD9EC8F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45029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4AC7A5-4EE9-40B9-9601-CA6A917FA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F26A4B0-9A3B-4C43-9B7C-581AD1E57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FB83F-F15E-4892-BB31-61CF55325EDA}" type="datetime1">
              <a:rPr lang="es-PE" smtClean="0"/>
              <a:t>3/06/2021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0FAA265-F5ED-4DCF-B5BE-BA50FE815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/>
              <a:t>Ronny M. Condor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DE16E60-A066-4655-9C01-B40084FE9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A9FC-5706-425E-BC41-84BEAD9EC8F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13581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C48E6C4-7746-46F5-A3D0-9CF49B965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DFED-3DBE-4783-A16A-A0B0AEF34B32}" type="datetime1">
              <a:rPr lang="es-PE" smtClean="0"/>
              <a:t>3/06/2021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78E5FEE-D8E2-4565-8D9D-08510D33C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/>
              <a:t>Ronny M. Condor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46ED2F1-9F72-417A-8F21-604BDC340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A9FC-5706-425E-BC41-84BEAD9EC8F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68167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F6906F-45B5-4EBE-A4DF-91851D8EB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843C71-C383-4725-9086-568B206B8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DDC2C24-CA82-44D0-BDE6-FFA7BCBD10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0D799DC-D1FC-45AC-A33B-50736585F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3008-6DE8-4A23-AE9D-AF0C1755639B}" type="datetime1">
              <a:rPr lang="es-PE" smtClean="0"/>
              <a:t>3/06/2021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07F5958-F90E-4830-99D2-94B0CE7F0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/>
              <a:t>Ronny M. Condor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B3C6E97-B65E-47BE-B53A-BBDFDB985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A9FC-5706-425E-BC41-84BEAD9EC8F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05601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E686FE-6318-4536-85E9-A96F8BADC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2A061E5-8731-4D29-9234-AA774B473D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6D546DA-B74C-41F7-A548-1E8F83C8C7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C11C0EA-6063-4AE6-A540-1147CF7C7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8016B-062C-4972-A722-A54B9947A020}" type="datetime1">
              <a:rPr lang="es-PE" smtClean="0"/>
              <a:t>3/06/2021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2938A95-B147-40D2-921E-DAED5ABA8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/>
              <a:t>Ronny M. Condor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13A23D5-64E9-4469-8202-7FE4D8D23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A9FC-5706-425E-BC41-84BEAD9EC8F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18070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19369E4-A889-465E-9986-C9D931735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C4109FA-D183-467B-92E2-0A2E67CC40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3D22CC-2C5D-42AE-86FC-D08C39B933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2519D-2E4F-485A-A5E2-EC2A1460BB18}" type="datetime1">
              <a:rPr lang="es-PE" smtClean="0"/>
              <a:t>3/06/2021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6FE651-B15F-4D4B-91CA-C51C06FCA2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PE"/>
              <a:t>Ronny M. Condor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579CEAE-1F9F-4314-91E5-5620B07B9C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AA9FC-5706-425E-BC41-84BEAD9EC8F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19284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49" r:id="rId2"/>
    <p:sldLayoutId id="2147483650" r:id="rId3"/>
    <p:sldLayoutId id="2147483677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ronny.condor@unmsm.edu.pe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comments" Target="../comments/comment1.xml"/><Relationship Id="rId5" Type="http://schemas.openxmlformats.org/officeDocument/2006/relationships/hyperlink" Target="https://datacatalog.worldbank.org/dataset/peru-encuesta-nacional-de-hogares-sobre-medici%C3%B3n-de-niveles-de-vida-1985" TargetMode="Externa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bancomundial.org/es/news/feature/2010/10/21/inei-national-household-survey-wins-first-place-in-the-world-bank-competition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F3CF7D2-96BF-4A4E-9CC6-989FA1B8F74F}"/>
              </a:ext>
            </a:extLst>
          </p:cNvPr>
          <p:cNvSpPr/>
          <p:nvPr/>
        </p:nvSpPr>
        <p:spPr>
          <a:xfrm>
            <a:off x="0" y="1250302"/>
            <a:ext cx="12192000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3CD1E4C-6F1D-4BA8-BE53-77A81E4E4E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829" y="1334278"/>
            <a:ext cx="10562253" cy="2015412"/>
          </a:xfrm>
        </p:spPr>
        <p:txBody>
          <a:bodyPr>
            <a:normAutofit/>
          </a:bodyPr>
          <a:lstStyle/>
          <a:p>
            <a:pPr algn="ctr"/>
            <a:r>
              <a:rPr lang="es-PE" dirty="0"/>
              <a:t>El uso de encuestas de hogares para la investigación social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D6AB3E9-4B58-4EFD-AB4A-887380783E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96007" y="3714006"/>
            <a:ext cx="9280849" cy="1763064"/>
          </a:xfrm>
        </p:spPr>
        <p:txBody>
          <a:bodyPr>
            <a:normAutofit/>
          </a:bodyPr>
          <a:lstStyle/>
          <a:p>
            <a:r>
              <a:rPr lang="es-PE" dirty="0"/>
              <a:t>Ronny M. Condor</a:t>
            </a:r>
            <a:br>
              <a:rPr lang="es-PE" dirty="0"/>
            </a:br>
            <a:r>
              <a:rPr lang="es-PE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ronny.condor@unmsm.edu.pe</a:t>
            </a:r>
            <a:r>
              <a:rPr lang="es-PE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s-PE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PE" dirty="0"/>
              <a:t>Facultad de Ciencias Económicas</a:t>
            </a:r>
          </a:p>
          <a:p>
            <a:r>
              <a:rPr lang="es-PE" dirty="0"/>
              <a:t>Universidad Nacional Mayor de San Marcos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D4F6665-0A35-4F1D-91C4-21D93C079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/>
              <a:t>Ronny M. Condor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658CF1D-5F2A-478D-89B2-44D7ED7EE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A9FC-5706-425E-BC41-84BEAD9EC8F9}" type="slidenum">
              <a:rPr lang="es-PE" smtClean="0"/>
              <a:t>1</a:t>
            </a:fld>
            <a:endParaRPr lang="es-PE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02C138C1-FBDF-4B57-B105-0197B6F53F33}"/>
              </a:ext>
            </a:extLst>
          </p:cNvPr>
          <p:cNvSpPr/>
          <p:nvPr/>
        </p:nvSpPr>
        <p:spPr>
          <a:xfrm>
            <a:off x="0" y="1262142"/>
            <a:ext cx="12192000" cy="884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0616C6A-D9FE-4D93-A2C8-8B323F188E28}"/>
              </a:ext>
            </a:extLst>
          </p:cNvPr>
          <p:cNvSpPr/>
          <p:nvPr/>
        </p:nvSpPr>
        <p:spPr>
          <a:xfrm>
            <a:off x="-37320" y="3427746"/>
            <a:ext cx="12192000" cy="8848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49971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A7DC45DC-F6FD-455A-9404-359E9C5A1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Objetivos de la ENAHO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FA51C22-A5B1-4580-926B-5BF11E866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/>
              <a:t>Ronny M. Condor</a:t>
            </a:r>
            <a:endParaRPr lang="es-PE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688D723-76F3-4890-A00B-2E2D1993A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A9FC-5706-425E-BC41-84BEAD9EC8F9}" type="slidenum">
              <a:rPr lang="es-PE" smtClean="0"/>
              <a:t>10</a:t>
            </a:fld>
            <a:endParaRPr lang="es-PE"/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DBA35B22-D958-4573-A1CE-9D9478368F62}"/>
              </a:ext>
            </a:extLst>
          </p:cNvPr>
          <p:cNvGrpSpPr/>
          <p:nvPr/>
        </p:nvGrpSpPr>
        <p:grpSpPr>
          <a:xfrm>
            <a:off x="2192947" y="2538520"/>
            <a:ext cx="7613527" cy="865373"/>
            <a:chOff x="1838383" y="2389231"/>
            <a:chExt cx="7613527" cy="865373"/>
          </a:xfrm>
        </p:grpSpPr>
        <p:grpSp>
          <p:nvGrpSpPr>
            <p:cNvPr id="6" name="Google Shape;326;p37">
              <a:extLst>
                <a:ext uri="{FF2B5EF4-FFF2-40B4-BE49-F238E27FC236}">
                  <a16:creationId xmlns:a16="http://schemas.microsoft.com/office/drawing/2014/main" id="{3E32CAF9-F36A-48EC-BF47-585A4EEAF8E3}"/>
                </a:ext>
              </a:extLst>
            </p:cNvPr>
            <p:cNvGrpSpPr/>
            <p:nvPr/>
          </p:nvGrpSpPr>
          <p:grpSpPr>
            <a:xfrm>
              <a:off x="1838383" y="2389231"/>
              <a:ext cx="800360" cy="816605"/>
              <a:chOff x="7429366" y="3223183"/>
              <a:chExt cx="334634" cy="333904"/>
            </a:xfrm>
          </p:grpSpPr>
          <p:sp>
            <p:nvSpPr>
              <p:cNvPr id="7" name="Google Shape;327;p37">
                <a:extLst>
                  <a:ext uri="{FF2B5EF4-FFF2-40B4-BE49-F238E27FC236}">
                    <a16:creationId xmlns:a16="http://schemas.microsoft.com/office/drawing/2014/main" id="{C4117BB3-B8B6-4939-AE97-D5BDA112B5D6}"/>
                  </a:ext>
                </a:extLst>
              </p:cNvPr>
              <p:cNvSpPr/>
              <p:nvPr/>
            </p:nvSpPr>
            <p:spPr>
              <a:xfrm>
                <a:off x="7429366" y="3223183"/>
                <a:ext cx="334634" cy="333904"/>
              </a:xfrm>
              <a:custGeom>
                <a:avLst/>
                <a:gdLst/>
                <a:ahLst/>
                <a:cxnLst/>
                <a:rect l="l" t="t" r="r" b="b"/>
                <a:pathLst>
                  <a:path w="10538" h="10515" extrusionOk="0">
                    <a:moveTo>
                      <a:pt x="6978" y="322"/>
                    </a:moveTo>
                    <a:cubicBezTo>
                      <a:pt x="7930" y="322"/>
                      <a:pt x="8716" y="1096"/>
                      <a:pt x="8716" y="2061"/>
                    </a:cubicBezTo>
                    <a:cubicBezTo>
                      <a:pt x="8716" y="2334"/>
                      <a:pt x="8633" y="2644"/>
                      <a:pt x="8478" y="2942"/>
                    </a:cubicBezTo>
                    <a:cubicBezTo>
                      <a:pt x="8478" y="2954"/>
                      <a:pt x="8466" y="2977"/>
                      <a:pt x="8466" y="2977"/>
                    </a:cubicBezTo>
                    <a:cubicBezTo>
                      <a:pt x="8061" y="3823"/>
                      <a:pt x="7276" y="4704"/>
                      <a:pt x="6978" y="5025"/>
                    </a:cubicBezTo>
                    <a:cubicBezTo>
                      <a:pt x="6680" y="4716"/>
                      <a:pt x="5894" y="3835"/>
                      <a:pt x="5490" y="2989"/>
                    </a:cubicBezTo>
                    <a:cubicBezTo>
                      <a:pt x="5490" y="2977"/>
                      <a:pt x="5478" y="2954"/>
                      <a:pt x="5478" y="2942"/>
                    </a:cubicBezTo>
                    <a:cubicBezTo>
                      <a:pt x="5323" y="2632"/>
                      <a:pt x="5240" y="2334"/>
                      <a:pt x="5240" y="2061"/>
                    </a:cubicBezTo>
                    <a:cubicBezTo>
                      <a:pt x="5240" y="1096"/>
                      <a:pt x="6025" y="322"/>
                      <a:pt x="6978" y="322"/>
                    </a:cubicBezTo>
                    <a:close/>
                    <a:moveTo>
                      <a:pt x="5252" y="3227"/>
                    </a:moveTo>
                    <a:cubicBezTo>
                      <a:pt x="5728" y="4192"/>
                      <a:pt x="6597" y="5121"/>
                      <a:pt x="6811" y="5335"/>
                    </a:cubicBezTo>
                    <a:lnTo>
                      <a:pt x="6811" y="5811"/>
                    </a:lnTo>
                    <a:lnTo>
                      <a:pt x="3751" y="6728"/>
                    </a:lnTo>
                    <a:lnTo>
                      <a:pt x="3751" y="3668"/>
                    </a:lnTo>
                    <a:lnTo>
                      <a:pt x="5252" y="3227"/>
                    </a:lnTo>
                    <a:close/>
                    <a:moveTo>
                      <a:pt x="8704" y="3239"/>
                    </a:moveTo>
                    <a:lnTo>
                      <a:pt x="10205" y="3668"/>
                    </a:lnTo>
                    <a:lnTo>
                      <a:pt x="10205" y="6728"/>
                    </a:lnTo>
                    <a:lnTo>
                      <a:pt x="7145" y="5811"/>
                    </a:lnTo>
                    <a:lnTo>
                      <a:pt x="7145" y="5335"/>
                    </a:lnTo>
                    <a:cubicBezTo>
                      <a:pt x="7371" y="5121"/>
                      <a:pt x="8228" y="4192"/>
                      <a:pt x="8704" y="3239"/>
                    </a:cubicBezTo>
                    <a:close/>
                    <a:moveTo>
                      <a:pt x="358" y="2763"/>
                    </a:moveTo>
                    <a:lnTo>
                      <a:pt x="3418" y="3668"/>
                    </a:lnTo>
                    <a:lnTo>
                      <a:pt x="3418" y="6728"/>
                    </a:lnTo>
                    <a:lnTo>
                      <a:pt x="2263" y="6383"/>
                    </a:lnTo>
                    <a:cubicBezTo>
                      <a:pt x="2244" y="6375"/>
                      <a:pt x="2225" y="6372"/>
                      <a:pt x="2208" y="6372"/>
                    </a:cubicBezTo>
                    <a:cubicBezTo>
                      <a:pt x="2136" y="6372"/>
                      <a:pt x="2077" y="6425"/>
                      <a:pt x="2049" y="6502"/>
                    </a:cubicBezTo>
                    <a:cubicBezTo>
                      <a:pt x="2025" y="6585"/>
                      <a:pt x="2084" y="6680"/>
                      <a:pt x="2168" y="6704"/>
                    </a:cubicBezTo>
                    <a:lnTo>
                      <a:pt x="3418" y="7085"/>
                    </a:lnTo>
                    <a:lnTo>
                      <a:pt x="3418" y="10121"/>
                    </a:lnTo>
                    <a:lnTo>
                      <a:pt x="358" y="9204"/>
                    </a:lnTo>
                    <a:lnTo>
                      <a:pt x="358" y="6168"/>
                    </a:lnTo>
                    <a:lnTo>
                      <a:pt x="1513" y="6514"/>
                    </a:lnTo>
                    <a:lnTo>
                      <a:pt x="1561" y="6514"/>
                    </a:lnTo>
                    <a:cubicBezTo>
                      <a:pt x="1632" y="6514"/>
                      <a:pt x="1692" y="6466"/>
                      <a:pt x="1727" y="6394"/>
                    </a:cubicBezTo>
                    <a:cubicBezTo>
                      <a:pt x="1751" y="6311"/>
                      <a:pt x="1692" y="6216"/>
                      <a:pt x="1608" y="6192"/>
                    </a:cubicBezTo>
                    <a:lnTo>
                      <a:pt x="358" y="5811"/>
                    </a:lnTo>
                    <a:lnTo>
                      <a:pt x="358" y="2763"/>
                    </a:lnTo>
                    <a:close/>
                    <a:moveTo>
                      <a:pt x="7145" y="6156"/>
                    </a:moveTo>
                    <a:lnTo>
                      <a:pt x="10205" y="7061"/>
                    </a:lnTo>
                    <a:lnTo>
                      <a:pt x="10205" y="10121"/>
                    </a:lnTo>
                    <a:lnTo>
                      <a:pt x="7145" y="9204"/>
                    </a:lnTo>
                    <a:lnTo>
                      <a:pt x="7145" y="7990"/>
                    </a:lnTo>
                    <a:cubicBezTo>
                      <a:pt x="7145" y="7895"/>
                      <a:pt x="7073" y="7823"/>
                      <a:pt x="6978" y="7823"/>
                    </a:cubicBezTo>
                    <a:cubicBezTo>
                      <a:pt x="6895" y="7823"/>
                      <a:pt x="6811" y="7895"/>
                      <a:pt x="6811" y="7990"/>
                    </a:cubicBezTo>
                    <a:lnTo>
                      <a:pt x="6811" y="9204"/>
                    </a:lnTo>
                    <a:lnTo>
                      <a:pt x="3751" y="10121"/>
                    </a:lnTo>
                    <a:lnTo>
                      <a:pt x="3751" y="7061"/>
                    </a:lnTo>
                    <a:lnTo>
                      <a:pt x="6811" y="6156"/>
                    </a:lnTo>
                    <a:lnTo>
                      <a:pt x="6811" y="7311"/>
                    </a:lnTo>
                    <a:cubicBezTo>
                      <a:pt x="6811" y="7407"/>
                      <a:pt x="6895" y="7478"/>
                      <a:pt x="6978" y="7478"/>
                    </a:cubicBezTo>
                    <a:cubicBezTo>
                      <a:pt x="7073" y="7478"/>
                      <a:pt x="7145" y="7407"/>
                      <a:pt x="7145" y="7311"/>
                    </a:cubicBezTo>
                    <a:lnTo>
                      <a:pt x="7145" y="6156"/>
                    </a:lnTo>
                    <a:close/>
                    <a:moveTo>
                      <a:pt x="6966" y="1"/>
                    </a:moveTo>
                    <a:cubicBezTo>
                      <a:pt x="5823" y="1"/>
                      <a:pt x="4894" y="918"/>
                      <a:pt x="4894" y="2061"/>
                    </a:cubicBezTo>
                    <a:cubicBezTo>
                      <a:pt x="4894" y="2334"/>
                      <a:pt x="4966" y="2632"/>
                      <a:pt x="5085" y="2930"/>
                    </a:cubicBezTo>
                    <a:lnTo>
                      <a:pt x="3573" y="3370"/>
                    </a:lnTo>
                    <a:lnTo>
                      <a:pt x="215" y="2382"/>
                    </a:lnTo>
                    <a:cubicBezTo>
                      <a:pt x="205" y="2375"/>
                      <a:pt x="192" y="2372"/>
                      <a:pt x="179" y="2372"/>
                    </a:cubicBezTo>
                    <a:cubicBezTo>
                      <a:pt x="146" y="2372"/>
                      <a:pt x="106" y="2389"/>
                      <a:pt x="72" y="2406"/>
                    </a:cubicBezTo>
                    <a:cubicBezTo>
                      <a:pt x="25" y="2442"/>
                      <a:pt x="1" y="2477"/>
                      <a:pt x="1" y="2537"/>
                    </a:cubicBezTo>
                    <a:lnTo>
                      <a:pt x="1" y="5954"/>
                    </a:lnTo>
                    <a:lnTo>
                      <a:pt x="1" y="9335"/>
                    </a:lnTo>
                    <a:cubicBezTo>
                      <a:pt x="1" y="9419"/>
                      <a:pt x="37" y="9478"/>
                      <a:pt x="120" y="9502"/>
                    </a:cubicBezTo>
                    <a:lnTo>
                      <a:pt x="3513" y="10514"/>
                    </a:lnTo>
                    <a:lnTo>
                      <a:pt x="3573" y="10514"/>
                    </a:lnTo>
                    <a:lnTo>
                      <a:pt x="6847" y="9550"/>
                    </a:lnTo>
                    <a:cubicBezTo>
                      <a:pt x="6859" y="9562"/>
                      <a:pt x="6883" y="9562"/>
                      <a:pt x="6918" y="9562"/>
                    </a:cubicBezTo>
                    <a:cubicBezTo>
                      <a:pt x="6942" y="9562"/>
                      <a:pt x="6966" y="9562"/>
                      <a:pt x="6990" y="9550"/>
                    </a:cubicBezTo>
                    <a:lnTo>
                      <a:pt x="10264" y="10514"/>
                    </a:lnTo>
                    <a:lnTo>
                      <a:pt x="10312" y="10514"/>
                    </a:lnTo>
                    <a:cubicBezTo>
                      <a:pt x="10335" y="10514"/>
                      <a:pt x="10383" y="10502"/>
                      <a:pt x="10419" y="10490"/>
                    </a:cubicBezTo>
                    <a:cubicBezTo>
                      <a:pt x="10455" y="10454"/>
                      <a:pt x="10490" y="10407"/>
                      <a:pt x="10490" y="10347"/>
                    </a:cubicBezTo>
                    <a:lnTo>
                      <a:pt x="10538" y="6942"/>
                    </a:lnTo>
                    <a:lnTo>
                      <a:pt x="10538" y="3549"/>
                    </a:lnTo>
                    <a:cubicBezTo>
                      <a:pt x="10538" y="3477"/>
                      <a:pt x="10490" y="3418"/>
                      <a:pt x="10419" y="3394"/>
                    </a:cubicBezTo>
                    <a:lnTo>
                      <a:pt x="8835" y="2930"/>
                    </a:lnTo>
                    <a:cubicBezTo>
                      <a:pt x="8954" y="2632"/>
                      <a:pt x="9038" y="2334"/>
                      <a:pt x="9038" y="2061"/>
                    </a:cubicBezTo>
                    <a:cubicBezTo>
                      <a:pt x="9038" y="918"/>
                      <a:pt x="8109" y="1"/>
                      <a:pt x="69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89"/>
              </a:p>
            </p:txBody>
          </p:sp>
          <p:sp>
            <p:nvSpPr>
              <p:cNvPr id="8" name="Google Shape;328;p37">
                <a:extLst>
                  <a:ext uri="{FF2B5EF4-FFF2-40B4-BE49-F238E27FC236}">
                    <a16:creationId xmlns:a16="http://schemas.microsoft.com/office/drawing/2014/main" id="{9E92E9C1-240B-4FD3-9C0A-C5531FAE7559}"/>
                  </a:ext>
                </a:extLst>
              </p:cNvPr>
              <p:cNvSpPr/>
              <p:nvPr/>
            </p:nvSpPr>
            <p:spPr>
              <a:xfrm>
                <a:off x="7613514" y="3251541"/>
                <a:ext cx="74878" cy="74529"/>
              </a:xfrm>
              <a:custGeom>
                <a:avLst/>
                <a:gdLst/>
                <a:ahLst/>
                <a:cxnLst/>
                <a:rect l="l" t="t" r="r" b="b"/>
                <a:pathLst>
                  <a:path w="2358" h="2347" extrusionOk="0">
                    <a:moveTo>
                      <a:pt x="1179" y="322"/>
                    </a:moveTo>
                    <a:cubicBezTo>
                      <a:pt x="1643" y="322"/>
                      <a:pt x="2012" y="691"/>
                      <a:pt x="2012" y="1156"/>
                    </a:cubicBezTo>
                    <a:cubicBezTo>
                      <a:pt x="2012" y="1620"/>
                      <a:pt x="1643" y="1989"/>
                      <a:pt x="1179" y="1989"/>
                    </a:cubicBezTo>
                    <a:cubicBezTo>
                      <a:pt x="715" y="1989"/>
                      <a:pt x="345" y="1620"/>
                      <a:pt x="345" y="1156"/>
                    </a:cubicBezTo>
                    <a:cubicBezTo>
                      <a:pt x="334" y="703"/>
                      <a:pt x="715" y="322"/>
                      <a:pt x="1179" y="322"/>
                    </a:cubicBezTo>
                    <a:close/>
                    <a:moveTo>
                      <a:pt x="1179" y="1"/>
                    </a:moveTo>
                    <a:cubicBezTo>
                      <a:pt x="524" y="1"/>
                      <a:pt x="0" y="513"/>
                      <a:pt x="0" y="1168"/>
                    </a:cubicBezTo>
                    <a:cubicBezTo>
                      <a:pt x="0" y="1811"/>
                      <a:pt x="524" y="2346"/>
                      <a:pt x="1179" y="2346"/>
                    </a:cubicBezTo>
                    <a:cubicBezTo>
                      <a:pt x="1834" y="2346"/>
                      <a:pt x="2358" y="1822"/>
                      <a:pt x="2358" y="1168"/>
                    </a:cubicBezTo>
                    <a:cubicBezTo>
                      <a:pt x="2358" y="513"/>
                      <a:pt x="1834" y="1"/>
                      <a:pt x="11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89"/>
              </a:p>
            </p:txBody>
          </p:sp>
        </p:grpSp>
        <p:sp>
          <p:nvSpPr>
            <p:cNvPr id="9" name="Google Shape;343;p37">
              <a:extLst>
                <a:ext uri="{FF2B5EF4-FFF2-40B4-BE49-F238E27FC236}">
                  <a16:creationId xmlns:a16="http://schemas.microsoft.com/office/drawing/2014/main" id="{AC2932BC-4A41-49E4-AF6B-59BB971CF61D}"/>
                </a:ext>
              </a:extLst>
            </p:cNvPr>
            <p:cNvSpPr/>
            <p:nvPr/>
          </p:nvSpPr>
          <p:spPr>
            <a:xfrm>
              <a:off x="5734127" y="2438032"/>
              <a:ext cx="500239" cy="816572"/>
            </a:xfrm>
            <a:custGeom>
              <a:avLst/>
              <a:gdLst/>
              <a:ahLst/>
              <a:cxnLst/>
              <a:rect l="l" t="t" r="r" b="b"/>
              <a:pathLst>
                <a:path w="7240" h="11467" extrusionOk="0">
                  <a:moveTo>
                    <a:pt x="1048" y="346"/>
                  </a:moveTo>
                  <a:cubicBezTo>
                    <a:pt x="1156" y="346"/>
                    <a:pt x="1239" y="441"/>
                    <a:pt x="1239" y="537"/>
                  </a:cubicBezTo>
                  <a:cubicBezTo>
                    <a:pt x="1239" y="644"/>
                    <a:pt x="1156" y="727"/>
                    <a:pt x="1048" y="727"/>
                  </a:cubicBezTo>
                  <a:cubicBezTo>
                    <a:pt x="941" y="727"/>
                    <a:pt x="858" y="644"/>
                    <a:pt x="858" y="537"/>
                  </a:cubicBezTo>
                  <a:cubicBezTo>
                    <a:pt x="858" y="429"/>
                    <a:pt x="941" y="346"/>
                    <a:pt x="1048" y="346"/>
                  </a:cubicBezTo>
                  <a:close/>
                  <a:moveTo>
                    <a:pt x="3549" y="1203"/>
                  </a:moveTo>
                  <a:lnTo>
                    <a:pt x="3906" y="1453"/>
                  </a:lnTo>
                  <a:lnTo>
                    <a:pt x="3549" y="1453"/>
                  </a:lnTo>
                  <a:lnTo>
                    <a:pt x="3549" y="1203"/>
                  </a:lnTo>
                  <a:close/>
                  <a:moveTo>
                    <a:pt x="6883" y="1060"/>
                  </a:moveTo>
                  <a:lnTo>
                    <a:pt x="6883" y="1072"/>
                  </a:lnTo>
                  <a:lnTo>
                    <a:pt x="6097" y="2799"/>
                  </a:lnTo>
                  <a:cubicBezTo>
                    <a:pt x="6085" y="2846"/>
                    <a:pt x="6085" y="2894"/>
                    <a:pt x="6097" y="2942"/>
                  </a:cubicBezTo>
                  <a:lnTo>
                    <a:pt x="6883" y="4680"/>
                  </a:lnTo>
                  <a:lnTo>
                    <a:pt x="4620" y="4680"/>
                  </a:lnTo>
                  <a:lnTo>
                    <a:pt x="4620" y="1608"/>
                  </a:lnTo>
                  <a:cubicBezTo>
                    <a:pt x="4620" y="1549"/>
                    <a:pt x="4597" y="1501"/>
                    <a:pt x="4549" y="1477"/>
                  </a:cubicBezTo>
                  <a:lnTo>
                    <a:pt x="3942" y="1060"/>
                  </a:lnTo>
                  <a:close/>
                  <a:moveTo>
                    <a:pt x="6883" y="4680"/>
                  </a:moveTo>
                  <a:cubicBezTo>
                    <a:pt x="6883" y="4686"/>
                    <a:pt x="6880" y="4689"/>
                    <a:pt x="6878" y="4689"/>
                  </a:cubicBezTo>
                  <a:cubicBezTo>
                    <a:pt x="6877" y="4689"/>
                    <a:pt x="6877" y="4686"/>
                    <a:pt x="6883" y="4680"/>
                  </a:cubicBezTo>
                  <a:close/>
                  <a:moveTo>
                    <a:pt x="4299" y="1787"/>
                  </a:moveTo>
                  <a:lnTo>
                    <a:pt x="4299" y="5394"/>
                  </a:lnTo>
                  <a:lnTo>
                    <a:pt x="1941" y="5406"/>
                  </a:lnTo>
                  <a:lnTo>
                    <a:pt x="1941" y="2692"/>
                  </a:lnTo>
                  <a:cubicBezTo>
                    <a:pt x="1941" y="2608"/>
                    <a:pt x="1870" y="2537"/>
                    <a:pt x="1787" y="2537"/>
                  </a:cubicBezTo>
                  <a:cubicBezTo>
                    <a:pt x="1691" y="2537"/>
                    <a:pt x="1620" y="2608"/>
                    <a:pt x="1620" y="2692"/>
                  </a:cubicBezTo>
                  <a:lnTo>
                    <a:pt x="1620" y="5406"/>
                  </a:lnTo>
                  <a:lnTo>
                    <a:pt x="1227" y="5406"/>
                  </a:lnTo>
                  <a:lnTo>
                    <a:pt x="1227" y="1787"/>
                  </a:lnTo>
                  <a:lnTo>
                    <a:pt x="1620" y="1787"/>
                  </a:lnTo>
                  <a:lnTo>
                    <a:pt x="1620" y="1989"/>
                  </a:lnTo>
                  <a:cubicBezTo>
                    <a:pt x="1620" y="2072"/>
                    <a:pt x="1691" y="2144"/>
                    <a:pt x="1787" y="2144"/>
                  </a:cubicBezTo>
                  <a:cubicBezTo>
                    <a:pt x="1870" y="2144"/>
                    <a:pt x="1941" y="2072"/>
                    <a:pt x="1941" y="1989"/>
                  </a:cubicBezTo>
                  <a:lnTo>
                    <a:pt x="1941" y="1787"/>
                  </a:lnTo>
                  <a:close/>
                  <a:moveTo>
                    <a:pt x="1584" y="10764"/>
                  </a:moveTo>
                  <a:cubicBezTo>
                    <a:pt x="1691" y="10764"/>
                    <a:pt x="1787" y="10859"/>
                    <a:pt x="1787" y="10954"/>
                  </a:cubicBezTo>
                  <a:lnTo>
                    <a:pt x="1787" y="11145"/>
                  </a:lnTo>
                  <a:lnTo>
                    <a:pt x="322" y="11145"/>
                  </a:lnTo>
                  <a:lnTo>
                    <a:pt x="322" y="10954"/>
                  </a:lnTo>
                  <a:cubicBezTo>
                    <a:pt x="322" y="10847"/>
                    <a:pt x="417" y="10764"/>
                    <a:pt x="513" y="10764"/>
                  </a:cubicBezTo>
                  <a:close/>
                  <a:moveTo>
                    <a:pt x="1048" y="1"/>
                  </a:moveTo>
                  <a:cubicBezTo>
                    <a:pt x="775" y="1"/>
                    <a:pt x="536" y="239"/>
                    <a:pt x="536" y="525"/>
                  </a:cubicBezTo>
                  <a:cubicBezTo>
                    <a:pt x="536" y="763"/>
                    <a:pt x="679" y="953"/>
                    <a:pt x="894" y="1037"/>
                  </a:cubicBezTo>
                  <a:lnTo>
                    <a:pt x="894" y="10419"/>
                  </a:lnTo>
                  <a:lnTo>
                    <a:pt x="513" y="10419"/>
                  </a:lnTo>
                  <a:cubicBezTo>
                    <a:pt x="215" y="10419"/>
                    <a:pt x="1" y="10657"/>
                    <a:pt x="1" y="10943"/>
                  </a:cubicBezTo>
                  <a:lnTo>
                    <a:pt x="1" y="11300"/>
                  </a:lnTo>
                  <a:cubicBezTo>
                    <a:pt x="1" y="11395"/>
                    <a:pt x="72" y="11466"/>
                    <a:pt x="155" y="11466"/>
                  </a:cubicBezTo>
                  <a:lnTo>
                    <a:pt x="1965" y="11466"/>
                  </a:lnTo>
                  <a:cubicBezTo>
                    <a:pt x="2049" y="11466"/>
                    <a:pt x="2120" y="11395"/>
                    <a:pt x="2120" y="11300"/>
                  </a:cubicBezTo>
                  <a:lnTo>
                    <a:pt x="2120" y="10943"/>
                  </a:lnTo>
                  <a:cubicBezTo>
                    <a:pt x="2120" y="10645"/>
                    <a:pt x="1882" y="10419"/>
                    <a:pt x="1608" y="10419"/>
                  </a:cubicBezTo>
                  <a:lnTo>
                    <a:pt x="1227" y="10419"/>
                  </a:lnTo>
                  <a:lnTo>
                    <a:pt x="1227" y="5740"/>
                  </a:lnTo>
                  <a:lnTo>
                    <a:pt x="4299" y="5740"/>
                  </a:lnTo>
                  <a:cubicBezTo>
                    <a:pt x="4489" y="5740"/>
                    <a:pt x="4632" y="5585"/>
                    <a:pt x="4632" y="5394"/>
                  </a:cubicBezTo>
                  <a:lnTo>
                    <a:pt x="4632" y="5025"/>
                  </a:lnTo>
                  <a:lnTo>
                    <a:pt x="6883" y="5025"/>
                  </a:lnTo>
                  <a:cubicBezTo>
                    <a:pt x="7002" y="5025"/>
                    <a:pt x="7109" y="4966"/>
                    <a:pt x="7180" y="4859"/>
                  </a:cubicBezTo>
                  <a:cubicBezTo>
                    <a:pt x="7228" y="4763"/>
                    <a:pt x="7240" y="4632"/>
                    <a:pt x="7180" y="4525"/>
                  </a:cubicBezTo>
                  <a:lnTo>
                    <a:pt x="6442" y="2882"/>
                  </a:lnTo>
                  <a:lnTo>
                    <a:pt x="7180" y="1227"/>
                  </a:lnTo>
                  <a:cubicBezTo>
                    <a:pt x="7228" y="1120"/>
                    <a:pt x="7228" y="989"/>
                    <a:pt x="7156" y="894"/>
                  </a:cubicBezTo>
                  <a:cubicBezTo>
                    <a:pt x="7097" y="787"/>
                    <a:pt x="6978" y="727"/>
                    <a:pt x="6859" y="727"/>
                  </a:cubicBezTo>
                  <a:lnTo>
                    <a:pt x="3358" y="727"/>
                  </a:lnTo>
                  <a:cubicBezTo>
                    <a:pt x="3275" y="727"/>
                    <a:pt x="3192" y="810"/>
                    <a:pt x="3192" y="894"/>
                  </a:cubicBezTo>
                  <a:lnTo>
                    <a:pt x="3192" y="1453"/>
                  </a:lnTo>
                  <a:lnTo>
                    <a:pt x="1215" y="1453"/>
                  </a:lnTo>
                  <a:lnTo>
                    <a:pt x="1215" y="1037"/>
                  </a:lnTo>
                  <a:cubicBezTo>
                    <a:pt x="1429" y="953"/>
                    <a:pt x="1572" y="763"/>
                    <a:pt x="1572" y="525"/>
                  </a:cubicBezTo>
                  <a:cubicBezTo>
                    <a:pt x="1572" y="227"/>
                    <a:pt x="1334" y="1"/>
                    <a:pt x="10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grpSp>
          <p:nvGrpSpPr>
            <p:cNvPr id="10" name="Google Shape;9371;p69">
              <a:extLst>
                <a:ext uri="{FF2B5EF4-FFF2-40B4-BE49-F238E27FC236}">
                  <a16:creationId xmlns:a16="http://schemas.microsoft.com/office/drawing/2014/main" id="{8DFD955A-E51A-4D4B-9D4E-8F12FFF86F84}"/>
                </a:ext>
              </a:extLst>
            </p:cNvPr>
            <p:cNvGrpSpPr/>
            <p:nvPr/>
          </p:nvGrpSpPr>
          <p:grpSpPr>
            <a:xfrm>
              <a:off x="8777558" y="2551520"/>
              <a:ext cx="674352" cy="658211"/>
              <a:chOff x="3950316" y="3820307"/>
              <a:chExt cx="369805" cy="353782"/>
            </a:xfrm>
            <a:solidFill>
              <a:schemeClr val="tx1"/>
            </a:solidFill>
          </p:grpSpPr>
          <p:sp>
            <p:nvSpPr>
              <p:cNvPr id="11" name="Google Shape;9372;p69">
                <a:extLst>
                  <a:ext uri="{FF2B5EF4-FFF2-40B4-BE49-F238E27FC236}">
                    <a16:creationId xmlns:a16="http://schemas.microsoft.com/office/drawing/2014/main" id="{9F039A20-E82D-42C7-927C-5131EE7C09EE}"/>
                  </a:ext>
                </a:extLst>
              </p:cNvPr>
              <p:cNvSpPr/>
              <p:nvPr/>
            </p:nvSpPr>
            <p:spPr>
              <a:xfrm>
                <a:off x="4040561" y="3880991"/>
                <a:ext cx="99802" cy="28383"/>
              </a:xfrm>
              <a:custGeom>
                <a:avLst/>
                <a:gdLst/>
                <a:ahLst/>
                <a:cxnLst/>
                <a:rect l="l" t="t" r="r" b="b"/>
                <a:pathLst>
                  <a:path w="3133" h="891" extrusionOk="0">
                    <a:moveTo>
                      <a:pt x="1572" y="1"/>
                    </a:moveTo>
                    <a:cubicBezTo>
                      <a:pt x="1001" y="1"/>
                      <a:pt x="465" y="227"/>
                      <a:pt x="60" y="632"/>
                    </a:cubicBezTo>
                    <a:cubicBezTo>
                      <a:pt x="1" y="691"/>
                      <a:pt x="1" y="787"/>
                      <a:pt x="60" y="846"/>
                    </a:cubicBezTo>
                    <a:cubicBezTo>
                      <a:pt x="84" y="876"/>
                      <a:pt x="123" y="891"/>
                      <a:pt x="165" y="891"/>
                    </a:cubicBezTo>
                    <a:cubicBezTo>
                      <a:pt x="206" y="891"/>
                      <a:pt x="251" y="876"/>
                      <a:pt x="287" y="846"/>
                    </a:cubicBezTo>
                    <a:cubicBezTo>
                      <a:pt x="632" y="513"/>
                      <a:pt x="1072" y="310"/>
                      <a:pt x="1572" y="310"/>
                    </a:cubicBezTo>
                    <a:cubicBezTo>
                      <a:pt x="2061" y="310"/>
                      <a:pt x="2501" y="513"/>
                      <a:pt x="2846" y="846"/>
                    </a:cubicBezTo>
                    <a:cubicBezTo>
                      <a:pt x="2876" y="876"/>
                      <a:pt x="2918" y="891"/>
                      <a:pt x="2960" y="891"/>
                    </a:cubicBezTo>
                    <a:cubicBezTo>
                      <a:pt x="3001" y="891"/>
                      <a:pt x="3043" y="876"/>
                      <a:pt x="3073" y="846"/>
                    </a:cubicBezTo>
                    <a:cubicBezTo>
                      <a:pt x="3132" y="787"/>
                      <a:pt x="3132" y="691"/>
                      <a:pt x="3073" y="632"/>
                    </a:cubicBezTo>
                    <a:cubicBezTo>
                      <a:pt x="2668" y="227"/>
                      <a:pt x="2132" y="1"/>
                      <a:pt x="157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89"/>
              </a:p>
            </p:txBody>
          </p:sp>
          <p:sp>
            <p:nvSpPr>
              <p:cNvPr id="12" name="Google Shape;9373;p69">
                <a:extLst>
                  <a:ext uri="{FF2B5EF4-FFF2-40B4-BE49-F238E27FC236}">
                    <a16:creationId xmlns:a16="http://schemas.microsoft.com/office/drawing/2014/main" id="{4141A05B-4C2C-4729-B6C1-36744A358FE6}"/>
                  </a:ext>
                </a:extLst>
              </p:cNvPr>
              <p:cNvSpPr/>
              <p:nvPr/>
            </p:nvSpPr>
            <p:spPr>
              <a:xfrm>
                <a:off x="3950316" y="3820307"/>
                <a:ext cx="369805" cy="353782"/>
              </a:xfrm>
              <a:custGeom>
                <a:avLst/>
                <a:gdLst/>
                <a:ahLst/>
                <a:cxnLst/>
                <a:rect l="l" t="t" r="r" b="b"/>
                <a:pathLst>
                  <a:path w="11609" h="11106" extrusionOk="0">
                    <a:moveTo>
                      <a:pt x="7358" y="6728"/>
                    </a:moveTo>
                    <a:lnTo>
                      <a:pt x="7799" y="7156"/>
                    </a:lnTo>
                    <a:lnTo>
                      <a:pt x="7513" y="7442"/>
                    </a:lnTo>
                    <a:lnTo>
                      <a:pt x="7084" y="7014"/>
                    </a:lnTo>
                    <a:cubicBezTo>
                      <a:pt x="7180" y="6918"/>
                      <a:pt x="7275" y="6835"/>
                      <a:pt x="7358" y="6728"/>
                    </a:cubicBezTo>
                    <a:close/>
                    <a:moveTo>
                      <a:pt x="4395" y="358"/>
                    </a:moveTo>
                    <a:cubicBezTo>
                      <a:pt x="5337" y="358"/>
                      <a:pt x="6281" y="715"/>
                      <a:pt x="7001" y="1429"/>
                    </a:cubicBezTo>
                    <a:cubicBezTo>
                      <a:pt x="8370" y="2799"/>
                      <a:pt x="8430" y="4942"/>
                      <a:pt x="7239" y="6382"/>
                    </a:cubicBezTo>
                    <a:cubicBezTo>
                      <a:pt x="7096" y="6561"/>
                      <a:pt x="6930" y="6728"/>
                      <a:pt x="6763" y="6859"/>
                    </a:cubicBezTo>
                    <a:cubicBezTo>
                      <a:pt x="6075" y="7434"/>
                      <a:pt x="5230" y="7723"/>
                      <a:pt x="4386" y="7723"/>
                    </a:cubicBezTo>
                    <a:cubicBezTo>
                      <a:pt x="3448" y="7723"/>
                      <a:pt x="2513" y="7365"/>
                      <a:pt x="1798" y="6644"/>
                    </a:cubicBezTo>
                    <a:cubicBezTo>
                      <a:pt x="357" y="5192"/>
                      <a:pt x="357" y="2870"/>
                      <a:pt x="1798" y="1429"/>
                    </a:cubicBezTo>
                    <a:cubicBezTo>
                      <a:pt x="2512" y="715"/>
                      <a:pt x="3453" y="358"/>
                      <a:pt x="4395" y="358"/>
                    </a:cubicBezTo>
                    <a:close/>
                    <a:moveTo>
                      <a:pt x="8226" y="7228"/>
                    </a:moveTo>
                    <a:cubicBezTo>
                      <a:pt x="8260" y="7228"/>
                      <a:pt x="8293" y="7240"/>
                      <a:pt x="8311" y="7264"/>
                    </a:cubicBezTo>
                    <a:lnTo>
                      <a:pt x="8763" y="7668"/>
                    </a:lnTo>
                    <a:lnTo>
                      <a:pt x="8001" y="8430"/>
                    </a:lnTo>
                    <a:lnTo>
                      <a:pt x="7620" y="7966"/>
                    </a:lnTo>
                    <a:cubicBezTo>
                      <a:pt x="7573" y="7918"/>
                      <a:pt x="7573" y="7835"/>
                      <a:pt x="7620" y="7787"/>
                    </a:cubicBezTo>
                    <a:lnTo>
                      <a:pt x="8132" y="7264"/>
                    </a:lnTo>
                    <a:cubicBezTo>
                      <a:pt x="8156" y="7240"/>
                      <a:pt x="8192" y="7228"/>
                      <a:pt x="8226" y="7228"/>
                    </a:cubicBezTo>
                    <a:close/>
                    <a:moveTo>
                      <a:pt x="9013" y="7871"/>
                    </a:moveTo>
                    <a:lnTo>
                      <a:pt x="10871" y="9514"/>
                    </a:lnTo>
                    <a:cubicBezTo>
                      <a:pt x="11192" y="9800"/>
                      <a:pt x="11204" y="10276"/>
                      <a:pt x="10906" y="10573"/>
                    </a:cubicBezTo>
                    <a:cubicBezTo>
                      <a:pt x="10765" y="10715"/>
                      <a:pt x="10580" y="10784"/>
                      <a:pt x="10396" y="10784"/>
                    </a:cubicBezTo>
                    <a:cubicBezTo>
                      <a:pt x="10193" y="10784"/>
                      <a:pt x="9990" y="10700"/>
                      <a:pt x="9847" y="10538"/>
                    </a:cubicBezTo>
                    <a:lnTo>
                      <a:pt x="8227" y="8668"/>
                    </a:lnTo>
                    <a:lnTo>
                      <a:pt x="9013" y="7871"/>
                    </a:lnTo>
                    <a:close/>
                    <a:moveTo>
                      <a:pt x="4423" y="1"/>
                    </a:moveTo>
                    <a:cubicBezTo>
                      <a:pt x="3396" y="1"/>
                      <a:pt x="2370" y="394"/>
                      <a:pt x="1584" y="1179"/>
                    </a:cubicBezTo>
                    <a:cubicBezTo>
                      <a:pt x="0" y="2775"/>
                      <a:pt x="0" y="5299"/>
                      <a:pt x="1560" y="6883"/>
                    </a:cubicBezTo>
                    <a:cubicBezTo>
                      <a:pt x="2340" y="7663"/>
                      <a:pt x="3364" y="8052"/>
                      <a:pt x="4389" y="8052"/>
                    </a:cubicBezTo>
                    <a:cubicBezTo>
                      <a:pt x="5257" y="8052"/>
                      <a:pt x="6126" y="7773"/>
                      <a:pt x="6846" y="7216"/>
                    </a:cubicBezTo>
                    <a:lnTo>
                      <a:pt x="7323" y="7692"/>
                    </a:lnTo>
                    <a:cubicBezTo>
                      <a:pt x="7239" y="7859"/>
                      <a:pt x="7263" y="8049"/>
                      <a:pt x="7394" y="8180"/>
                    </a:cubicBezTo>
                    <a:lnTo>
                      <a:pt x="9644" y="10752"/>
                    </a:lnTo>
                    <a:cubicBezTo>
                      <a:pt x="9847" y="10986"/>
                      <a:pt x="10133" y="11105"/>
                      <a:pt x="10421" y="11105"/>
                    </a:cubicBezTo>
                    <a:cubicBezTo>
                      <a:pt x="10690" y="11105"/>
                      <a:pt x="10961" y="11001"/>
                      <a:pt x="11168" y="10788"/>
                    </a:cubicBezTo>
                    <a:cubicBezTo>
                      <a:pt x="11609" y="10359"/>
                      <a:pt x="11573" y="9657"/>
                      <a:pt x="11133" y="9264"/>
                    </a:cubicBezTo>
                    <a:lnTo>
                      <a:pt x="8573" y="7014"/>
                    </a:lnTo>
                    <a:cubicBezTo>
                      <a:pt x="8483" y="6939"/>
                      <a:pt x="8369" y="6897"/>
                      <a:pt x="8259" y="6897"/>
                    </a:cubicBezTo>
                    <a:cubicBezTo>
                      <a:pt x="8194" y="6897"/>
                      <a:pt x="8130" y="6911"/>
                      <a:pt x="8073" y="6942"/>
                    </a:cubicBezTo>
                    <a:lnTo>
                      <a:pt x="7596" y="6454"/>
                    </a:lnTo>
                    <a:cubicBezTo>
                      <a:pt x="8811" y="4894"/>
                      <a:pt x="8704" y="2632"/>
                      <a:pt x="7263" y="1179"/>
                    </a:cubicBezTo>
                    <a:cubicBezTo>
                      <a:pt x="6477" y="394"/>
                      <a:pt x="5450" y="1"/>
                      <a:pt x="442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89"/>
              </a:p>
            </p:txBody>
          </p:sp>
          <p:sp>
            <p:nvSpPr>
              <p:cNvPr id="13" name="Google Shape;9374;p69">
                <a:extLst>
                  <a:ext uri="{FF2B5EF4-FFF2-40B4-BE49-F238E27FC236}">
                    <a16:creationId xmlns:a16="http://schemas.microsoft.com/office/drawing/2014/main" id="{1FA27683-B3D6-4439-A582-A13D6856FEEB}"/>
                  </a:ext>
                </a:extLst>
              </p:cNvPr>
              <p:cNvSpPr/>
              <p:nvPr/>
            </p:nvSpPr>
            <p:spPr>
              <a:xfrm>
                <a:off x="4098219" y="3850602"/>
                <a:ext cx="101299" cy="195781"/>
              </a:xfrm>
              <a:custGeom>
                <a:avLst/>
                <a:gdLst/>
                <a:ahLst/>
                <a:cxnLst/>
                <a:rect l="l" t="t" r="r" b="b"/>
                <a:pathLst>
                  <a:path w="3180" h="6146" extrusionOk="0">
                    <a:moveTo>
                      <a:pt x="194" y="1"/>
                    </a:moveTo>
                    <a:cubicBezTo>
                      <a:pt x="120" y="1"/>
                      <a:pt x="58" y="57"/>
                      <a:pt x="36" y="133"/>
                    </a:cubicBezTo>
                    <a:cubicBezTo>
                      <a:pt x="24" y="228"/>
                      <a:pt x="84" y="300"/>
                      <a:pt x="179" y="312"/>
                    </a:cubicBezTo>
                    <a:cubicBezTo>
                      <a:pt x="775" y="407"/>
                      <a:pt x="1322" y="669"/>
                      <a:pt x="1739" y="1110"/>
                    </a:cubicBezTo>
                    <a:cubicBezTo>
                      <a:pt x="2822" y="2193"/>
                      <a:pt x="2822" y="3967"/>
                      <a:pt x="1739" y="5050"/>
                    </a:cubicBezTo>
                    <a:cubicBezTo>
                      <a:pt x="1286" y="5479"/>
                      <a:pt x="739" y="5765"/>
                      <a:pt x="143" y="5836"/>
                    </a:cubicBezTo>
                    <a:cubicBezTo>
                      <a:pt x="60" y="5848"/>
                      <a:pt x="1" y="5932"/>
                      <a:pt x="13" y="6015"/>
                    </a:cubicBezTo>
                    <a:cubicBezTo>
                      <a:pt x="24" y="6086"/>
                      <a:pt x="84" y="6146"/>
                      <a:pt x="179" y="6146"/>
                    </a:cubicBezTo>
                    <a:lnTo>
                      <a:pt x="203" y="6146"/>
                    </a:lnTo>
                    <a:cubicBezTo>
                      <a:pt x="870" y="6063"/>
                      <a:pt x="1489" y="5753"/>
                      <a:pt x="1977" y="5277"/>
                    </a:cubicBezTo>
                    <a:cubicBezTo>
                      <a:pt x="3180" y="4062"/>
                      <a:pt x="3180" y="2086"/>
                      <a:pt x="1977" y="883"/>
                    </a:cubicBezTo>
                    <a:cubicBezTo>
                      <a:pt x="1501" y="407"/>
                      <a:pt x="894" y="97"/>
                      <a:pt x="215" y="2"/>
                    </a:cubicBezTo>
                    <a:cubicBezTo>
                      <a:pt x="208" y="1"/>
                      <a:pt x="201" y="1"/>
                      <a:pt x="19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89"/>
              </a:p>
            </p:txBody>
          </p:sp>
          <p:sp>
            <p:nvSpPr>
              <p:cNvPr id="14" name="Google Shape;9375;p69">
                <a:extLst>
                  <a:ext uri="{FF2B5EF4-FFF2-40B4-BE49-F238E27FC236}">
                    <a16:creationId xmlns:a16="http://schemas.microsoft.com/office/drawing/2014/main" id="{1CBD3710-5C3E-4E9E-8A41-1B65BD81EF17}"/>
                  </a:ext>
                </a:extLst>
              </p:cNvPr>
              <p:cNvSpPr/>
              <p:nvPr/>
            </p:nvSpPr>
            <p:spPr>
              <a:xfrm>
                <a:off x="3981789" y="3849136"/>
                <a:ext cx="103178" cy="198011"/>
              </a:xfrm>
              <a:custGeom>
                <a:avLst/>
                <a:gdLst/>
                <a:ahLst/>
                <a:cxnLst/>
                <a:rect l="l" t="t" r="r" b="b"/>
                <a:pathLst>
                  <a:path w="3239" h="6216" extrusionOk="0">
                    <a:moveTo>
                      <a:pt x="3036" y="1"/>
                    </a:moveTo>
                    <a:cubicBezTo>
                      <a:pt x="2346" y="120"/>
                      <a:pt x="1703" y="441"/>
                      <a:pt x="1215" y="929"/>
                    </a:cubicBezTo>
                    <a:cubicBezTo>
                      <a:pt x="0" y="2132"/>
                      <a:pt x="0" y="4108"/>
                      <a:pt x="1215" y="5323"/>
                    </a:cubicBezTo>
                    <a:cubicBezTo>
                      <a:pt x="1715" y="5823"/>
                      <a:pt x="2346" y="6120"/>
                      <a:pt x="3036" y="6216"/>
                    </a:cubicBezTo>
                    <a:lnTo>
                      <a:pt x="3060" y="6216"/>
                    </a:lnTo>
                    <a:cubicBezTo>
                      <a:pt x="3132" y="6216"/>
                      <a:pt x="3203" y="6156"/>
                      <a:pt x="3215" y="6061"/>
                    </a:cubicBezTo>
                    <a:cubicBezTo>
                      <a:pt x="3239" y="5978"/>
                      <a:pt x="3156" y="5894"/>
                      <a:pt x="3072" y="5882"/>
                    </a:cubicBezTo>
                    <a:cubicBezTo>
                      <a:pt x="2441" y="5811"/>
                      <a:pt x="1882" y="5537"/>
                      <a:pt x="1429" y="5085"/>
                    </a:cubicBezTo>
                    <a:cubicBezTo>
                      <a:pt x="346" y="3989"/>
                      <a:pt x="346" y="2215"/>
                      <a:pt x="1429" y="1132"/>
                    </a:cubicBezTo>
                    <a:cubicBezTo>
                      <a:pt x="1882" y="691"/>
                      <a:pt x="2441" y="405"/>
                      <a:pt x="3072" y="334"/>
                    </a:cubicBezTo>
                    <a:cubicBezTo>
                      <a:pt x="3156" y="322"/>
                      <a:pt x="3215" y="239"/>
                      <a:pt x="3215" y="155"/>
                    </a:cubicBezTo>
                    <a:cubicBezTo>
                      <a:pt x="3203" y="60"/>
                      <a:pt x="3132" y="1"/>
                      <a:pt x="303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89"/>
              </a:p>
            </p:txBody>
          </p:sp>
        </p:grpSp>
      </p:grpSp>
      <p:sp>
        <p:nvSpPr>
          <p:cNvPr id="16" name="Google Shape;338;p37">
            <a:extLst>
              <a:ext uri="{FF2B5EF4-FFF2-40B4-BE49-F238E27FC236}">
                <a16:creationId xmlns:a16="http://schemas.microsoft.com/office/drawing/2014/main" id="{BC05E16E-F38D-4A6F-8B25-E6FA3BA21F9B}"/>
              </a:ext>
            </a:extLst>
          </p:cNvPr>
          <p:cNvSpPr txBox="1">
            <a:spLocks/>
          </p:cNvSpPr>
          <p:nvPr/>
        </p:nvSpPr>
        <p:spPr>
          <a:xfrm>
            <a:off x="1335878" y="3620477"/>
            <a:ext cx="3294532" cy="145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228600" marR="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spcBef>
                <a:spcPts val="2133"/>
              </a:spcBef>
              <a:spcAft>
                <a:spcPts val="2133"/>
              </a:spcAft>
              <a:buFont typeface="Arial"/>
              <a:buNone/>
            </a:pPr>
            <a:r>
              <a:rPr lang="es-MX">
                <a:latin typeface="+mj-lt"/>
              </a:rPr>
              <a:t>Generar indicadores que permitan conocer la evolución de la pobreza. </a:t>
            </a:r>
            <a:endParaRPr lang="es-MX" dirty="0">
              <a:latin typeface="+mj-lt"/>
            </a:endParaRPr>
          </a:p>
        </p:txBody>
      </p:sp>
      <p:sp>
        <p:nvSpPr>
          <p:cNvPr id="17" name="Google Shape;340;p37">
            <a:extLst>
              <a:ext uri="{FF2B5EF4-FFF2-40B4-BE49-F238E27FC236}">
                <a16:creationId xmlns:a16="http://schemas.microsoft.com/office/drawing/2014/main" id="{25A8E872-5BD5-44FF-B9E7-6DD2F82F8344}"/>
              </a:ext>
            </a:extLst>
          </p:cNvPr>
          <p:cNvSpPr txBox="1">
            <a:spLocks/>
          </p:cNvSpPr>
          <p:nvPr/>
        </p:nvSpPr>
        <p:spPr>
          <a:xfrm>
            <a:off x="4853912" y="3652044"/>
            <a:ext cx="2848800" cy="145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228600" marR="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spcBef>
                <a:spcPts val="2133"/>
              </a:spcBef>
              <a:spcAft>
                <a:spcPts val="2133"/>
              </a:spcAft>
              <a:buFont typeface="Arial"/>
              <a:buNone/>
            </a:pPr>
            <a:r>
              <a:rPr lang="es-MX">
                <a:latin typeface="+mj-lt"/>
              </a:rPr>
              <a:t>Efectuar diagnósticos sobre las condiciones de vida y pobreza.</a:t>
            </a:r>
            <a:endParaRPr lang="es-MX" dirty="0">
              <a:latin typeface="+mj-lt"/>
            </a:endParaRPr>
          </a:p>
        </p:txBody>
      </p:sp>
      <p:sp>
        <p:nvSpPr>
          <p:cNvPr id="18" name="Google Shape;342;p37">
            <a:extLst>
              <a:ext uri="{FF2B5EF4-FFF2-40B4-BE49-F238E27FC236}">
                <a16:creationId xmlns:a16="http://schemas.microsoft.com/office/drawing/2014/main" id="{05771C18-E237-4D3C-8A2C-782044DB71CA}"/>
              </a:ext>
            </a:extLst>
          </p:cNvPr>
          <p:cNvSpPr txBox="1">
            <a:spLocks/>
          </p:cNvSpPr>
          <p:nvPr/>
        </p:nvSpPr>
        <p:spPr>
          <a:xfrm>
            <a:off x="8275273" y="3655471"/>
            <a:ext cx="2848800" cy="145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228600" marR="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s-MX" dirty="0">
                <a:latin typeface="+mj-lt"/>
              </a:rPr>
              <a:t>Servir de fuente de información a instituciones públicas, privadas y académicas.</a:t>
            </a:r>
          </a:p>
          <a:p>
            <a:pPr marL="0" indent="0" algn="ctr">
              <a:spcBef>
                <a:spcPts val="2133"/>
              </a:spcBef>
              <a:spcAft>
                <a:spcPts val="2133"/>
              </a:spcAft>
              <a:buFont typeface="Arial"/>
              <a:buNone/>
            </a:pPr>
            <a:endParaRPr lang="es-MX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58783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707BEF1B-F836-4604-A3DE-8FA1228DB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4400" dirty="0"/>
              <a:t>Conceptos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FA3CC5A-4C1A-47D5-9624-F50BEA8B2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/>
              <a:t>Ronny M. Condor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5F6C344-B13F-42CD-BFA0-92A0F6C98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A9FC-5706-425E-BC41-84BEAD9EC8F9}" type="slidenum">
              <a:rPr lang="es-PE" smtClean="0"/>
              <a:t>11</a:t>
            </a:fld>
            <a:endParaRPr lang="es-PE"/>
          </a:p>
        </p:txBody>
      </p:sp>
      <p:pic>
        <p:nvPicPr>
          <p:cNvPr id="8" name="Picture 4" descr="Al otro lado del muro de la vergüenza / Lima, Perú | ArchDaily Perú">
            <a:extLst>
              <a:ext uri="{FF2B5EF4-FFF2-40B4-BE49-F238E27FC236}">
                <a16:creationId xmlns:a16="http://schemas.microsoft.com/office/drawing/2014/main" id="{53A3132D-B33B-49D6-AAFA-9C25EBEE4283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785" r="7785"/>
          <a:stretch/>
        </p:blipFill>
        <p:spPr bwMode="auto">
          <a:xfrm>
            <a:off x="5495731" y="0"/>
            <a:ext cx="669626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Google Shape;414;p42">
            <a:extLst>
              <a:ext uri="{FF2B5EF4-FFF2-40B4-BE49-F238E27FC236}">
                <a16:creationId xmlns:a16="http://schemas.microsoft.com/office/drawing/2014/main" id="{7CBCE2E5-3C98-4A7A-96F3-2C412A4ACF26}"/>
              </a:ext>
            </a:extLst>
          </p:cNvPr>
          <p:cNvSpPr txBox="1">
            <a:spLocks/>
          </p:cNvSpPr>
          <p:nvPr/>
        </p:nvSpPr>
        <p:spPr>
          <a:xfrm>
            <a:off x="520959" y="2166670"/>
            <a:ext cx="2387600" cy="1452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marR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MX" sz="2000" b="1" dirty="0">
                <a:solidFill>
                  <a:schemeClr val="tx1"/>
                </a:solidFill>
                <a:latin typeface="+mj-lt"/>
              </a:rPr>
              <a:t>Cobertura</a:t>
            </a:r>
          </a:p>
          <a:p>
            <a:r>
              <a:rPr lang="es-MX" sz="2000" dirty="0">
                <a:solidFill>
                  <a:schemeClr val="accent4"/>
                </a:solidFill>
                <a:latin typeface="+mj-lt"/>
              </a:rPr>
              <a:t>Ámbito nacional, zonas rurales y urbanas. </a:t>
            </a:r>
          </a:p>
          <a:p>
            <a:pPr>
              <a:spcBef>
                <a:spcPts val="2133"/>
              </a:spcBef>
              <a:spcAft>
                <a:spcPts val="2133"/>
              </a:spcAft>
            </a:pPr>
            <a:endParaRPr lang="es-MX" sz="2000" dirty="0">
              <a:latin typeface="+mj-lt"/>
            </a:endParaRPr>
          </a:p>
        </p:txBody>
      </p:sp>
      <p:sp>
        <p:nvSpPr>
          <p:cNvPr id="20" name="Google Shape;416;p42">
            <a:extLst>
              <a:ext uri="{FF2B5EF4-FFF2-40B4-BE49-F238E27FC236}">
                <a16:creationId xmlns:a16="http://schemas.microsoft.com/office/drawing/2014/main" id="{239E098E-01D2-4983-B017-7EFFFA4308F6}"/>
              </a:ext>
            </a:extLst>
          </p:cNvPr>
          <p:cNvSpPr txBox="1">
            <a:spLocks/>
          </p:cNvSpPr>
          <p:nvPr/>
        </p:nvSpPr>
        <p:spPr>
          <a:xfrm>
            <a:off x="466917" y="4407562"/>
            <a:ext cx="2998143" cy="145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228600" marR="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Font typeface="Arial"/>
              <a:buNone/>
            </a:pPr>
            <a:r>
              <a:rPr lang="pt-BR" sz="2000" b="1" dirty="0">
                <a:latin typeface="+mj-lt"/>
              </a:rPr>
              <a:t>Tipo de </a:t>
            </a:r>
            <a:r>
              <a:rPr lang="pt-BR" sz="2000" b="1" dirty="0" err="1">
                <a:latin typeface="+mj-lt"/>
              </a:rPr>
              <a:t>muestra</a:t>
            </a:r>
            <a:br>
              <a:rPr lang="pt-BR" sz="2000" dirty="0">
                <a:latin typeface="+mj-lt"/>
              </a:rPr>
            </a:br>
            <a:r>
              <a:rPr lang="pt-BR" sz="2000" dirty="0">
                <a:solidFill>
                  <a:schemeClr val="accent4"/>
                </a:solidFill>
                <a:latin typeface="+mj-lt"/>
              </a:rPr>
              <a:t>Tipo probabilística, de áreas, estratificada, </a:t>
            </a:r>
            <a:r>
              <a:rPr lang="pt-BR" sz="2000" dirty="0" err="1">
                <a:solidFill>
                  <a:schemeClr val="accent4"/>
                </a:solidFill>
                <a:latin typeface="+mj-lt"/>
              </a:rPr>
              <a:t>multietápica</a:t>
            </a:r>
            <a:r>
              <a:rPr lang="pt-BR" sz="2000" dirty="0">
                <a:solidFill>
                  <a:schemeClr val="accent4"/>
                </a:solidFill>
                <a:latin typeface="+mj-lt"/>
              </a:rPr>
              <a:t> e </a:t>
            </a:r>
            <a:r>
              <a:rPr lang="pt-BR" sz="2000" dirty="0" err="1">
                <a:solidFill>
                  <a:schemeClr val="accent4"/>
                </a:solidFill>
                <a:latin typeface="+mj-lt"/>
              </a:rPr>
              <a:t>independiente</a:t>
            </a:r>
            <a:r>
              <a:rPr lang="pt-BR" sz="2000" dirty="0">
                <a:solidFill>
                  <a:schemeClr val="accent4"/>
                </a:solidFill>
                <a:latin typeface="+mj-lt"/>
              </a:rPr>
              <a:t>.</a:t>
            </a:r>
          </a:p>
        </p:txBody>
      </p:sp>
      <p:sp>
        <p:nvSpPr>
          <p:cNvPr id="21" name="Google Shape;418;p42">
            <a:extLst>
              <a:ext uri="{FF2B5EF4-FFF2-40B4-BE49-F238E27FC236}">
                <a16:creationId xmlns:a16="http://schemas.microsoft.com/office/drawing/2014/main" id="{A94827BF-D13C-4DD1-B273-DC86A6BE585E}"/>
              </a:ext>
            </a:extLst>
          </p:cNvPr>
          <p:cNvSpPr txBox="1">
            <a:spLocks/>
          </p:cNvSpPr>
          <p:nvPr/>
        </p:nvSpPr>
        <p:spPr>
          <a:xfrm>
            <a:off x="3157149" y="2231985"/>
            <a:ext cx="2387600" cy="145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228600" marR="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Font typeface="Arial"/>
              <a:buNone/>
            </a:pPr>
            <a:r>
              <a:rPr lang="es-MX" b="1" dirty="0">
                <a:latin typeface="+mj-lt"/>
              </a:rPr>
              <a:t>Población objetivo</a:t>
            </a:r>
            <a:br>
              <a:rPr lang="es-MX" dirty="0">
                <a:latin typeface="+mj-lt"/>
              </a:rPr>
            </a:br>
            <a:r>
              <a:rPr lang="es-MX" dirty="0">
                <a:solidFill>
                  <a:schemeClr val="accent4"/>
                </a:solidFill>
                <a:latin typeface="+mj-lt"/>
              </a:rPr>
              <a:t>Viviendas particulares y sus ocupantes.</a:t>
            </a:r>
          </a:p>
          <a:p>
            <a:pPr marL="0" indent="0">
              <a:spcBef>
                <a:spcPts val="2133"/>
              </a:spcBef>
              <a:spcAft>
                <a:spcPts val="2133"/>
              </a:spcAft>
              <a:buFont typeface="Arial"/>
              <a:buNone/>
            </a:pPr>
            <a:endParaRPr lang="es-MX" dirty="0">
              <a:latin typeface="+mj-lt"/>
            </a:endParaRPr>
          </a:p>
        </p:txBody>
      </p:sp>
      <p:sp>
        <p:nvSpPr>
          <p:cNvPr id="22" name="Google Shape;420;p42">
            <a:extLst>
              <a:ext uri="{FF2B5EF4-FFF2-40B4-BE49-F238E27FC236}">
                <a16:creationId xmlns:a16="http://schemas.microsoft.com/office/drawing/2014/main" id="{EF8C4571-845A-4ACE-9485-01F8388E5632}"/>
              </a:ext>
            </a:extLst>
          </p:cNvPr>
          <p:cNvSpPr txBox="1">
            <a:spLocks/>
          </p:cNvSpPr>
          <p:nvPr/>
        </p:nvSpPr>
        <p:spPr>
          <a:xfrm>
            <a:off x="3297108" y="4445931"/>
            <a:ext cx="2338582" cy="1488338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228600" marR="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Font typeface="Arial"/>
              <a:buNone/>
            </a:pPr>
            <a:r>
              <a:rPr lang="es-MX" sz="2000" b="1" dirty="0">
                <a:latin typeface="+mj-lt"/>
              </a:rPr>
              <a:t>Nivel de confianza</a:t>
            </a:r>
            <a:br>
              <a:rPr lang="es-MX" sz="2000" dirty="0">
                <a:latin typeface="+mj-lt"/>
              </a:rPr>
            </a:br>
            <a:r>
              <a:rPr lang="es-MX" sz="2000" dirty="0">
                <a:solidFill>
                  <a:schemeClr val="accent4"/>
                </a:solidFill>
                <a:latin typeface="+mj-lt"/>
              </a:rPr>
              <a:t>95%</a:t>
            </a:r>
          </a:p>
          <a:p>
            <a:pPr marL="0" indent="0">
              <a:spcBef>
                <a:spcPts val="2133"/>
              </a:spcBef>
              <a:spcAft>
                <a:spcPts val="2133"/>
              </a:spcAft>
              <a:buFont typeface="Arial"/>
              <a:buNone/>
            </a:pPr>
            <a:endParaRPr lang="es-MX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47785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9107E8-D72B-43EE-AF31-1AD06406C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/>
              <a:t>Ronny M. Condor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86B7DB-92CC-476A-B44B-B0C967C76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A9FC-5706-425E-BC41-84BEAD9EC8F9}" type="slidenum">
              <a:rPr lang="es-PE" smtClean="0"/>
              <a:t>12</a:t>
            </a:fld>
            <a:endParaRPr lang="es-PE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BA9195C-76B6-4968-AB9C-6D5D515B53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08" t="3550" r="5242" b="3371"/>
          <a:stretch/>
        </p:blipFill>
        <p:spPr>
          <a:xfrm>
            <a:off x="6913985" y="77426"/>
            <a:ext cx="3890866" cy="6621953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65AC0AAB-B088-4768-877B-52B566528BED}"/>
              </a:ext>
            </a:extLst>
          </p:cNvPr>
          <p:cNvSpPr txBox="1"/>
          <p:nvPr/>
        </p:nvSpPr>
        <p:spPr>
          <a:xfrm>
            <a:off x="597159" y="662473"/>
            <a:ext cx="46932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000" dirty="0">
                <a:solidFill>
                  <a:schemeClr val="accent1"/>
                </a:solidFill>
              </a:rPr>
              <a:t>Diagrama de flujo del proceso de una encuesta de hogares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C8A4D751-9339-4234-93FC-53BA25A8A336}"/>
              </a:ext>
            </a:extLst>
          </p:cNvPr>
          <p:cNvSpPr txBox="1"/>
          <p:nvPr/>
        </p:nvSpPr>
        <p:spPr>
          <a:xfrm>
            <a:off x="578498" y="2295332"/>
            <a:ext cx="34429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400" dirty="0"/>
              <a:t>Fuente: </a:t>
            </a:r>
            <a:r>
              <a:rPr lang="es-PE" sz="1400" dirty="0" err="1"/>
              <a:t>United</a:t>
            </a:r>
            <a:r>
              <a:rPr lang="es-PE" sz="1400" dirty="0"/>
              <a:t> </a:t>
            </a:r>
            <a:r>
              <a:rPr lang="es-PE" sz="1400" dirty="0" err="1"/>
              <a:t>Nations</a:t>
            </a:r>
            <a:r>
              <a:rPr lang="es-PE" sz="1400" dirty="0"/>
              <a:t> (2008). Encuestas de hogares en los países en desarrollo y en transición. </a:t>
            </a:r>
            <a:r>
              <a:rPr lang="es-PE" sz="1400" dirty="0" err="1"/>
              <a:t>United</a:t>
            </a:r>
            <a:r>
              <a:rPr lang="es-PE" sz="1400" dirty="0"/>
              <a:t> </a:t>
            </a:r>
            <a:r>
              <a:rPr lang="es-PE" sz="1400" dirty="0" err="1"/>
              <a:t>Nations</a:t>
            </a:r>
            <a:r>
              <a:rPr lang="es-PE" sz="1400" dirty="0"/>
              <a:t> </a:t>
            </a:r>
            <a:r>
              <a:rPr lang="es-PE" sz="1400" dirty="0" err="1"/>
              <a:t>Publications</a:t>
            </a:r>
            <a:r>
              <a:rPr lang="es-PE" sz="1400" dirty="0"/>
              <a:t>. 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205E93FC-CFDF-44E2-9630-D8D47AAEDD1D}"/>
              </a:ext>
            </a:extLst>
          </p:cNvPr>
          <p:cNvSpPr/>
          <p:nvPr/>
        </p:nvSpPr>
        <p:spPr>
          <a:xfrm>
            <a:off x="6895325" y="2351314"/>
            <a:ext cx="1604865" cy="961053"/>
          </a:xfrm>
          <a:prstGeom prst="roundRect">
            <a:avLst/>
          </a:prstGeom>
          <a:noFill/>
          <a:ln w="28575"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0D89A597-3ABD-4E2E-8138-BE45F03B8B76}"/>
              </a:ext>
            </a:extLst>
          </p:cNvPr>
          <p:cNvSpPr/>
          <p:nvPr/>
        </p:nvSpPr>
        <p:spPr>
          <a:xfrm>
            <a:off x="6867331" y="3424336"/>
            <a:ext cx="1632857" cy="279918"/>
          </a:xfrm>
          <a:prstGeom prst="roundRect">
            <a:avLst/>
          </a:prstGeom>
          <a:noFill/>
          <a:ln w="28575"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C633A848-8A05-4CDF-B039-85886A5F079F}"/>
              </a:ext>
            </a:extLst>
          </p:cNvPr>
          <p:cNvSpPr txBox="1"/>
          <p:nvPr/>
        </p:nvSpPr>
        <p:spPr>
          <a:xfrm>
            <a:off x="5645019" y="2575250"/>
            <a:ext cx="1390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400" dirty="0"/>
              <a:t>Estratificación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54946B29-AA04-4625-999C-B275C191CC6B}"/>
              </a:ext>
            </a:extLst>
          </p:cNvPr>
          <p:cNvSpPr txBox="1"/>
          <p:nvPr/>
        </p:nvSpPr>
        <p:spPr>
          <a:xfrm>
            <a:off x="6021355" y="3399454"/>
            <a:ext cx="929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400" dirty="0" err="1"/>
              <a:t>Clusters</a:t>
            </a:r>
            <a:endParaRPr lang="es-PE" sz="1400" dirty="0"/>
          </a:p>
        </p:txBody>
      </p:sp>
    </p:spTree>
    <p:extLst>
      <p:ext uri="{BB962C8B-B14F-4D97-AF65-F5344CB8AC3E}">
        <p14:creationId xmlns:p14="http://schemas.microsoft.com/office/powerpoint/2010/main" val="211779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7855ED45-5528-4467-871A-CCB05D925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Módulos</a:t>
            </a:r>
          </a:p>
        </p:txBody>
      </p:sp>
      <p:sp>
        <p:nvSpPr>
          <p:cNvPr id="470" name="Google Shape;470;p43"/>
          <p:cNvSpPr txBox="1"/>
          <p:nvPr/>
        </p:nvSpPr>
        <p:spPr>
          <a:xfrm>
            <a:off x="8454539" y="2429366"/>
            <a:ext cx="2726171" cy="479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tx1"/>
                </a:solidFill>
                <a:latin typeface="+mj-lt"/>
                <a:ea typeface="Oswald Regular"/>
                <a:cs typeface="Oswald Regular"/>
                <a:sym typeface="Oswald Regular"/>
              </a:rPr>
              <a:t>SALUD</a:t>
            </a:r>
            <a:endParaRPr sz="2000" dirty="0">
              <a:solidFill>
                <a:schemeClr val="tx1"/>
              </a:solidFill>
              <a:latin typeface="+mj-lt"/>
              <a:ea typeface="Oswald Regular"/>
              <a:cs typeface="Oswald Regular"/>
              <a:sym typeface="Oswald Regular"/>
            </a:endParaRPr>
          </a:p>
        </p:txBody>
      </p:sp>
      <p:sp>
        <p:nvSpPr>
          <p:cNvPr id="472" name="Google Shape;472;p43"/>
          <p:cNvSpPr txBox="1"/>
          <p:nvPr/>
        </p:nvSpPr>
        <p:spPr>
          <a:xfrm>
            <a:off x="1714897" y="2429366"/>
            <a:ext cx="2726171" cy="479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tx1"/>
                </a:solidFill>
                <a:latin typeface="+mj-lt"/>
                <a:ea typeface="Oswald Regular"/>
                <a:cs typeface="Oswald Regular"/>
                <a:sym typeface="Oswald Regular"/>
              </a:rPr>
              <a:t>EDUCACIÓN</a:t>
            </a:r>
            <a:endParaRPr sz="2000" dirty="0">
              <a:solidFill>
                <a:schemeClr val="tx1"/>
              </a:solidFill>
              <a:latin typeface="+mj-lt"/>
              <a:ea typeface="Oswald Regular"/>
              <a:cs typeface="Oswald Regular"/>
              <a:sym typeface="Oswald Regular"/>
            </a:endParaRPr>
          </a:p>
        </p:txBody>
      </p:sp>
      <p:sp>
        <p:nvSpPr>
          <p:cNvPr id="474" name="Google Shape;474;p43"/>
          <p:cNvSpPr txBox="1"/>
          <p:nvPr/>
        </p:nvSpPr>
        <p:spPr>
          <a:xfrm>
            <a:off x="8461865" y="4583199"/>
            <a:ext cx="2726171" cy="479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None/>
            </a:pPr>
            <a:r>
              <a:rPr lang="en" sz="2000" dirty="0">
                <a:solidFill>
                  <a:schemeClr val="tx1"/>
                </a:solidFill>
                <a:latin typeface="+mj-lt"/>
                <a:ea typeface="Oswald Regular"/>
                <a:cs typeface="Oswald Regular"/>
                <a:sym typeface="Oswald Regular"/>
              </a:rPr>
              <a:t>GOBERNABILIDAD Y DEMOCRACIA</a:t>
            </a:r>
            <a:endParaRPr sz="2000" dirty="0">
              <a:solidFill>
                <a:schemeClr val="tx1"/>
              </a:solidFill>
              <a:latin typeface="+mj-lt"/>
              <a:ea typeface="Oswald Regular"/>
              <a:cs typeface="Oswald Regular"/>
              <a:sym typeface="Oswald Regular"/>
            </a:endParaRPr>
          </a:p>
        </p:txBody>
      </p:sp>
      <p:sp>
        <p:nvSpPr>
          <p:cNvPr id="476" name="Google Shape;476;p43"/>
          <p:cNvSpPr txBox="1"/>
          <p:nvPr/>
        </p:nvSpPr>
        <p:spPr>
          <a:xfrm>
            <a:off x="1259632" y="4418631"/>
            <a:ext cx="2726171" cy="479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None/>
            </a:pPr>
            <a:r>
              <a:rPr lang="en" sz="2000" dirty="0">
                <a:solidFill>
                  <a:schemeClr val="tx1"/>
                </a:solidFill>
                <a:latin typeface="+mj-lt"/>
                <a:ea typeface="Oswald Regular"/>
                <a:cs typeface="Oswald Regular"/>
                <a:sym typeface="Oswald Regular"/>
              </a:rPr>
              <a:t>EMPLEO</a:t>
            </a:r>
            <a:endParaRPr sz="2000" dirty="0">
              <a:solidFill>
                <a:schemeClr val="tx1"/>
              </a:solidFill>
              <a:latin typeface="+mj-lt"/>
              <a:ea typeface="Oswald Regular"/>
              <a:cs typeface="Oswald Regular"/>
              <a:sym typeface="Oswald Regular"/>
            </a:endParaRP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704719DA-51CA-4C8B-B773-7D9405A2BCD2}"/>
              </a:ext>
            </a:extLst>
          </p:cNvPr>
          <p:cNvGrpSpPr/>
          <p:nvPr/>
        </p:nvGrpSpPr>
        <p:grpSpPr>
          <a:xfrm>
            <a:off x="4160803" y="2248098"/>
            <a:ext cx="4222397" cy="4306667"/>
            <a:chOff x="3120602" y="1679075"/>
            <a:chExt cx="3166798" cy="3230000"/>
          </a:xfrm>
        </p:grpSpPr>
        <p:grpSp>
          <p:nvGrpSpPr>
            <p:cNvPr id="4" name="Grupo 3">
              <a:extLst>
                <a:ext uri="{FF2B5EF4-FFF2-40B4-BE49-F238E27FC236}">
                  <a16:creationId xmlns:a16="http://schemas.microsoft.com/office/drawing/2014/main" id="{3B9F7C04-6CF0-4322-B2B9-3BFF17FDF272}"/>
                </a:ext>
              </a:extLst>
            </p:cNvPr>
            <p:cNvGrpSpPr/>
            <p:nvPr/>
          </p:nvGrpSpPr>
          <p:grpSpPr>
            <a:xfrm>
              <a:off x="3120602" y="1679075"/>
              <a:ext cx="3166798" cy="3230000"/>
              <a:chOff x="2959756" y="1373425"/>
              <a:chExt cx="3166798" cy="3230000"/>
            </a:xfrm>
          </p:grpSpPr>
          <p:sp>
            <p:nvSpPr>
              <p:cNvPr id="426" name="Google Shape;426;p43"/>
              <p:cNvSpPr/>
              <p:nvPr/>
            </p:nvSpPr>
            <p:spPr>
              <a:xfrm>
                <a:off x="2959756" y="1373425"/>
                <a:ext cx="2904300" cy="2904300"/>
              </a:xfrm>
              <a:prstGeom prst="pie">
                <a:avLst>
                  <a:gd name="adj1" fmla="val 10788219"/>
                  <a:gd name="adj2" fmla="val 16200000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89" dirty="0"/>
              </a:p>
            </p:txBody>
          </p:sp>
          <p:sp>
            <p:nvSpPr>
              <p:cNvPr id="427" name="Google Shape;427;p43"/>
              <p:cNvSpPr/>
              <p:nvPr/>
            </p:nvSpPr>
            <p:spPr>
              <a:xfrm rot="5400000">
                <a:off x="3222254" y="1373425"/>
                <a:ext cx="2904300" cy="2904300"/>
              </a:xfrm>
              <a:prstGeom prst="pie">
                <a:avLst>
                  <a:gd name="adj1" fmla="val 10788219"/>
                  <a:gd name="adj2" fmla="val 1620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89" dirty="0"/>
              </a:p>
            </p:txBody>
          </p:sp>
          <p:sp>
            <p:nvSpPr>
              <p:cNvPr id="428" name="Google Shape;428;p43"/>
              <p:cNvSpPr/>
              <p:nvPr/>
            </p:nvSpPr>
            <p:spPr>
              <a:xfrm rot="10800000">
                <a:off x="3200273" y="1699125"/>
                <a:ext cx="2904300" cy="2904300"/>
              </a:xfrm>
              <a:prstGeom prst="pie">
                <a:avLst>
                  <a:gd name="adj1" fmla="val 10788219"/>
                  <a:gd name="adj2" fmla="val 16200000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89"/>
              </a:p>
            </p:txBody>
          </p:sp>
          <p:sp>
            <p:nvSpPr>
              <p:cNvPr id="429" name="Google Shape;429;p43"/>
              <p:cNvSpPr/>
              <p:nvPr/>
            </p:nvSpPr>
            <p:spPr>
              <a:xfrm rot="-5400000">
                <a:off x="3039427" y="1699124"/>
                <a:ext cx="2904300" cy="2904300"/>
              </a:xfrm>
              <a:prstGeom prst="pie">
                <a:avLst>
                  <a:gd name="adj1" fmla="val 10788219"/>
                  <a:gd name="adj2" fmla="val 1620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89"/>
              </a:p>
            </p:txBody>
          </p:sp>
        </p:grpSp>
        <p:sp>
          <p:nvSpPr>
            <p:cNvPr id="2" name="Google Shape;9622;p69">
              <a:extLst>
                <a:ext uri="{FF2B5EF4-FFF2-40B4-BE49-F238E27FC236}">
                  <a16:creationId xmlns:a16="http://schemas.microsoft.com/office/drawing/2014/main" id="{4FE599B9-0D77-499D-9641-FD980BDD85B3}"/>
                </a:ext>
              </a:extLst>
            </p:cNvPr>
            <p:cNvSpPr/>
            <p:nvPr/>
          </p:nvSpPr>
          <p:spPr>
            <a:xfrm>
              <a:off x="3754175" y="2306976"/>
              <a:ext cx="365632" cy="363561"/>
            </a:xfrm>
            <a:custGeom>
              <a:avLst/>
              <a:gdLst/>
              <a:ahLst/>
              <a:cxnLst/>
              <a:rect l="l" t="t" r="r" b="b"/>
              <a:pathLst>
                <a:path w="11478" h="11413" extrusionOk="0">
                  <a:moveTo>
                    <a:pt x="1401" y="515"/>
                  </a:moveTo>
                  <a:cubicBezTo>
                    <a:pt x="1616" y="515"/>
                    <a:pt x="1834" y="595"/>
                    <a:pt x="2000" y="756"/>
                  </a:cubicBezTo>
                  <a:lnTo>
                    <a:pt x="2548" y="1304"/>
                  </a:lnTo>
                  <a:lnTo>
                    <a:pt x="1358" y="2494"/>
                  </a:lnTo>
                  <a:lnTo>
                    <a:pt x="810" y="1947"/>
                  </a:lnTo>
                  <a:cubicBezTo>
                    <a:pt x="476" y="1625"/>
                    <a:pt x="476" y="1078"/>
                    <a:pt x="810" y="756"/>
                  </a:cubicBezTo>
                  <a:cubicBezTo>
                    <a:pt x="971" y="595"/>
                    <a:pt x="1185" y="515"/>
                    <a:pt x="1401" y="515"/>
                  </a:cubicBezTo>
                  <a:close/>
                  <a:moveTo>
                    <a:pt x="2798" y="1566"/>
                  </a:moveTo>
                  <a:lnTo>
                    <a:pt x="3251" y="2006"/>
                  </a:lnTo>
                  <a:lnTo>
                    <a:pt x="2655" y="2602"/>
                  </a:lnTo>
                  <a:lnTo>
                    <a:pt x="2060" y="3197"/>
                  </a:lnTo>
                  <a:lnTo>
                    <a:pt x="1608" y="2756"/>
                  </a:lnTo>
                  <a:lnTo>
                    <a:pt x="2798" y="1566"/>
                  </a:lnTo>
                  <a:close/>
                  <a:moveTo>
                    <a:pt x="10132" y="9031"/>
                  </a:moveTo>
                  <a:lnTo>
                    <a:pt x="10811" y="10757"/>
                  </a:lnTo>
                  <a:lnTo>
                    <a:pt x="9085" y="10091"/>
                  </a:lnTo>
                  <a:lnTo>
                    <a:pt x="10132" y="9031"/>
                  </a:lnTo>
                  <a:close/>
                  <a:moveTo>
                    <a:pt x="4036" y="5685"/>
                  </a:moveTo>
                  <a:lnTo>
                    <a:pt x="5763" y="7412"/>
                  </a:lnTo>
                  <a:lnTo>
                    <a:pt x="5418" y="7757"/>
                  </a:lnTo>
                  <a:lnTo>
                    <a:pt x="5001" y="7340"/>
                  </a:lnTo>
                  <a:cubicBezTo>
                    <a:pt x="4965" y="7299"/>
                    <a:pt x="4920" y="7278"/>
                    <a:pt x="4876" y="7278"/>
                  </a:cubicBezTo>
                  <a:cubicBezTo>
                    <a:pt x="4831" y="7278"/>
                    <a:pt x="4787" y="7299"/>
                    <a:pt x="4751" y="7340"/>
                  </a:cubicBezTo>
                  <a:cubicBezTo>
                    <a:pt x="4679" y="7412"/>
                    <a:pt x="4679" y="7519"/>
                    <a:pt x="4751" y="7590"/>
                  </a:cubicBezTo>
                  <a:lnTo>
                    <a:pt x="5168" y="8007"/>
                  </a:lnTo>
                  <a:lnTo>
                    <a:pt x="4763" y="8412"/>
                  </a:lnTo>
                  <a:lnTo>
                    <a:pt x="3822" y="7471"/>
                  </a:lnTo>
                  <a:cubicBezTo>
                    <a:pt x="3786" y="7436"/>
                    <a:pt x="3742" y="7418"/>
                    <a:pt x="3697" y="7418"/>
                  </a:cubicBezTo>
                  <a:cubicBezTo>
                    <a:pt x="3652" y="7418"/>
                    <a:pt x="3608" y="7436"/>
                    <a:pt x="3572" y="7471"/>
                  </a:cubicBezTo>
                  <a:cubicBezTo>
                    <a:pt x="3501" y="7543"/>
                    <a:pt x="3501" y="7650"/>
                    <a:pt x="3572" y="7721"/>
                  </a:cubicBezTo>
                  <a:lnTo>
                    <a:pt x="4513" y="8662"/>
                  </a:lnTo>
                  <a:lnTo>
                    <a:pt x="4108" y="9067"/>
                  </a:lnTo>
                  <a:lnTo>
                    <a:pt x="3691" y="8638"/>
                  </a:lnTo>
                  <a:cubicBezTo>
                    <a:pt x="3655" y="8602"/>
                    <a:pt x="3611" y="8584"/>
                    <a:pt x="3566" y="8584"/>
                  </a:cubicBezTo>
                  <a:cubicBezTo>
                    <a:pt x="3521" y="8584"/>
                    <a:pt x="3477" y="8602"/>
                    <a:pt x="3441" y="8638"/>
                  </a:cubicBezTo>
                  <a:cubicBezTo>
                    <a:pt x="3358" y="8721"/>
                    <a:pt x="3358" y="8817"/>
                    <a:pt x="3441" y="8900"/>
                  </a:cubicBezTo>
                  <a:lnTo>
                    <a:pt x="3858" y="9317"/>
                  </a:lnTo>
                  <a:lnTo>
                    <a:pt x="3453" y="9710"/>
                  </a:lnTo>
                  <a:lnTo>
                    <a:pt x="3036" y="9293"/>
                  </a:lnTo>
                  <a:cubicBezTo>
                    <a:pt x="3001" y="9257"/>
                    <a:pt x="2956" y="9239"/>
                    <a:pt x="2911" y="9239"/>
                  </a:cubicBezTo>
                  <a:cubicBezTo>
                    <a:pt x="2867" y="9239"/>
                    <a:pt x="2822" y="9257"/>
                    <a:pt x="2786" y="9293"/>
                  </a:cubicBezTo>
                  <a:cubicBezTo>
                    <a:pt x="2703" y="9376"/>
                    <a:pt x="2703" y="9471"/>
                    <a:pt x="2786" y="9555"/>
                  </a:cubicBezTo>
                  <a:lnTo>
                    <a:pt x="3203" y="9972"/>
                  </a:lnTo>
                  <a:lnTo>
                    <a:pt x="2798" y="10364"/>
                  </a:lnTo>
                  <a:lnTo>
                    <a:pt x="1858" y="9436"/>
                  </a:lnTo>
                  <a:cubicBezTo>
                    <a:pt x="1822" y="9394"/>
                    <a:pt x="1777" y="9373"/>
                    <a:pt x="1733" y="9373"/>
                  </a:cubicBezTo>
                  <a:cubicBezTo>
                    <a:pt x="1688" y="9373"/>
                    <a:pt x="1643" y="9394"/>
                    <a:pt x="1608" y="9436"/>
                  </a:cubicBezTo>
                  <a:cubicBezTo>
                    <a:pt x="1536" y="9507"/>
                    <a:pt x="1536" y="9614"/>
                    <a:pt x="1608" y="9686"/>
                  </a:cubicBezTo>
                  <a:lnTo>
                    <a:pt x="2548" y="10626"/>
                  </a:lnTo>
                  <a:lnTo>
                    <a:pt x="2191" y="10984"/>
                  </a:lnTo>
                  <a:cubicBezTo>
                    <a:pt x="2155" y="11007"/>
                    <a:pt x="2096" y="11043"/>
                    <a:pt x="2048" y="11043"/>
                  </a:cubicBezTo>
                  <a:cubicBezTo>
                    <a:pt x="2012" y="11043"/>
                    <a:pt x="1953" y="11019"/>
                    <a:pt x="1917" y="10984"/>
                  </a:cubicBezTo>
                  <a:lnTo>
                    <a:pt x="465" y="9519"/>
                  </a:lnTo>
                  <a:cubicBezTo>
                    <a:pt x="381" y="9448"/>
                    <a:pt x="381" y="9329"/>
                    <a:pt x="465" y="9257"/>
                  </a:cubicBezTo>
                  <a:lnTo>
                    <a:pt x="4036" y="5685"/>
                  </a:lnTo>
                  <a:close/>
                  <a:moveTo>
                    <a:pt x="9428" y="0"/>
                  </a:moveTo>
                  <a:cubicBezTo>
                    <a:pt x="9290" y="0"/>
                    <a:pt x="9150" y="54"/>
                    <a:pt x="9037" y="161"/>
                  </a:cubicBezTo>
                  <a:lnTo>
                    <a:pt x="6299" y="2899"/>
                  </a:lnTo>
                  <a:cubicBezTo>
                    <a:pt x="6227" y="2971"/>
                    <a:pt x="6227" y="3078"/>
                    <a:pt x="6299" y="3149"/>
                  </a:cubicBezTo>
                  <a:cubicBezTo>
                    <a:pt x="6334" y="3185"/>
                    <a:pt x="6379" y="3203"/>
                    <a:pt x="6424" y="3203"/>
                  </a:cubicBezTo>
                  <a:cubicBezTo>
                    <a:pt x="6468" y="3203"/>
                    <a:pt x="6513" y="3185"/>
                    <a:pt x="6549" y="3149"/>
                  </a:cubicBezTo>
                  <a:lnTo>
                    <a:pt x="9287" y="411"/>
                  </a:lnTo>
                  <a:cubicBezTo>
                    <a:pt x="9323" y="387"/>
                    <a:pt x="9382" y="351"/>
                    <a:pt x="9418" y="351"/>
                  </a:cubicBezTo>
                  <a:cubicBezTo>
                    <a:pt x="9466" y="351"/>
                    <a:pt x="9525" y="363"/>
                    <a:pt x="9561" y="411"/>
                  </a:cubicBezTo>
                  <a:lnTo>
                    <a:pt x="11013" y="1875"/>
                  </a:lnTo>
                  <a:cubicBezTo>
                    <a:pt x="11049" y="1899"/>
                    <a:pt x="11073" y="1959"/>
                    <a:pt x="11073" y="2006"/>
                  </a:cubicBezTo>
                  <a:cubicBezTo>
                    <a:pt x="11073" y="2054"/>
                    <a:pt x="11061" y="2113"/>
                    <a:pt x="11013" y="2137"/>
                  </a:cubicBezTo>
                  <a:lnTo>
                    <a:pt x="10656" y="2494"/>
                  </a:lnTo>
                  <a:lnTo>
                    <a:pt x="9716" y="1554"/>
                  </a:lnTo>
                  <a:cubicBezTo>
                    <a:pt x="9680" y="1518"/>
                    <a:pt x="9635" y="1500"/>
                    <a:pt x="9591" y="1500"/>
                  </a:cubicBezTo>
                  <a:cubicBezTo>
                    <a:pt x="9546" y="1500"/>
                    <a:pt x="9501" y="1518"/>
                    <a:pt x="9466" y="1554"/>
                  </a:cubicBezTo>
                  <a:cubicBezTo>
                    <a:pt x="9394" y="1637"/>
                    <a:pt x="9394" y="1732"/>
                    <a:pt x="9466" y="1816"/>
                  </a:cubicBezTo>
                  <a:lnTo>
                    <a:pt x="10406" y="2744"/>
                  </a:lnTo>
                  <a:lnTo>
                    <a:pt x="10001" y="3149"/>
                  </a:lnTo>
                  <a:lnTo>
                    <a:pt x="9585" y="2733"/>
                  </a:lnTo>
                  <a:cubicBezTo>
                    <a:pt x="9549" y="2697"/>
                    <a:pt x="9504" y="2679"/>
                    <a:pt x="9460" y="2679"/>
                  </a:cubicBezTo>
                  <a:cubicBezTo>
                    <a:pt x="9415" y="2679"/>
                    <a:pt x="9370" y="2697"/>
                    <a:pt x="9335" y="2733"/>
                  </a:cubicBezTo>
                  <a:cubicBezTo>
                    <a:pt x="9263" y="2804"/>
                    <a:pt x="9263" y="2911"/>
                    <a:pt x="9335" y="2983"/>
                  </a:cubicBezTo>
                  <a:lnTo>
                    <a:pt x="9751" y="3399"/>
                  </a:lnTo>
                  <a:lnTo>
                    <a:pt x="9347" y="3804"/>
                  </a:lnTo>
                  <a:lnTo>
                    <a:pt x="8930" y="3387"/>
                  </a:lnTo>
                  <a:cubicBezTo>
                    <a:pt x="8894" y="3352"/>
                    <a:pt x="8850" y="3334"/>
                    <a:pt x="8805" y="3334"/>
                  </a:cubicBezTo>
                  <a:cubicBezTo>
                    <a:pt x="8760" y="3334"/>
                    <a:pt x="8716" y="3352"/>
                    <a:pt x="8680" y="3387"/>
                  </a:cubicBezTo>
                  <a:cubicBezTo>
                    <a:pt x="8597" y="3459"/>
                    <a:pt x="8597" y="3566"/>
                    <a:pt x="8680" y="3637"/>
                  </a:cubicBezTo>
                  <a:lnTo>
                    <a:pt x="9097" y="4054"/>
                  </a:lnTo>
                  <a:lnTo>
                    <a:pt x="8692" y="4459"/>
                  </a:lnTo>
                  <a:lnTo>
                    <a:pt x="7751" y="3518"/>
                  </a:lnTo>
                  <a:cubicBezTo>
                    <a:pt x="7715" y="3483"/>
                    <a:pt x="7671" y="3465"/>
                    <a:pt x="7626" y="3465"/>
                  </a:cubicBezTo>
                  <a:cubicBezTo>
                    <a:pt x="7581" y="3465"/>
                    <a:pt x="7537" y="3483"/>
                    <a:pt x="7501" y="3518"/>
                  </a:cubicBezTo>
                  <a:cubicBezTo>
                    <a:pt x="7430" y="3602"/>
                    <a:pt x="7430" y="3697"/>
                    <a:pt x="7501" y="3780"/>
                  </a:cubicBezTo>
                  <a:lnTo>
                    <a:pt x="8442" y="4709"/>
                  </a:lnTo>
                  <a:lnTo>
                    <a:pt x="8037" y="5114"/>
                  </a:lnTo>
                  <a:lnTo>
                    <a:pt x="7620" y="4697"/>
                  </a:lnTo>
                  <a:cubicBezTo>
                    <a:pt x="7584" y="4661"/>
                    <a:pt x="7540" y="4644"/>
                    <a:pt x="7495" y="4644"/>
                  </a:cubicBezTo>
                  <a:cubicBezTo>
                    <a:pt x="7451" y="4644"/>
                    <a:pt x="7406" y="4661"/>
                    <a:pt x="7370" y="4697"/>
                  </a:cubicBezTo>
                  <a:cubicBezTo>
                    <a:pt x="7287" y="4769"/>
                    <a:pt x="7287" y="4876"/>
                    <a:pt x="7370" y="4947"/>
                  </a:cubicBezTo>
                  <a:lnTo>
                    <a:pt x="7787" y="5364"/>
                  </a:lnTo>
                  <a:lnTo>
                    <a:pt x="7442" y="5709"/>
                  </a:lnTo>
                  <a:lnTo>
                    <a:pt x="5715" y="3983"/>
                  </a:lnTo>
                  <a:lnTo>
                    <a:pt x="6037" y="3661"/>
                  </a:lnTo>
                  <a:cubicBezTo>
                    <a:pt x="6120" y="3578"/>
                    <a:pt x="6120" y="3483"/>
                    <a:pt x="6037" y="3399"/>
                  </a:cubicBezTo>
                  <a:cubicBezTo>
                    <a:pt x="6001" y="3364"/>
                    <a:pt x="5956" y="3346"/>
                    <a:pt x="5912" y="3346"/>
                  </a:cubicBezTo>
                  <a:cubicBezTo>
                    <a:pt x="5867" y="3346"/>
                    <a:pt x="5822" y="3364"/>
                    <a:pt x="5787" y="3399"/>
                  </a:cubicBezTo>
                  <a:lnTo>
                    <a:pt x="5465" y="3733"/>
                  </a:lnTo>
                  <a:lnTo>
                    <a:pt x="2239" y="506"/>
                  </a:lnTo>
                  <a:cubicBezTo>
                    <a:pt x="2012" y="280"/>
                    <a:pt x="1715" y="161"/>
                    <a:pt x="1381" y="161"/>
                  </a:cubicBezTo>
                  <a:cubicBezTo>
                    <a:pt x="1072" y="161"/>
                    <a:pt x="762" y="280"/>
                    <a:pt x="536" y="506"/>
                  </a:cubicBezTo>
                  <a:cubicBezTo>
                    <a:pt x="310" y="732"/>
                    <a:pt x="191" y="1030"/>
                    <a:pt x="191" y="1351"/>
                  </a:cubicBezTo>
                  <a:cubicBezTo>
                    <a:pt x="191" y="1661"/>
                    <a:pt x="310" y="1971"/>
                    <a:pt x="536" y="2197"/>
                  </a:cubicBezTo>
                  <a:lnTo>
                    <a:pt x="3774" y="5447"/>
                  </a:lnTo>
                  <a:lnTo>
                    <a:pt x="203" y="9019"/>
                  </a:lnTo>
                  <a:cubicBezTo>
                    <a:pt x="0" y="9221"/>
                    <a:pt x="0" y="9567"/>
                    <a:pt x="203" y="9793"/>
                  </a:cubicBezTo>
                  <a:lnTo>
                    <a:pt x="1667" y="11246"/>
                  </a:lnTo>
                  <a:cubicBezTo>
                    <a:pt x="1774" y="11353"/>
                    <a:pt x="1905" y="11412"/>
                    <a:pt x="2048" y="11412"/>
                  </a:cubicBezTo>
                  <a:cubicBezTo>
                    <a:pt x="2203" y="11412"/>
                    <a:pt x="2334" y="11353"/>
                    <a:pt x="2441" y="11246"/>
                  </a:cubicBezTo>
                  <a:lnTo>
                    <a:pt x="6013" y="7674"/>
                  </a:lnTo>
                  <a:lnTo>
                    <a:pt x="6263" y="7924"/>
                  </a:lnTo>
                  <a:cubicBezTo>
                    <a:pt x="6299" y="7965"/>
                    <a:pt x="6343" y="7986"/>
                    <a:pt x="6389" y="7986"/>
                  </a:cubicBezTo>
                  <a:cubicBezTo>
                    <a:pt x="6436" y="7986"/>
                    <a:pt x="6483" y="7965"/>
                    <a:pt x="6525" y="7924"/>
                  </a:cubicBezTo>
                  <a:cubicBezTo>
                    <a:pt x="6596" y="7852"/>
                    <a:pt x="6596" y="7745"/>
                    <a:pt x="6525" y="7674"/>
                  </a:cubicBezTo>
                  <a:lnTo>
                    <a:pt x="6168" y="7316"/>
                  </a:lnTo>
                  <a:cubicBezTo>
                    <a:pt x="6168" y="7305"/>
                    <a:pt x="6144" y="7305"/>
                    <a:pt x="6132" y="7293"/>
                  </a:cubicBezTo>
                  <a:lnTo>
                    <a:pt x="6096" y="7257"/>
                  </a:lnTo>
                  <a:lnTo>
                    <a:pt x="2310" y="3471"/>
                  </a:lnTo>
                  <a:lnTo>
                    <a:pt x="2786" y="2995"/>
                  </a:lnTo>
                  <a:lnTo>
                    <a:pt x="3084" y="3292"/>
                  </a:lnTo>
                  <a:cubicBezTo>
                    <a:pt x="3108" y="3316"/>
                    <a:pt x="3155" y="3328"/>
                    <a:pt x="3203" y="3328"/>
                  </a:cubicBezTo>
                  <a:cubicBezTo>
                    <a:pt x="3239" y="3328"/>
                    <a:pt x="3286" y="3316"/>
                    <a:pt x="3322" y="3292"/>
                  </a:cubicBezTo>
                  <a:cubicBezTo>
                    <a:pt x="3393" y="3209"/>
                    <a:pt x="3393" y="3114"/>
                    <a:pt x="3322" y="3030"/>
                  </a:cubicBezTo>
                  <a:lnTo>
                    <a:pt x="3024" y="2733"/>
                  </a:lnTo>
                  <a:lnTo>
                    <a:pt x="3501" y="2256"/>
                  </a:lnTo>
                  <a:lnTo>
                    <a:pt x="5358" y="4126"/>
                  </a:lnTo>
                  <a:lnTo>
                    <a:pt x="7311" y="6066"/>
                  </a:lnTo>
                  <a:lnTo>
                    <a:pt x="7323" y="6090"/>
                  </a:lnTo>
                  <a:lnTo>
                    <a:pt x="7334" y="6102"/>
                  </a:lnTo>
                  <a:lnTo>
                    <a:pt x="9942" y="8710"/>
                  </a:lnTo>
                  <a:lnTo>
                    <a:pt x="9466" y="9186"/>
                  </a:lnTo>
                  <a:lnTo>
                    <a:pt x="6846" y="6554"/>
                  </a:lnTo>
                  <a:lnTo>
                    <a:pt x="5810" y="5519"/>
                  </a:lnTo>
                  <a:lnTo>
                    <a:pt x="3965" y="3673"/>
                  </a:lnTo>
                  <a:cubicBezTo>
                    <a:pt x="3923" y="3637"/>
                    <a:pt x="3879" y="3620"/>
                    <a:pt x="3834" y="3620"/>
                  </a:cubicBezTo>
                  <a:cubicBezTo>
                    <a:pt x="3789" y="3620"/>
                    <a:pt x="3745" y="3637"/>
                    <a:pt x="3703" y="3673"/>
                  </a:cubicBezTo>
                  <a:cubicBezTo>
                    <a:pt x="3632" y="3745"/>
                    <a:pt x="3632" y="3852"/>
                    <a:pt x="3703" y="3923"/>
                  </a:cubicBezTo>
                  <a:lnTo>
                    <a:pt x="9239" y="9460"/>
                  </a:lnTo>
                  <a:lnTo>
                    <a:pt x="8763" y="9936"/>
                  </a:lnTo>
                  <a:lnTo>
                    <a:pt x="7096" y="8269"/>
                  </a:lnTo>
                  <a:cubicBezTo>
                    <a:pt x="7061" y="8233"/>
                    <a:pt x="7016" y="8215"/>
                    <a:pt x="6971" y="8215"/>
                  </a:cubicBezTo>
                  <a:cubicBezTo>
                    <a:pt x="6927" y="8215"/>
                    <a:pt x="6882" y="8233"/>
                    <a:pt x="6846" y="8269"/>
                  </a:cubicBezTo>
                  <a:cubicBezTo>
                    <a:pt x="6775" y="8340"/>
                    <a:pt x="6775" y="8448"/>
                    <a:pt x="6846" y="8519"/>
                  </a:cubicBezTo>
                  <a:lnTo>
                    <a:pt x="8632" y="10305"/>
                  </a:lnTo>
                  <a:cubicBezTo>
                    <a:pt x="8644" y="10329"/>
                    <a:pt x="8680" y="10341"/>
                    <a:pt x="8692" y="10353"/>
                  </a:cubicBezTo>
                  <a:lnTo>
                    <a:pt x="10799" y="11174"/>
                  </a:lnTo>
                  <a:cubicBezTo>
                    <a:pt x="10835" y="11186"/>
                    <a:pt x="10883" y="11186"/>
                    <a:pt x="10906" y="11186"/>
                  </a:cubicBezTo>
                  <a:cubicBezTo>
                    <a:pt x="10990" y="11186"/>
                    <a:pt x="11061" y="11162"/>
                    <a:pt x="11121" y="11103"/>
                  </a:cubicBezTo>
                  <a:cubicBezTo>
                    <a:pt x="11192" y="11019"/>
                    <a:pt x="11228" y="10900"/>
                    <a:pt x="11180" y="10805"/>
                  </a:cubicBezTo>
                  <a:lnTo>
                    <a:pt x="10359" y="8686"/>
                  </a:lnTo>
                  <a:cubicBezTo>
                    <a:pt x="10347" y="8662"/>
                    <a:pt x="10323" y="8638"/>
                    <a:pt x="10311" y="8626"/>
                  </a:cubicBezTo>
                  <a:lnTo>
                    <a:pt x="7692" y="6007"/>
                  </a:lnTo>
                  <a:lnTo>
                    <a:pt x="11264" y="2435"/>
                  </a:lnTo>
                  <a:cubicBezTo>
                    <a:pt x="11478" y="2185"/>
                    <a:pt x="11478" y="1840"/>
                    <a:pt x="11264" y="1625"/>
                  </a:cubicBezTo>
                  <a:lnTo>
                    <a:pt x="9811" y="161"/>
                  </a:lnTo>
                  <a:cubicBezTo>
                    <a:pt x="9704" y="54"/>
                    <a:pt x="9567" y="0"/>
                    <a:pt x="94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grpSp>
          <p:nvGrpSpPr>
            <p:cNvPr id="57" name="Google Shape;9736;p69">
              <a:extLst>
                <a:ext uri="{FF2B5EF4-FFF2-40B4-BE49-F238E27FC236}">
                  <a16:creationId xmlns:a16="http://schemas.microsoft.com/office/drawing/2014/main" id="{1FDD5A8B-CCEE-4D25-A22F-549EBEC350F6}"/>
                </a:ext>
              </a:extLst>
            </p:cNvPr>
            <p:cNvGrpSpPr/>
            <p:nvPr/>
          </p:nvGrpSpPr>
          <p:grpSpPr>
            <a:xfrm>
              <a:off x="5239190" y="2303947"/>
              <a:ext cx="367926" cy="352380"/>
              <a:chOff x="7101317" y="2452943"/>
              <a:chExt cx="367926" cy="352380"/>
            </a:xfrm>
            <a:solidFill>
              <a:schemeClr val="bg1"/>
            </a:solidFill>
          </p:grpSpPr>
          <p:sp>
            <p:nvSpPr>
              <p:cNvPr id="58" name="Google Shape;9737;p69">
                <a:extLst>
                  <a:ext uri="{FF2B5EF4-FFF2-40B4-BE49-F238E27FC236}">
                    <a16:creationId xmlns:a16="http://schemas.microsoft.com/office/drawing/2014/main" id="{D9FDD5A9-8314-42D7-A2C4-40D3F679212F}"/>
                  </a:ext>
                </a:extLst>
              </p:cNvPr>
              <p:cNvSpPr/>
              <p:nvPr/>
            </p:nvSpPr>
            <p:spPr>
              <a:xfrm>
                <a:off x="7101317" y="2452943"/>
                <a:ext cx="367926" cy="352380"/>
              </a:xfrm>
              <a:custGeom>
                <a:avLst/>
                <a:gdLst/>
                <a:ahLst/>
                <a:cxnLst/>
                <a:rect l="l" t="t" r="r" b="b"/>
                <a:pathLst>
                  <a:path w="11550" h="11062" extrusionOk="0">
                    <a:moveTo>
                      <a:pt x="7061" y="334"/>
                    </a:moveTo>
                    <a:cubicBezTo>
                      <a:pt x="7799" y="334"/>
                      <a:pt x="8406" y="941"/>
                      <a:pt x="8406" y="1679"/>
                    </a:cubicBezTo>
                    <a:lnTo>
                      <a:pt x="8406" y="3108"/>
                    </a:lnTo>
                    <a:lnTo>
                      <a:pt x="7906" y="3108"/>
                    </a:lnTo>
                    <a:lnTo>
                      <a:pt x="7906" y="1679"/>
                    </a:lnTo>
                    <a:cubicBezTo>
                      <a:pt x="7906" y="1227"/>
                      <a:pt x="7537" y="834"/>
                      <a:pt x="7061" y="834"/>
                    </a:cubicBezTo>
                    <a:lnTo>
                      <a:pt x="4465" y="834"/>
                    </a:lnTo>
                    <a:cubicBezTo>
                      <a:pt x="4001" y="834"/>
                      <a:pt x="3620" y="1203"/>
                      <a:pt x="3620" y="1679"/>
                    </a:cubicBezTo>
                    <a:lnTo>
                      <a:pt x="3620" y="2429"/>
                    </a:lnTo>
                    <a:cubicBezTo>
                      <a:pt x="3620" y="2513"/>
                      <a:pt x="3691" y="2596"/>
                      <a:pt x="3786" y="2596"/>
                    </a:cubicBezTo>
                    <a:cubicBezTo>
                      <a:pt x="3870" y="2596"/>
                      <a:pt x="3941" y="2513"/>
                      <a:pt x="3941" y="2429"/>
                    </a:cubicBezTo>
                    <a:lnTo>
                      <a:pt x="3941" y="1679"/>
                    </a:lnTo>
                    <a:cubicBezTo>
                      <a:pt x="3941" y="1406"/>
                      <a:pt x="4167" y="1179"/>
                      <a:pt x="4453" y="1179"/>
                    </a:cubicBezTo>
                    <a:lnTo>
                      <a:pt x="7037" y="1179"/>
                    </a:lnTo>
                    <a:cubicBezTo>
                      <a:pt x="7323" y="1179"/>
                      <a:pt x="7549" y="1406"/>
                      <a:pt x="7549" y="1679"/>
                    </a:cubicBezTo>
                    <a:lnTo>
                      <a:pt x="7549" y="3108"/>
                    </a:lnTo>
                    <a:lnTo>
                      <a:pt x="3108" y="3108"/>
                    </a:lnTo>
                    <a:lnTo>
                      <a:pt x="3120" y="1679"/>
                    </a:lnTo>
                    <a:cubicBezTo>
                      <a:pt x="3120" y="941"/>
                      <a:pt x="3727" y="334"/>
                      <a:pt x="4465" y="334"/>
                    </a:cubicBezTo>
                    <a:close/>
                    <a:moveTo>
                      <a:pt x="8382" y="3453"/>
                    </a:moveTo>
                    <a:cubicBezTo>
                      <a:pt x="9930" y="3453"/>
                      <a:pt x="11180" y="4704"/>
                      <a:pt x="11180" y="6251"/>
                    </a:cubicBezTo>
                    <a:lnTo>
                      <a:pt x="11180" y="9252"/>
                    </a:lnTo>
                    <a:lnTo>
                      <a:pt x="2905" y="9252"/>
                    </a:lnTo>
                    <a:cubicBezTo>
                      <a:pt x="2822" y="9252"/>
                      <a:pt x="2739" y="9335"/>
                      <a:pt x="2739" y="9418"/>
                    </a:cubicBezTo>
                    <a:cubicBezTo>
                      <a:pt x="2739" y="9514"/>
                      <a:pt x="2822" y="9585"/>
                      <a:pt x="2905" y="9585"/>
                    </a:cubicBezTo>
                    <a:lnTo>
                      <a:pt x="11180" y="9585"/>
                    </a:lnTo>
                    <a:lnTo>
                      <a:pt x="11180" y="10288"/>
                    </a:lnTo>
                    <a:cubicBezTo>
                      <a:pt x="11168" y="10538"/>
                      <a:pt x="10942" y="10728"/>
                      <a:pt x="10716" y="10728"/>
                    </a:cubicBezTo>
                    <a:cubicBezTo>
                      <a:pt x="10716" y="10716"/>
                      <a:pt x="822" y="10716"/>
                      <a:pt x="774" y="10716"/>
                    </a:cubicBezTo>
                    <a:cubicBezTo>
                      <a:pt x="536" y="10704"/>
                      <a:pt x="334" y="10490"/>
                      <a:pt x="334" y="10240"/>
                    </a:cubicBezTo>
                    <a:lnTo>
                      <a:pt x="334" y="9585"/>
                    </a:lnTo>
                    <a:lnTo>
                      <a:pt x="2072" y="9585"/>
                    </a:lnTo>
                    <a:cubicBezTo>
                      <a:pt x="2167" y="9585"/>
                      <a:pt x="2239" y="9514"/>
                      <a:pt x="2239" y="9418"/>
                    </a:cubicBezTo>
                    <a:cubicBezTo>
                      <a:pt x="2239" y="9335"/>
                      <a:pt x="2167" y="9252"/>
                      <a:pt x="2072" y="9252"/>
                    </a:cubicBezTo>
                    <a:lnTo>
                      <a:pt x="334" y="9252"/>
                    </a:lnTo>
                    <a:lnTo>
                      <a:pt x="334" y="6251"/>
                    </a:lnTo>
                    <a:cubicBezTo>
                      <a:pt x="334" y="4704"/>
                      <a:pt x="1584" y="3453"/>
                      <a:pt x="3132" y="3453"/>
                    </a:cubicBezTo>
                    <a:close/>
                    <a:moveTo>
                      <a:pt x="4465" y="1"/>
                    </a:moveTo>
                    <a:cubicBezTo>
                      <a:pt x="3536" y="1"/>
                      <a:pt x="2786" y="763"/>
                      <a:pt x="2786" y="1679"/>
                    </a:cubicBezTo>
                    <a:lnTo>
                      <a:pt x="2786" y="3132"/>
                    </a:lnTo>
                    <a:cubicBezTo>
                      <a:pt x="1227" y="3311"/>
                      <a:pt x="0" y="4632"/>
                      <a:pt x="0" y="6239"/>
                    </a:cubicBezTo>
                    <a:lnTo>
                      <a:pt x="0" y="10240"/>
                    </a:lnTo>
                    <a:cubicBezTo>
                      <a:pt x="0" y="10692"/>
                      <a:pt x="357" y="11061"/>
                      <a:pt x="822" y="11061"/>
                    </a:cubicBezTo>
                    <a:lnTo>
                      <a:pt x="10740" y="11061"/>
                    </a:lnTo>
                    <a:cubicBezTo>
                      <a:pt x="11180" y="11061"/>
                      <a:pt x="11549" y="10704"/>
                      <a:pt x="11549" y="10240"/>
                    </a:cubicBezTo>
                    <a:lnTo>
                      <a:pt x="11549" y="6239"/>
                    </a:lnTo>
                    <a:cubicBezTo>
                      <a:pt x="11526" y="4632"/>
                      <a:pt x="10299" y="3287"/>
                      <a:pt x="8739" y="3132"/>
                    </a:cubicBezTo>
                    <a:lnTo>
                      <a:pt x="8739" y="1679"/>
                    </a:lnTo>
                    <a:cubicBezTo>
                      <a:pt x="8739" y="751"/>
                      <a:pt x="7977" y="1"/>
                      <a:pt x="706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89"/>
              </a:p>
            </p:txBody>
          </p:sp>
          <p:sp>
            <p:nvSpPr>
              <p:cNvPr id="59" name="Google Shape;9738;p69">
                <a:extLst>
                  <a:ext uri="{FF2B5EF4-FFF2-40B4-BE49-F238E27FC236}">
                    <a16:creationId xmlns:a16="http://schemas.microsoft.com/office/drawing/2014/main" id="{93B16A0C-61B7-4BF9-B953-F77532DC8400}"/>
                  </a:ext>
                </a:extLst>
              </p:cNvPr>
              <p:cNvSpPr/>
              <p:nvPr/>
            </p:nvSpPr>
            <p:spPr>
              <a:xfrm>
                <a:off x="7222302" y="2588443"/>
                <a:ext cx="124426" cy="124043"/>
              </a:xfrm>
              <a:custGeom>
                <a:avLst/>
                <a:gdLst/>
                <a:ahLst/>
                <a:cxnLst/>
                <a:rect l="l" t="t" r="r" b="b"/>
                <a:pathLst>
                  <a:path w="3906" h="3894" extrusionOk="0">
                    <a:moveTo>
                      <a:pt x="2441" y="334"/>
                    </a:moveTo>
                    <a:lnTo>
                      <a:pt x="2441" y="1286"/>
                    </a:lnTo>
                    <a:cubicBezTo>
                      <a:pt x="2441" y="1381"/>
                      <a:pt x="2513" y="1453"/>
                      <a:pt x="2608" y="1453"/>
                    </a:cubicBezTo>
                    <a:lnTo>
                      <a:pt x="3560" y="1453"/>
                    </a:lnTo>
                    <a:lnTo>
                      <a:pt x="3560" y="2429"/>
                    </a:lnTo>
                    <a:lnTo>
                      <a:pt x="2608" y="2429"/>
                    </a:lnTo>
                    <a:cubicBezTo>
                      <a:pt x="2513" y="2429"/>
                      <a:pt x="2441" y="2513"/>
                      <a:pt x="2441" y="2596"/>
                    </a:cubicBezTo>
                    <a:lnTo>
                      <a:pt x="2441" y="3548"/>
                    </a:lnTo>
                    <a:lnTo>
                      <a:pt x="1465" y="3548"/>
                    </a:lnTo>
                    <a:lnTo>
                      <a:pt x="1465" y="2596"/>
                    </a:lnTo>
                    <a:cubicBezTo>
                      <a:pt x="1465" y="2513"/>
                      <a:pt x="1382" y="2429"/>
                      <a:pt x="1298" y="2429"/>
                    </a:cubicBezTo>
                    <a:lnTo>
                      <a:pt x="346" y="2429"/>
                    </a:lnTo>
                    <a:lnTo>
                      <a:pt x="346" y="1453"/>
                    </a:lnTo>
                    <a:lnTo>
                      <a:pt x="1298" y="1453"/>
                    </a:lnTo>
                    <a:cubicBezTo>
                      <a:pt x="1382" y="1453"/>
                      <a:pt x="1465" y="1381"/>
                      <a:pt x="1465" y="1286"/>
                    </a:cubicBezTo>
                    <a:lnTo>
                      <a:pt x="1465" y="334"/>
                    </a:lnTo>
                    <a:close/>
                    <a:moveTo>
                      <a:pt x="1298" y="0"/>
                    </a:moveTo>
                    <a:cubicBezTo>
                      <a:pt x="1203" y="0"/>
                      <a:pt x="1131" y="84"/>
                      <a:pt x="1131" y="167"/>
                    </a:cubicBezTo>
                    <a:lnTo>
                      <a:pt x="1131" y="1120"/>
                    </a:lnTo>
                    <a:lnTo>
                      <a:pt x="179" y="1120"/>
                    </a:lnTo>
                    <a:cubicBezTo>
                      <a:pt x="96" y="1120"/>
                      <a:pt x="12" y="1191"/>
                      <a:pt x="12" y="1286"/>
                    </a:cubicBezTo>
                    <a:lnTo>
                      <a:pt x="12" y="2608"/>
                    </a:lnTo>
                    <a:cubicBezTo>
                      <a:pt x="0" y="2703"/>
                      <a:pt x="96" y="2774"/>
                      <a:pt x="179" y="2774"/>
                    </a:cubicBezTo>
                    <a:lnTo>
                      <a:pt x="1131" y="2774"/>
                    </a:lnTo>
                    <a:lnTo>
                      <a:pt x="1131" y="3727"/>
                    </a:lnTo>
                    <a:cubicBezTo>
                      <a:pt x="1131" y="3822"/>
                      <a:pt x="1203" y="3894"/>
                      <a:pt x="1298" y="3894"/>
                    </a:cubicBezTo>
                    <a:lnTo>
                      <a:pt x="2620" y="3894"/>
                    </a:lnTo>
                    <a:cubicBezTo>
                      <a:pt x="2715" y="3894"/>
                      <a:pt x="2786" y="3822"/>
                      <a:pt x="2786" y="3727"/>
                    </a:cubicBezTo>
                    <a:lnTo>
                      <a:pt x="2786" y="2774"/>
                    </a:lnTo>
                    <a:lnTo>
                      <a:pt x="3739" y="2774"/>
                    </a:lnTo>
                    <a:cubicBezTo>
                      <a:pt x="3822" y="2774"/>
                      <a:pt x="3906" y="2703"/>
                      <a:pt x="3906" y="2608"/>
                    </a:cubicBezTo>
                    <a:lnTo>
                      <a:pt x="3906" y="1286"/>
                    </a:lnTo>
                    <a:cubicBezTo>
                      <a:pt x="3906" y="1191"/>
                      <a:pt x="3822" y="1120"/>
                      <a:pt x="3739" y="1120"/>
                    </a:cubicBezTo>
                    <a:lnTo>
                      <a:pt x="2786" y="1120"/>
                    </a:lnTo>
                    <a:lnTo>
                      <a:pt x="2786" y="167"/>
                    </a:lnTo>
                    <a:cubicBezTo>
                      <a:pt x="2786" y="84"/>
                      <a:pt x="2715" y="0"/>
                      <a:pt x="262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89" dirty="0"/>
              </a:p>
            </p:txBody>
          </p:sp>
        </p:grpSp>
        <p:sp>
          <p:nvSpPr>
            <p:cNvPr id="3" name="Google Shape;10512;p70">
              <a:extLst>
                <a:ext uri="{FF2B5EF4-FFF2-40B4-BE49-F238E27FC236}">
                  <a16:creationId xmlns:a16="http://schemas.microsoft.com/office/drawing/2014/main" id="{C485303E-BF97-4EB9-8A0A-9F21EE4834BD}"/>
                </a:ext>
              </a:extLst>
            </p:cNvPr>
            <p:cNvSpPr/>
            <p:nvPr/>
          </p:nvSpPr>
          <p:spPr>
            <a:xfrm>
              <a:off x="5269353" y="3811599"/>
              <a:ext cx="315184" cy="386585"/>
            </a:xfrm>
            <a:custGeom>
              <a:avLst/>
              <a:gdLst/>
              <a:ahLst/>
              <a:cxnLst/>
              <a:rect l="l" t="t" r="r" b="b"/>
              <a:pathLst>
                <a:path w="9633" h="10502" extrusionOk="0">
                  <a:moveTo>
                    <a:pt x="8394" y="4179"/>
                  </a:moveTo>
                  <a:cubicBezTo>
                    <a:pt x="8906" y="4251"/>
                    <a:pt x="9299" y="4703"/>
                    <a:pt x="9299" y="5239"/>
                  </a:cubicBezTo>
                  <a:cubicBezTo>
                    <a:pt x="9299" y="5775"/>
                    <a:pt x="8906" y="6215"/>
                    <a:pt x="8394" y="6299"/>
                  </a:cubicBezTo>
                  <a:lnTo>
                    <a:pt x="8394" y="4179"/>
                  </a:lnTo>
                  <a:close/>
                  <a:moveTo>
                    <a:pt x="1203" y="4013"/>
                  </a:moveTo>
                  <a:lnTo>
                    <a:pt x="1203" y="6489"/>
                  </a:lnTo>
                  <a:lnTo>
                    <a:pt x="846" y="6489"/>
                  </a:lnTo>
                  <a:cubicBezTo>
                    <a:pt x="548" y="6489"/>
                    <a:pt x="310" y="6251"/>
                    <a:pt x="310" y="5953"/>
                  </a:cubicBezTo>
                  <a:lnTo>
                    <a:pt x="310" y="4549"/>
                  </a:lnTo>
                  <a:cubicBezTo>
                    <a:pt x="310" y="4251"/>
                    <a:pt x="548" y="4013"/>
                    <a:pt x="846" y="4013"/>
                  </a:cubicBezTo>
                  <a:close/>
                  <a:moveTo>
                    <a:pt x="2596" y="4001"/>
                  </a:moveTo>
                  <a:lnTo>
                    <a:pt x="2596" y="6489"/>
                  </a:lnTo>
                  <a:lnTo>
                    <a:pt x="1525" y="6489"/>
                  </a:lnTo>
                  <a:lnTo>
                    <a:pt x="1525" y="4001"/>
                  </a:lnTo>
                  <a:close/>
                  <a:moveTo>
                    <a:pt x="2799" y="7692"/>
                  </a:moveTo>
                  <a:lnTo>
                    <a:pt x="2799" y="8418"/>
                  </a:lnTo>
                  <a:lnTo>
                    <a:pt x="2477" y="8418"/>
                  </a:lnTo>
                  <a:lnTo>
                    <a:pt x="2679" y="7692"/>
                  </a:lnTo>
                  <a:close/>
                  <a:moveTo>
                    <a:pt x="2560" y="6811"/>
                  </a:moveTo>
                  <a:lnTo>
                    <a:pt x="1941" y="9121"/>
                  </a:lnTo>
                  <a:lnTo>
                    <a:pt x="1525" y="9121"/>
                  </a:lnTo>
                  <a:lnTo>
                    <a:pt x="1525" y="6811"/>
                  </a:lnTo>
                  <a:close/>
                  <a:moveTo>
                    <a:pt x="8061" y="310"/>
                  </a:moveTo>
                  <a:lnTo>
                    <a:pt x="8061" y="10180"/>
                  </a:lnTo>
                  <a:lnTo>
                    <a:pt x="7335" y="10180"/>
                  </a:lnTo>
                  <a:lnTo>
                    <a:pt x="7335" y="3227"/>
                  </a:lnTo>
                  <a:cubicBezTo>
                    <a:pt x="7335" y="3132"/>
                    <a:pt x="7251" y="3060"/>
                    <a:pt x="7168" y="3060"/>
                  </a:cubicBezTo>
                  <a:cubicBezTo>
                    <a:pt x="7085" y="3060"/>
                    <a:pt x="7001" y="3132"/>
                    <a:pt x="7001" y="3227"/>
                  </a:cubicBezTo>
                  <a:lnTo>
                    <a:pt x="7001" y="9085"/>
                  </a:lnTo>
                  <a:cubicBezTo>
                    <a:pt x="6799" y="8811"/>
                    <a:pt x="6489" y="8406"/>
                    <a:pt x="6085" y="8013"/>
                  </a:cubicBezTo>
                  <a:cubicBezTo>
                    <a:pt x="5620" y="7573"/>
                    <a:pt x="5144" y="7216"/>
                    <a:pt x="4656" y="6966"/>
                  </a:cubicBezTo>
                  <a:cubicBezTo>
                    <a:pt x="4084" y="6668"/>
                    <a:pt x="3525" y="6501"/>
                    <a:pt x="2941" y="6489"/>
                  </a:cubicBezTo>
                  <a:lnTo>
                    <a:pt x="2941" y="4001"/>
                  </a:lnTo>
                  <a:cubicBezTo>
                    <a:pt x="3525" y="3965"/>
                    <a:pt x="4084" y="3810"/>
                    <a:pt x="4656" y="3525"/>
                  </a:cubicBezTo>
                  <a:cubicBezTo>
                    <a:pt x="5144" y="3275"/>
                    <a:pt x="5620" y="2917"/>
                    <a:pt x="6085" y="2465"/>
                  </a:cubicBezTo>
                  <a:cubicBezTo>
                    <a:pt x="6489" y="2084"/>
                    <a:pt x="6799" y="1679"/>
                    <a:pt x="7001" y="1393"/>
                  </a:cubicBezTo>
                  <a:lnTo>
                    <a:pt x="7001" y="2441"/>
                  </a:lnTo>
                  <a:cubicBezTo>
                    <a:pt x="7001" y="2524"/>
                    <a:pt x="7085" y="2596"/>
                    <a:pt x="7168" y="2596"/>
                  </a:cubicBezTo>
                  <a:cubicBezTo>
                    <a:pt x="7251" y="2596"/>
                    <a:pt x="7335" y="2524"/>
                    <a:pt x="7335" y="2441"/>
                  </a:cubicBezTo>
                  <a:lnTo>
                    <a:pt x="7335" y="310"/>
                  </a:lnTo>
                  <a:close/>
                  <a:moveTo>
                    <a:pt x="7168" y="0"/>
                  </a:moveTo>
                  <a:cubicBezTo>
                    <a:pt x="7085" y="0"/>
                    <a:pt x="7001" y="72"/>
                    <a:pt x="7001" y="167"/>
                  </a:cubicBezTo>
                  <a:lnTo>
                    <a:pt x="7001" y="822"/>
                  </a:lnTo>
                  <a:cubicBezTo>
                    <a:pt x="6906" y="977"/>
                    <a:pt x="6489" y="1620"/>
                    <a:pt x="5847" y="2251"/>
                  </a:cubicBezTo>
                  <a:cubicBezTo>
                    <a:pt x="5156" y="2905"/>
                    <a:pt x="4084" y="3691"/>
                    <a:pt x="2775" y="3691"/>
                  </a:cubicBezTo>
                  <a:lnTo>
                    <a:pt x="858" y="3691"/>
                  </a:lnTo>
                  <a:cubicBezTo>
                    <a:pt x="382" y="3691"/>
                    <a:pt x="1" y="4072"/>
                    <a:pt x="1" y="4549"/>
                  </a:cubicBezTo>
                  <a:lnTo>
                    <a:pt x="1" y="5953"/>
                  </a:lnTo>
                  <a:cubicBezTo>
                    <a:pt x="1" y="6430"/>
                    <a:pt x="382" y="6811"/>
                    <a:pt x="858" y="6811"/>
                  </a:cubicBezTo>
                  <a:lnTo>
                    <a:pt x="1215" y="6811"/>
                  </a:lnTo>
                  <a:lnTo>
                    <a:pt x="1215" y="9287"/>
                  </a:lnTo>
                  <a:cubicBezTo>
                    <a:pt x="1215" y="9371"/>
                    <a:pt x="1286" y="9454"/>
                    <a:pt x="1382" y="9454"/>
                  </a:cubicBezTo>
                  <a:lnTo>
                    <a:pt x="2084" y="9454"/>
                  </a:lnTo>
                  <a:cubicBezTo>
                    <a:pt x="2156" y="9454"/>
                    <a:pt x="2215" y="9406"/>
                    <a:pt x="2239" y="9335"/>
                  </a:cubicBezTo>
                  <a:lnTo>
                    <a:pt x="2394" y="8751"/>
                  </a:lnTo>
                  <a:lnTo>
                    <a:pt x="2953" y="8751"/>
                  </a:lnTo>
                  <a:cubicBezTo>
                    <a:pt x="3049" y="8751"/>
                    <a:pt x="3120" y="8680"/>
                    <a:pt x="3120" y="8585"/>
                  </a:cubicBezTo>
                  <a:lnTo>
                    <a:pt x="3120" y="7525"/>
                  </a:lnTo>
                  <a:cubicBezTo>
                    <a:pt x="3120" y="7442"/>
                    <a:pt x="3049" y="7370"/>
                    <a:pt x="2953" y="7370"/>
                  </a:cubicBezTo>
                  <a:lnTo>
                    <a:pt x="2763" y="7370"/>
                  </a:lnTo>
                  <a:lnTo>
                    <a:pt x="2918" y="6811"/>
                  </a:lnTo>
                  <a:cubicBezTo>
                    <a:pt x="4168" y="6858"/>
                    <a:pt x="5192" y="7620"/>
                    <a:pt x="5858" y="8263"/>
                  </a:cubicBezTo>
                  <a:cubicBezTo>
                    <a:pt x="6513" y="8882"/>
                    <a:pt x="6930" y="9525"/>
                    <a:pt x="7025" y="9692"/>
                  </a:cubicBezTo>
                  <a:lnTo>
                    <a:pt x="7025" y="10347"/>
                  </a:lnTo>
                  <a:cubicBezTo>
                    <a:pt x="7025" y="10430"/>
                    <a:pt x="7097" y="10502"/>
                    <a:pt x="7180" y="10502"/>
                  </a:cubicBezTo>
                  <a:lnTo>
                    <a:pt x="8240" y="10502"/>
                  </a:lnTo>
                  <a:cubicBezTo>
                    <a:pt x="8335" y="10502"/>
                    <a:pt x="8406" y="10430"/>
                    <a:pt x="8406" y="10347"/>
                  </a:cubicBezTo>
                  <a:lnTo>
                    <a:pt x="8406" y="6632"/>
                  </a:lnTo>
                  <a:cubicBezTo>
                    <a:pt x="9109" y="6549"/>
                    <a:pt x="9633" y="5965"/>
                    <a:pt x="9633" y="5251"/>
                  </a:cubicBezTo>
                  <a:cubicBezTo>
                    <a:pt x="9621" y="4537"/>
                    <a:pt x="9085" y="3941"/>
                    <a:pt x="8394" y="3870"/>
                  </a:cubicBezTo>
                  <a:lnTo>
                    <a:pt x="8394" y="167"/>
                  </a:lnTo>
                  <a:cubicBezTo>
                    <a:pt x="8394" y="72"/>
                    <a:pt x="8311" y="0"/>
                    <a:pt x="82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grpSp>
          <p:nvGrpSpPr>
            <p:cNvPr id="62" name="Google Shape;8953;p68">
              <a:extLst>
                <a:ext uri="{FF2B5EF4-FFF2-40B4-BE49-F238E27FC236}">
                  <a16:creationId xmlns:a16="http://schemas.microsoft.com/office/drawing/2014/main" id="{DF0BEC15-B2F5-4F30-A571-3E6FBD69D93F}"/>
                </a:ext>
              </a:extLst>
            </p:cNvPr>
            <p:cNvGrpSpPr/>
            <p:nvPr/>
          </p:nvGrpSpPr>
          <p:grpSpPr>
            <a:xfrm>
              <a:off x="3754175" y="3840906"/>
              <a:ext cx="415546" cy="355053"/>
              <a:chOff x="866243" y="2291587"/>
              <a:chExt cx="415546" cy="355053"/>
            </a:xfrm>
            <a:solidFill>
              <a:schemeClr val="bg1"/>
            </a:solidFill>
          </p:grpSpPr>
          <p:sp>
            <p:nvSpPr>
              <p:cNvPr id="63" name="Google Shape;8954;p68">
                <a:extLst>
                  <a:ext uri="{FF2B5EF4-FFF2-40B4-BE49-F238E27FC236}">
                    <a16:creationId xmlns:a16="http://schemas.microsoft.com/office/drawing/2014/main" id="{FB62F5C2-20E7-4C75-B3F4-2029942B1CDE}"/>
                  </a:ext>
                </a:extLst>
              </p:cNvPr>
              <p:cNvSpPr/>
              <p:nvPr/>
            </p:nvSpPr>
            <p:spPr>
              <a:xfrm>
                <a:off x="1053756" y="2523748"/>
                <a:ext cx="103998" cy="81706"/>
              </a:xfrm>
              <a:custGeom>
                <a:avLst/>
                <a:gdLst/>
                <a:ahLst/>
                <a:cxnLst/>
                <a:rect l="l" t="t" r="r" b="b"/>
                <a:pathLst>
                  <a:path w="3275" h="2573" extrusionOk="0">
                    <a:moveTo>
                      <a:pt x="2358" y="393"/>
                    </a:moveTo>
                    <a:cubicBezTo>
                      <a:pt x="2418" y="393"/>
                      <a:pt x="2465" y="429"/>
                      <a:pt x="2489" y="488"/>
                    </a:cubicBezTo>
                    <a:lnTo>
                      <a:pt x="2823" y="1262"/>
                    </a:lnTo>
                    <a:cubicBezTo>
                      <a:pt x="2846" y="1322"/>
                      <a:pt x="2823" y="1405"/>
                      <a:pt x="2739" y="1441"/>
                    </a:cubicBezTo>
                    <a:lnTo>
                      <a:pt x="989" y="2179"/>
                    </a:lnTo>
                    <a:cubicBezTo>
                      <a:pt x="977" y="2179"/>
                      <a:pt x="953" y="2203"/>
                      <a:pt x="929" y="2203"/>
                    </a:cubicBezTo>
                    <a:cubicBezTo>
                      <a:pt x="870" y="2203"/>
                      <a:pt x="822" y="2167"/>
                      <a:pt x="787" y="2108"/>
                    </a:cubicBezTo>
                    <a:lnTo>
                      <a:pt x="465" y="1334"/>
                    </a:lnTo>
                    <a:cubicBezTo>
                      <a:pt x="441" y="1262"/>
                      <a:pt x="465" y="1191"/>
                      <a:pt x="537" y="1155"/>
                    </a:cubicBezTo>
                    <a:lnTo>
                      <a:pt x="2299" y="417"/>
                    </a:lnTo>
                    <a:cubicBezTo>
                      <a:pt x="2311" y="417"/>
                      <a:pt x="2322" y="393"/>
                      <a:pt x="2358" y="393"/>
                    </a:cubicBezTo>
                    <a:close/>
                    <a:moveTo>
                      <a:pt x="2358" y="0"/>
                    </a:moveTo>
                    <a:cubicBezTo>
                      <a:pt x="2287" y="0"/>
                      <a:pt x="2227" y="12"/>
                      <a:pt x="2144" y="36"/>
                    </a:cubicBezTo>
                    <a:lnTo>
                      <a:pt x="394" y="786"/>
                    </a:lnTo>
                    <a:cubicBezTo>
                      <a:pt x="120" y="905"/>
                      <a:pt x="1" y="1203"/>
                      <a:pt x="108" y="1465"/>
                    </a:cubicBezTo>
                    <a:lnTo>
                      <a:pt x="429" y="2239"/>
                    </a:lnTo>
                    <a:cubicBezTo>
                      <a:pt x="525" y="2441"/>
                      <a:pt x="703" y="2572"/>
                      <a:pt x="929" y="2572"/>
                    </a:cubicBezTo>
                    <a:cubicBezTo>
                      <a:pt x="1001" y="2572"/>
                      <a:pt x="1060" y="2560"/>
                      <a:pt x="1132" y="2524"/>
                    </a:cubicBezTo>
                    <a:lnTo>
                      <a:pt x="2894" y="1786"/>
                    </a:lnTo>
                    <a:cubicBezTo>
                      <a:pt x="3156" y="1679"/>
                      <a:pt x="3275" y="1370"/>
                      <a:pt x="3180" y="1096"/>
                    </a:cubicBezTo>
                    <a:lnTo>
                      <a:pt x="2846" y="322"/>
                    </a:lnTo>
                    <a:cubicBezTo>
                      <a:pt x="2763" y="131"/>
                      <a:pt x="2584" y="0"/>
                      <a:pt x="235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89"/>
              </a:p>
            </p:txBody>
          </p:sp>
          <p:sp>
            <p:nvSpPr>
              <p:cNvPr id="64" name="Google Shape;8955;p68">
                <a:extLst>
                  <a:ext uri="{FF2B5EF4-FFF2-40B4-BE49-F238E27FC236}">
                    <a16:creationId xmlns:a16="http://schemas.microsoft.com/office/drawing/2014/main" id="{F93AF073-2B26-487D-AE72-40B7368B2503}"/>
                  </a:ext>
                </a:extLst>
              </p:cNvPr>
              <p:cNvSpPr/>
              <p:nvPr/>
            </p:nvSpPr>
            <p:spPr>
              <a:xfrm>
                <a:off x="1076461" y="2409176"/>
                <a:ext cx="79419" cy="60525"/>
              </a:xfrm>
              <a:custGeom>
                <a:avLst/>
                <a:gdLst/>
                <a:ahLst/>
                <a:cxnLst/>
                <a:rect l="l" t="t" r="r" b="b"/>
                <a:pathLst>
                  <a:path w="2501" h="1906" extrusionOk="0">
                    <a:moveTo>
                      <a:pt x="1250" y="370"/>
                    </a:moveTo>
                    <a:cubicBezTo>
                      <a:pt x="1715" y="370"/>
                      <a:pt x="2119" y="620"/>
                      <a:pt x="2119" y="941"/>
                    </a:cubicBezTo>
                    <a:cubicBezTo>
                      <a:pt x="2119" y="1251"/>
                      <a:pt x="1715" y="1501"/>
                      <a:pt x="1250" y="1501"/>
                    </a:cubicBezTo>
                    <a:cubicBezTo>
                      <a:pt x="798" y="1501"/>
                      <a:pt x="393" y="1251"/>
                      <a:pt x="393" y="941"/>
                    </a:cubicBezTo>
                    <a:cubicBezTo>
                      <a:pt x="393" y="620"/>
                      <a:pt x="786" y="370"/>
                      <a:pt x="1250" y="370"/>
                    </a:cubicBezTo>
                    <a:close/>
                    <a:moveTo>
                      <a:pt x="1250" y="1"/>
                    </a:moveTo>
                    <a:cubicBezTo>
                      <a:pt x="929" y="1"/>
                      <a:pt x="631" y="96"/>
                      <a:pt x="393" y="251"/>
                    </a:cubicBezTo>
                    <a:cubicBezTo>
                      <a:pt x="143" y="429"/>
                      <a:pt x="0" y="691"/>
                      <a:pt x="0" y="953"/>
                    </a:cubicBezTo>
                    <a:cubicBezTo>
                      <a:pt x="0" y="1227"/>
                      <a:pt x="143" y="1465"/>
                      <a:pt x="393" y="1656"/>
                    </a:cubicBezTo>
                    <a:cubicBezTo>
                      <a:pt x="631" y="1822"/>
                      <a:pt x="929" y="1906"/>
                      <a:pt x="1250" y="1906"/>
                    </a:cubicBezTo>
                    <a:cubicBezTo>
                      <a:pt x="1584" y="1906"/>
                      <a:pt x="1881" y="1810"/>
                      <a:pt x="2119" y="1656"/>
                    </a:cubicBezTo>
                    <a:cubicBezTo>
                      <a:pt x="2369" y="1477"/>
                      <a:pt x="2500" y="1227"/>
                      <a:pt x="2500" y="953"/>
                    </a:cubicBezTo>
                    <a:cubicBezTo>
                      <a:pt x="2500" y="691"/>
                      <a:pt x="2358" y="429"/>
                      <a:pt x="2119" y="251"/>
                    </a:cubicBezTo>
                    <a:cubicBezTo>
                      <a:pt x="1881" y="96"/>
                      <a:pt x="1584" y="1"/>
                      <a:pt x="125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89"/>
              </a:p>
            </p:txBody>
          </p:sp>
          <p:sp>
            <p:nvSpPr>
              <p:cNvPr id="65" name="Google Shape;8956;p68">
                <a:extLst>
                  <a:ext uri="{FF2B5EF4-FFF2-40B4-BE49-F238E27FC236}">
                    <a16:creationId xmlns:a16="http://schemas.microsoft.com/office/drawing/2014/main" id="{3451A682-6476-443B-AD48-A1825F84242C}"/>
                  </a:ext>
                </a:extLst>
              </p:cNvPr>
              <p:cNvSpPr/>
              <p:nvPr/>
            </p:nvSpPr>
            <p:spPr>
              <a:xfrm>
                <a:off x="985324" y="2448488"/>
                <a:ext cx="86628" cy="94185"/>
              </a:xfrm>
              <a:custGeom>
                <a:avLst/>
                <a:gdLst/>
                <a:ahLst/>
                <a:cxnLst/>
                <a:rect l="l" t="t" r="r" b="b"/>
                <a:pathLst>
                  <a:path w="2728" h="2966" extrusionOk="0">
                    <a:moveTo>
                      <a:pt x="977" y="370"/>
                    </a:moveTo>
                    <a:lnTo>
                      <a:pt x="1537" y="430"/>
                    </a:lnTo>
                    <a:cubicBezTo>
                      <a:pt x="1608" y="442"/>
                      <a:pt x="1680" y="489"/>
                      <a:pt x="1715" y="561"/>
                    </a:cubicBezTo>
                    <a:lnTo>
                      <a:pt x="2287" y="1858"/>
                    </a:lnTo>
                    <a:cubicBezTo>
                      <a:pt x="2322" y="1918"/>
                      <a:pt x="2322" y="1977"/>
                      <a:pt x="2311" y="2037"/>
                    </a:cubicBezTo>
                    <a:cubicBezTo>
                      <a:pt x="2299" y="2096"/>
                      <a:pt x="2251" y="2144"/>
                      <a:pt x="2191" y="2156"/>
                    </a:cubicBezTo>
                    <a:lnTo>
                      <a:pt x="1310" y="2549"/>
                    </a:lnTo>
                    <a:cubicBezTo>
                      <a:pt x="1287" y="2561"/>
                      <a:pt x="1251" y="2561"/>
                      <a:pt x="1227" y="2561"/>
                    </a:cubicBezTo>
                    <a:cubicBezTo>
                      <a:pt x="1132" y="2561"/>
                      <a:pt x="1060" y="2513"/>
                      <a:pt x="1013" y="2430"/>
                    </a:cubicBezTo>
                    <a:lnTo>
                      <a:pt x="429" y="1132"/>
                    </a:lnTo>
                    <a:cubicBezTo>
                      <a:pt x="406" y="1061"/>
                      <a:pt x="406" y="977"/>
                      <a:pt x="465" y="906"/>
                    </a:cubicBezTo>
                    <a:lnTo>
                      <a:pt x="787" y="465"/>
                    </a:lnTo>
                    <a:cubicBezTo>
                      <a:pt x="834" y="406"/>
                      <a:pt x="906" y="370"/>
                      <a:pt x="977" y="370"/>
                    </a:cubicBezTo>
                    <a:close/>
                    <a:moveTo>
                      <a:pt x="965" y="1"/>
                    </a:moveTo>
                    <a:cubicBezTo>
                      <a:pt x="775" y="1"/>
                      <a:pt x="596" y="84"/>
                      <a:pt x="477" y="251"/>
                    </a:cubicBezTo>
                    <a:lnTo>
                      <a:pt x="156" y="703"/>
                    </a:lnTo>
                    <a:cubicBezTo>
                      <a:pt x="13" y="882"/>
                      <a:pt x="1" y="1096"/>
                      <a:pt x="84" y="1311"/>
                    </a:cubicBezTo>
                    <a:lnTo>
                      <a:pt x="667" y="2608"/>
                    </a:lnTo>
                    <a:cubicBezTo>
                      <a:pt x="775" y="2823"/>
                      <a:pt x="977" y="2966"/>
                      <a:pt x="1215" y="2966"/>
                    </a:cubicBezTo>
                    <a:cubicBezTo>
                      <a:pt x="1310" y="2966"/>
                      <a:pt x="1382" y="2942"/>
                      <a:pt x="1453" y="2906"/>
                    </a:cubicBezTo>
                    <a:lnTo>
                      <a:pt x="2334" y="2513"/>
                    </a:lnTo>
                    <a:cubicBezTo>
                      <a:pt x="2489" y="2454"/>
                      <a:pt x="2608" y="2335"/>
                      <a:pt x="2644" y="2168"/>
                    </a:cubicBezTo>
                    <a:cubicBezTo>
                      <a:pt x="2727" y="2025"/>
                      <a:pt x="2727" y="1858"/>
                      <a:pt x="2656" y="1715"/>
                    </a:cubicBezTo>
                    <a:lnTo>
                      <a:pt x="2072" y="418"/>
                    </a:lnTo>
                    <a:cubicBezTo>
                      <a:pt x="1977" y="227"/>
                      <a:pt x="1787" y="84"/>
                      <a:pt x="1572" y="61"/>
                    </a:cubicBezTo>
                    <a:cubicBezTo>
                      <a:pt x="1370" y="49"/>
                      <a:pt x="1156" y="1"/>
                      <a:pt x="96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89"/>
              </a:p>
            </p:txBody>
          </p:sp>
          <p:sp>
            <p:nvSpPr>
              <p:cNvPr id="66" name="Google Shape;8957;p68">
                <a:extLst>
                  <a:ext uri="{FF2B5EF4-FFF2-40B4-BE49-F238E27FC236}">
                    <a16:creationId xmlns:a16="http://schemas.microsoft.com/office/drawing/2014/main" id="{E1BAA482-DF70-4838-BDB3-B72047570119}"/>
                  </a:ext>
                </a:extLst>
              </p:cNvPr>
              <p:cNvSpPr/>
              <p:nvPr/>
            </p:nvSpPr>
            <p:spPr>
              <a:xfrm>
                <a:off x="1014062" y="2472336"/>
                <a:ext cx="15147" cy="15147"/>
              </a:xfrm>
              <a:custGeom>
                <a:avLst/>
                <a:gdLst/>
                <a:ahLst/>
                <a:cxnLst/>
                <a:rect l="l" t="t" r="r" b="b"/>
                <a:pathLst>
                  <a:path w="477" h="477" extrusionOk="0">
                    <a:moveTo>
                      <a:pt x="239" y="0"/>
                    </a:moveTo>
                    <a:cubicBezTo>
                      <a:pt x="108" y="0"/>
                      <a:pt x="1" y="107"/>
                      <a:pt x="1" y="238"/>
                    </a:cubicBezTo>
                    <a:cubicBezTo>
                      <a:pt x="1" y="381"/>
                      <a:pt x="108" y="476"/>
                      <a:pt x="239" y="476"/>
                    </a:cubicBezTo>
                    <a:cubicBezTo>
                      <a:pt x="370" y="476"/>
                      <a:pt x="477" y="381"/>
                      <a:pt x="477" y="238"/>
                    </a:cubicBezTo>
                    <a:cubicBezTo>
                      <a:pt x="477" y="107"/>
                      <a:pt x="370" y="0"/>
                      <a:pt x="23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89"/>
              </a:p>
            </p:txBody>
          </p:sp>
          <p:sp>
            <p:nvSpPr>
              <p:cNvPr id="67" name="Google Shape;8958;p68">
                <a:extLst>
                  <a:ext uri="{FF2B5EF4-FFF2-40B4-BE49-F238E27FC236}">
                    <a16:creationId xmlns:a16="http://schemas.microsoft.com/office/drawing/2014/main" id="{84039592-B207-4D5D-8C8E-C0BE164A8357}"/>
                  </a:ext>
                </a:extLst>
              </p:cNvPr>
              <p:cNvSpPr/>
              <p:nvPr/>
            </p:nvSpPr>
            <p:spPr>
              <a:xfrm>
                <a:off x="866243" y="2291587"/>
                <a:ext cx="415546" cy="355053"/>
              </a:xfrm>
              <a:custGeom>
                <a:avLst/>
                <a:gdLst/>
                <a:ahLst/>
                <a:cxnLst/>
                <a:rect l="l" t="t" r="r" b="b"/>
                <a:pathLst>
                  <a:path w="13086" h="11181" extrusionOk="0">
                    <a:moveTo>
                      <a:pt x="7620" y="1430"/>
                    </a:moveTo>
                    <a:lnTo>
                      <a:pt x="7620" y="1989"/>
                    </a:lnTo>
                    <a:lnTo>
                      <a:pt x="5453" y="1989"/>
                    </a:lnTo>
                    <a:lnTo>
                      <a:pt x="5453" y="1430"/>
                    </a:lnTo>
                    <a:close/>
                    <a:moveTo>
                      <a:pt x="7608" y="406"/>
                    </a:moveTo>
                    <a:cubicBezTo>
                      <a:pt x="8168" y="406"/>
                      <a:pt x="8632" y="858"/>
                      <a:pt x="8632" y="1430"/>
                    </a:cubicBezTo>
                    <a:lnTo>
                      <a:pt x="8632" y="1989"/>
                    </a:lnTo>
                    <a:lnTo>
                      <a:pt x="7989" y="1989"/>
                    </a:lnTo>
                    <a:lnTo>
                      <a:pt x="7989" y="1430"/>
                    </a:lnTo>
                    <a:cubicBezTo>
                      <a:pt x="7989" y="1215"/>
                      <a:pt x="7811" y="1037"/>
                      <a:pt x="7608" y="1037"/>
                    </a:cubicBezTo>
                    <a:lnTo>
                      <a:pt x="5453" y="1037"/>
                    </a:lnTo>
                    <a:cubicBezTo>
                      <a:pt x="5239" y="1037"/>
                      <a:pt x="5060" y="1215"/>
                      <a:pt x="5060" y="1430"/>
                    </a:cubicBezTo>
                    <a:lnTo>
                      <a:pt x="5060" y="1989"/>
                    </a:lnTo>
                    <a:lnTo>
                      <a:pt x="4417" y="1989"/>
                    </a:lnTo>
                    <a:lnTo>
                      <a:pt x="4417" y="1430"/>
                    </a:lnTo>
                    <a:cubicBezTo>
                      <a:pt x="4417" y="858"/>
                      <a:pt x="4882" y="406"/>
                      <a:pt x="5453" y="406"/>
                    </a:cubicBezTo>
                    <a:close/>
                    <a:moveTo>
                      <a:pt x="2929" y="2096"/>
                    </a:moveTo>
                    <a:cubicBezTo>
                      <a:pt x="3013" y="2096"/>
                      <a:pt x="3072" y="2156"/>
                      <a:pt x="3072" y="2227"/>
                    </a:cubicBezTo>
                    <a:lnTo>
                      <a:pt x="3072" y="3299"/>
                    </a:lnTo>
                    <a:cubicBezTo>
                      <a:pt x="3072" y="3382"/>
                      <a:pt x="3132" y="3454"/>
                      <a:pt x="3203" y="3478"/>
                    </a:cubicBezTo>
                    <a:cubicBezTo>
                      <a:pt x="3224" y="3486"/>
                      <a:pt x="3246" y="3490"/>
                      <a:pt x="3267" y="3490"/>
                    </a:cubicBezTo>
                    <a:cubicBezTo>
                      <a:pt x="3365" y="3490"/>
                      <a:pt x="3453" y="3406"/>
                      <a:pt x="3453" y="3299"/>
                    </a:cubicBezTo>
                    <a:lnTo>
                      <a:pt x="3453" y="2358"/>
                    </a:lnTo>
                    <a:lnTo>
                      <a:pt x="9632" y="2358"/>
                    </a:lnTo>
                    <a:lnTo>
                      <a:pt x="9632" y="10502"/>
                    </a:lnTo>
                    <a:lnTo>
                      <a:pt x="3453" y="10502"/>
                    </a:lnTo>
                    <a:lnTo>
                      <a:pt x="3453" y="4073"/>
                    </a:lnTo>
                    <a:cubicBezTo>
                      <a:pt x="3453" y="3978"/>
                      <a:pt x="3370" y="3882"/>
                      <a:pt x="3263" y="3882"/>
                    </a:cubicBezTo>
                    <a:cubicBezTo>
                      <a:pt x="3155" y="3882"/>
                      <a:pt x="3072" y="3978"/>
                      <a:pt x="3072" y="4073"/>
                    </a:cubicBezTo>
                    <a:lnTo>
                      <a:pt x="3072" y="10657"/>
                    </a:lnTo>
                    <a:cubicBezTo>
                      <a:pt x="3072" y="10728"/>
                      <a:pt x="3013" y="10788"/>
                      <a:pt x="2929" y="10788"/>
                    </a:cubicBezTo>
                    <a:lnTo>
                      <a:pt x="2310" y="10788"/>
                    </a:lnTo>
                    <a:cubicBezTo>
                      <a:pt x="2239" y="10788"/>
                      <a:pt x="2179" y="10728"/>
                      <a:pt x="2179" y="10657"/>
                    </a:cubicBezTo>
                    <a:lnTo>
                      <a:pt x="2179" y="2227"/>
                    </a:lnTo>
                    <a:cubicBezTo>
                      <a:pt x="2179" y="2156"/>
                      <a:pt x="2239" y="2096"/>
                      <a:pt x="2310" y="2096"/>
                    </a:cubicBezTo>
                    <a:close/>
                    <a:moveTo>
                      <a:pt x="10775" y="2096"/>
                    </a:moveTo>
                    <a:cubicBezTo>
                      <a:pt x="10847" y="2096"/>
                      <a:pt x="10906" y="2156"/>
                      <a:pt x="10906" y="2227"/>
                    </a:cubicBezTo>
                    <a:lnTo>
                      <a:pt x="10906" y="10657"/>
                    </a:lnTo>
                    <a:cubicBezTo>
                      <a:pt x="10906" y="10728"/>
                      <a:pt x="10847" y="10788"/>
                      <a:pt x="10775" y="10788"/>
                    </a:cubicBezTo>
                    <a:lnTo>
                      <a:pt x="10156" y="10788"/>
                    </a:lnTo>
                    <a:cubicBezTo>
                      <a:pt x="10073" y="10788"/>
                      <a:pt x="10013" y="10728"/>
                      <a:pt x="10013" y="10657"/>
                    </a:cubicBezTo>
                    <a:lnTo>
                      <a:pt x="10013" y="2227"/>
                    </a:lnTo>
                    <a:cubicBezTo>
                      <a:pt x="10013" y="2156"/>
                      <a:pt x="10073" y="2096"/>
                      <a:pt x="10156" y="2096"/>
                    </a:cubicBezTo>
                    <a:close/>
                    <a:moveTo>
                      <a:pt x="5465" y="1"/>
                    </a:moveTo>
                    <a:cubicBezTo>
                      <a:pt x="4691" y="1"/>
                      <a:pt x="4048" y="644"/>
                      <a:pt x="4048" y="1418"/>
                    </a:cubicBezTo>
                    <a:lnTo>
                      <a:pt x="4048" y="1977"/>
                    </a:lnTo>
                    <a:lnTo>
                      <a:pt x="3394" y="1977"/>
                    </a:lnTo>
                    <a:cubicBezTo>
                      <a:pt x="3310" y="1811"/>
                      <a:pt x="3132" y="1692"/>
                      <a:pt x="2929" y="1692"/>
                    </a:cubicBezTo>
                    <a:lnTo>
                      <a:pt x="2310" y="1692"/>
                    </a:lnTo>
                    <a:cubicBezTo>
                      <a:pt x="2096" y="1692"/>
                      <a:pt x="1941" y="1811"/>
                      <a:pt x="1846" y="1977"/>
                    </a:cubicBezTo>
                    <a:lnTo>
                      <a:pt x="1310" y="1977"/>
                    </a:lnTo>
                    <a:cubicBezTo>
                      <a:pt x="596" y="1977"/>
                      <a:pt x="0" y="2561"/>
                      <a:pt x="0" y="3287"/>
                    </a:cubicBezTo>
                    <a:lnTo>
                      <a:pt x="0" y="7990"/>
                    </a:lnTo>
                    <a:cubicBezTo>
                      <a:pt x="0" y="8097"/>
                      <a:pt x="96" y="8180"/>
                      <a:pt x="191" y="8180"/>
                    </a:cubicBezTo>
                    <a:cubicBezTo>
                      <a:pt x="298" y="8180"/>
                      <a:pt x="393" y="8097"/>
                      <a:pt x="393" y="7990"/>
                    </a:cubicBezTo>
                    <a:lnTo>
                      <a:pt x="393" y="3287"/>
                    </a:lnTo>
                    <a:cubicBezTo>
                      <a:pt x="393" y="2787"/>
                      <a:pt x="810" y="2370"/>
                      <a:pt x="1310" y="2370"/>
                    </a:cubicBezTo>
                    <a:lnTo>
                      <a:pt x="1786" y="2370"/>
                    </a:lnTo>
                    <a:lnTo>
                      <a:pt x="1786" y="10502"/>
                    </a:lnTo>
                    <a:lnTo>
                      <a:pt x="1310" y="10502"/>
                    </a:lnTo>
                    <a:cubicBezTo>
                      <a:pt x="810" y="10502"/>
                      <a:pt x="393" y="10085"/>
                      <a:pt x="393" y="9585"/>
                    </a:cubicBezTo>
                    <a:lnTo>
                      <a:pt x="393" y="8764"/>
                    </a:lnTo>
                    <a:cubicBezTo>
                      <a:pt x="393" y="8657"/>
                      <a:pt x="298" y="8573"/>
                      <a:pt x="191" y="8573"/>
                    </a:cubicBezTo>
                    <a:cubicBezTo>
                      <a:pt x="96" y="8573"/>
                      <a:pt x="0" y="8657"/>
                      <a:pt x="0" y="8764"/>
                    </a:cubicBezTo>
                    <a:lnTo>
                      <a:pt x="0" y="9585"/>
                    </a:lnTo>
                    <a:cubicBezTo>
                      <a:pt x="0" y="10300"/>
                      <a:pt x="584" y="10895"/>
                      <a:pt x="1310" y="10895"/>
                    </a:cubicBezTo>
                    <a:lnTo>
                      <a:pt x="1846" y="10895"/>
                    </a:lnTo>
                    <a:cubicBezTo>
                      <a:pt x="1941" y="11062"/>
                      <a:pt x="2120" y="11181"/>
                      <a:pt x="2310" y="11181"/>
                    </a:cubicBezTo>
                    <a:lnTo>
                      <a:pt x="2929" y="11181"/>
                    </a:lnTo>
                    <a:cubicBezTo>
                      <a:pt x="3144" y="11181"/>
                      <a:pt x="3310" y="11062"/>
                      <a:pt x="3394" y="10895"/>
                    </a:cubicBezTo>
                    <a:lnTo>
                      <a:pt x="9692" y="10895"/>
                    </a:lnTo>
                    <a:cubicBezTo>
                      <a:pt x="9775" y="11062"/>
                      <a:pt x="9954" y="11181"/>
                      <a:pt x="10156" y="11181"/>
                    </a:cubicBezTo>
                    <a:lnTo>
                      <a:pt x="10775" y="11181"/>
                    </a:lnTo>
                    <a:cubicBezTo>
                      <a:pt x="10978" y="11181"/>
                      <a:pt x="11145" y="11062"/>
                      <a:pt x="11240" y="10895"/>
                    </a:cubicBezTo>
                    <a:lnTo>
                      <a:pt x="11776" y="10895"/>
                    </a:lnTo>
                    <a:cubicBezTo>
                      <a:pt x="12490" y="10895"/>
                      <a:pt x="13085" y="10312"/>
                      <a:pt x="13085" y="9585"/>
                    </a:cubicBezTo>
                    <a:lnTo>
                      <a:pt x="13085" y="4894"/>
                    </a:lnTo>
                    <a:cubicBezTo>
                      <a:pt x="13085" y="4787"/>
                      <a:pt x="12990" y="4704"/>
                      <a:pt x="12883" y="4704"/>
                    </a:cubicBezTo>
                    <a:cubicBezTo>
                      <a:pt x="12788" y="4704"/>
                      <a:pt x="12692" y="4787"/>
                      <a:pt x="12692" y="4894"/>
                    </a:cubicBezTo>
                    <a:lnTo>
                      <a:pt x="12692" y="9585"/>
                    </a:lnTo>
                    <a:cubicBezTo>
                      <a:pt x="12692" y="10085"/>
                      <a:pt x="12276" y="10502"/>
                      <a:pt x="11776" y="10502"/>
                    </a:cubicBezTo>
                    <a:lnTo>
                      <a:pt x="11299" y="10502"/>
                    </a:lnTo>
                    <a:lnTo>
                      <a:pt x="11299" y="2370"/>
                    </a:lnTo>
                    <a:lnTo>
                      <a:pt x="11776" y="2370"/>
                    </a:lnTo>
                    <a:cubicBezTo>
                      <a:pt x="12276" y="2370"/>
                      <a:pt x="12692" y="2787"/>
                      <a:pt x="12692" y="3287"/>
                    </a:cubicBezTo>
                    <a:lnTo>
                      <a:pt x="12692" y="4120"/>
                    </a:lnTo>
                    <a:cubicBezTo>
                      <a:pt x="12692" y="4240"/>
                      <a:pt x="12788" y="4311"/>
                      <a:pt x="12895" y="4311"/>
                    </a:cubicBezTo>
                    <a:cubicBezTo>
                      <a:pt x="12990" y="4311"/>
                      <a:pt x="13085" y="4228"/>
                      <a:pt x="13085" y="4120"/>
                    </a:cubicBezTo>
                    <a:lnTo>
                      <a:pt x="13085" y="3287"/>
                    </a:lnTo>
                    <a:cubicBezTo>
                      <a:pt x="13085" y="2573"/>
                      <a:pt x="12502" y="1977"/>
                      <a:pt x="11776" y="1977"/>
                    </a:cubicBezTo>
                    <a:lnTo>
                      <a:pt x="11240" y="1977"/>
                    </a:lnTo>
                    <a:cubicBezTo>
                      <a:pt x="11145" y="1811"/>
                      <a:pt x="10966" y="1692"/>
                      <a:pt x="10775" y="1692"/>
                    </a:cubicBezTo>
                    <a:lnTo>
                      <a:pt x="10156" y="1692"/>
                    </a:lnTo>
                    <a:cubicBezTo>
                      <a:pt x="9942" y="1692"/>
                      <a:pt x="9775" y="1811"/>
                      <a:pt x="9692" y="1977"/>
                    </a:cubicBezTo>
                    <a:lnTo>
                      <a:pt x="9037" y="1977"/>
                    </a:lnTo>
                    <a:lnTo>
                      <a:pt x="9037" y="1418"/>
                    </a:lnTo>
                    <a:cubicBezTo>
                      <a:pt x="9037" y="644"/>
                      <a:pt x="8394" y="1"/>
                      <a:pt x="762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89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96951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44"/>
          <p:cNvSpPr txBox="1"/>
          <p:nvPr/>
        </p:nvSpPr>
        <p:spPr>
          <a:xfrm flipH="1">
            <a:off x="3651892" y="2256233"/>
            <a:ext cx="1186400" cy="446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2133"/>
              </a:spcAft>
              <a:buNone/>
            </a:pPr>
            <a:endParaRPr sz="1333" b="1">
              <a:solidFill>
                <a:srgbClr val="0D172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483" name="Google Shape;483;p44"/>
          <p:cNvSpPr txBox="1"/>
          <p:nvPr/>
        </p:nvSpPr>
        <p:spPr>
          <a:xfrm flipH="1">
            <a:off x="5479541" y="2256233"/>
            <a:ext cx="1186400" cy="446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2133"/>
              </a:spcAft>
              <a:buNone/>
            </a:pPr>
            <a:endParaRPr sz="1333" b="1">
              <a:solidFill>
                <a:srgbClr val="0D172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484" name="Google Shape;484;p44"/>
          <p:cNvSpPr txBox="1"/>
          <p:nvPr/>
        </p:nvSpPr>
        <p:spPr>
          <a:xfrm flipH="1">
            <a:off x="7307175" y="2256233"/>
            <a:ext cx="1186400" cy="446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2133"/>
              </a:spcAft>
              <a:buNone/>
            </a:pPr>
            <a:endParaRPr sz="1333" b="1">
              <a:solidFill>
                <a:srgbClr val="0D172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485" name="Google Shape;485;p44"/>
          <p:cNvSpPr txBox="1"/>
          <p:nvPr/>
        </p:nvSpPr>
        <p:spPr>
          <a:xfrm flipH="1">
            <a:off x="9134808" y="2256233"/>
            <a:ext cx="1186400" cy="446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2133"/>
              </a:spcAft>
              <a:buNone/>
            </a:pPr>
            <a:endParaRPr sz="1333" b="1">
              <a:solidFill>
                <a:srgbClr val="0D172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6" name="Título 15">
            <a:extLst>
              <a:ext uri="{FF2B5EF4-FFF2-40B4-BE49-F238E27FC236}">
                <a16:creationId xmlns:a16="http://schemas.microsoft.com/office/drawing/2014/main" id="{D9E4D250-53D4-4E66-AB5E-0490D9B6F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Niveles de inferencia</a:t>
            </a:r>
          </a:p>
        </p:txBody>
      </p:sp>
      <p:graphicFrame>
        <p:nvGraphicFramePr>
          <p:cNvPr id="487" name="Google Shape;487;p44"/>
          <p:cNvGraphicFramePr/>
          <p:nvPr>
            <p:extLst>
              <p:ext uri="{D42A27DB-BD31-4B8C-83A1-F6EECF244321}">
                <p14:modId xmlns:p14="http://schemas.microsoft.com/office/powerpoint/2010/main" val="3579910877"/>
              </p:ext>
            </p:extLst>
          </p:nvPr>
        </p:nvGraphicFramePr>
        <p:xfrm>
          <a:off x="1465306" y="2256234"/>
          <a:ext cx="9191405" cy="364409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382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82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82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382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382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9509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21900" marR="121900" marT="121900" marB="121900">
                    <a:lnL w="2857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dirty="0">
                          <a:solidFill>
                            <a:schemeClr val="tx1"/>
                          </a:solidFill>
                          <a:latin typeface="+mj-lt"/>
                          <a:ea typeface="Oswald Regular"/>
                          <a:cs typeface="Oswald Regular"/>
                          <a:sym typeface="Oswald Regular"/>
                        </a:rPr>
                        <a:t>Nacional</a:t>
                      </a:r>
                      <a:endParaRPr sz="1900" dirty="0">
                        <a:solidFill>
                          <a:schemeClr val="tx1"/>
                        </a:solidFill>
                        <a:latin typeface="+mj-lt"/>
                        <a:ea typeface="Oswald Regular"/>
                        <a:cs typeface="Oswald Regular"/>
                        <a:sym typeface="Oswald Regular"/>
                      </a:endParaRPr>
                    </a:p>
                  </a:txBody>
                  <a:tcPr marL="121900" marR="121900" marT="121900" marB="121900">
                    <a:lnL w="2857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dirty="0">
                          <a:solidFill>
                            <a:schemeClr val="tx1"/>
                          </a:solidFill>
                          <a:latin typeface="+mj-lt"/>
                          <a:ea typeface="Oswald Regular"/>
                          <a:cs typeface="Oswald Regular"/>
                          <a:sym typeface="Oswald Regular"/>
                        </a:rPr>
                        <a:t>Urbano</a:t>
                      </a:r>
                      <a:endParaRPr sz="1900" dirty="0">
                        <a:solidFill>
                          <a:schemeClr val="tx1"/>
                        </a:solidFill>
                        <a:latin typeface="+mj-lt"/>
                        <a:ea typeface="Oswald Regular"/>
                        <a:cs typeface="Oswald Regular"/>
                        <a:sym typeface="Oswald Regular"/>
                      </a:endParaRPr>
                    </a:p>
                  </a:txBody>
                  <a:tcPr marL="121900" marR="121900" marT="121900" marB="121900">
                    <a:lnL w="2857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dirty="0">
                          <a:solidFill>
                            <a:schemeClr val="tx1"/>
                          </a:solidFill>
                          <a:latin typeface="+mj-lt"/>
                          <a:ea typeface="Oswald Regular"/>
                          <a:cs typeface="Oswald Regular"/>
                          <a:sym typeface="Oswald Regular"/>
                        </a:rPr>
                        <a:t>Rural</a:t>
                      </a:r>
                      <a:endParaRPr sz="1900" dirty="0">
                        <a:solidFill>
                          <a:schemeClr val="tx1"/>
                        </a:solidFill>
                        <a:latin typeface="+mj-lt"/>
                        <a:ea typeface="Oswald Regular"/>
                        <a:cs typeface="Oswald Regular"/>
                        <a:sym typeface="Oswald Regular"/>
                      </a:endParaRPr>
                    </a:p>
                  </a:txBody>
                  <a:tcPr marL="121900" marR="121900" marT="121900" marB="121900">
                    <a:lnL w="2857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dirty="0">
                          <a:solidFill>
                            <a:schemeClr val="tx1"/>
                          </a:solidFill>
                          <a:latin typeface="+mj-lt"/>
                          <a:ea typeface="Oswald Regular"/>
                          <a:cs typeface="Oswald Regular"/>
                          <a:sym typeface="Oswald Regular"/>
                        </a:rPr>
                        <a:t>Regional</a:t>
                      </a:r>
                      <a:endParaRPr sz="1900" dirty="0">
                        <a:solidFill>
                          <a:schemeClr val="tx1"/>
                        </a:solidFill>
                        <a:latin typeface="+mj-lt"/>
                        <a:ea typeface="Oswald Regular"/>
                        <a:cs typeface="Oswald Regular"/>
                        <a:sym typeface="Oswald Regular"/>
                      </a:endParaRPr>
                    </a:p>
                  </a:txBody>
                  <a:tcPr marL="121900" marR="121900" marT="121900" marB="121900">
                    <a:lnL w="2857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309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tx1"/>
                          </a:solidFill>
                          <a:latin typeface="+mj-lt"/>
                          <a:ea typeface="Merriweather"/>
                          <a:cs typeface="Merriweather"/>
                          <a:sym typeface="Merriweather"/>
                        </a:rPr>
                        <a:t>Corte: anual</a:t>
                      </a:r>
                      <a:endParaRPr sz="1600" dirty="0">
                        <a:solidFill>
                          <a:schemeClr val="tx1"/>
                        </a:solidFill>
                        <a:latin typeface="+mj-lt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121900" marR="121900" marT="121900" marB="121900">
                    <a:lnL w="2857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21900" marR="121900" marT="121900" marB="121900">
                    <a:lnL w="2857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21900" marR="121900" marT="121900" marB="121900">
                    <a:lnL w="2857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21900" marR="121900" marT="121900" marB="121900">
                    <a:lnL w="2857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21900" marR="121900" marT="121900" marB="121900">
                    <a:lnL w="2857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280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600" b="0" i="0" u="none" strike="noStrike" cap="none" dirty="0">
                          <a:solidFill>
                            <a:schemeClr val="tx1"/>
                          </a:solidFill>
                          <a:latin typeface="+mj-lt"/>
                          <a:ea typeface="Merriweather"/>
                          <a:cs typeface="Merriweather"/>
                          <a:sym typeface="Merriweather"/>
                        </a:rPr>
                        <a:t>Corte: trimestral</a:t>
                      </a:r>
                      <a:endParaRPr sz="1600" b="0" i="0" u="none" strike="noStrike" cap="none" dirty="0">
                        <a:solidFill>
                          <a:schemeClr val="tx1"/>
                        </a:solidFill>
                        <a:latin typeface="+mj-lt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121900" marR="121900" marT="121900" marB="121900">
                    <a:lnL w="2857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21900" marR="121900" marT="121900" marB="121900">
                    <a:lnL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21900" marR="121900" marT="121900" marB="121900">
                    <a:lnL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21900" marR="121900" marT="121900" marB="121900">
                    <a:lnL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21900" marR="121900" marT="121900" marB="121900">
                    <a:lnL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2309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tx1"/>
                          </a:solidFill>
                          <a:latin typeface="+mj-lt"/>
                          <a:ea typeface="Merriweather"/>
                          <a:cs typeface="Merriweather"/>
                          <a:sym typeface="Merriweather"/>
                        </a:rPr>
                        <a:t>Panel: anual</a:t>
                      </a:r>
                      <a:endParaRPr sz="1600" dirty="0">
                        <a:solidFill>
                          <a:schemeClr val="tx1"/>
                        </a:solidFill>
                        <a:latin typeface="+mj-lt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121900" marR="121900" marT="121900" marB="121900">
                    <a:lnL w="2857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21900" marR="121900" marT="121900" marB="121900">
                    <a:lnL w="2857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21900" marR="121900" marT="121900" marB="121900">
                    <a:lnL w="2857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21900" marR="121900" marT="121900" marB="121900">
                    <a:lnL w="2857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21900" marR="121900" marT="121900" marB="121900">
                    <a:lnL w="2857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488" name="Google Shape;488;p44"/>
          <p:cNvGrpSpPr/>
          <p:nvPr/>
        </p:nvGrpSpPr>
        <p:grpSpPr>
          <a:xfrm>
            <a:off x="3979987" y="3277611"/>
            <a:ext cx="5778820" cy="2051661"/>
            <a:chOff x="3104067" y="2252082"/>
            <a:chExt cx="4334115" cy="1225836"/>
          </a:xfrm>
        </p:grpSpPr>
        <p:sp>
          <p:nvSpPr>
            <p:cNvPr id="489" name="Google Shape;489;p44"/>
            <p:cNvSpPr/>
            <p:nvPr/>
          </p:nvSpPr>
          <p:spPr>
            <a:xfrm>
              <a:off x="3104067" y="2837057"/>
              <a:ext cx="153089" cy="111736"/>
            </a:xfrm>
            <a:custGeom>
              <a:avLst/>
              <a:gdLst/>
              <a:ahLst/>
              <a:cxnLst/>
              <a:rect l="l" t="t" r="r" b="b"/>
              <a:pathLst>
                <a:path w="10014" h="7309" extrusionOk="0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rgbClr val="435D74"/>
                </a:solidFill>
              </a:endParaRPr>
            </a:p>
          </p:txBody>
        </p:sp>
        <p:sp>
          <p:nvSpPr>
            <p:cNvPr id="491" name="Google Shape;491;p44"/>
            <p:cNvSpPr/>
            <p:nvPr/>
          </p:nvSpPr>
          <p:spPr>
            <a:xfrm>
              <a:off x="4495456" y="2837057"/>
              <a:ext cx="153089" cy="111736"/>
            </a:xfrm>
            <a:custGeom>
              <a:avLst/>
              <a:gdLst/>
              <a:ahLst/>
              <a:cxnLst/>
              <a:rect l="l" t="t" r="r" b="b"/>
              <a:pathLst>
                <a:path w="10014" h="7309" extrusionOk="0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>
                <a:solidFill>
                  <a:schemeClr val="accent5"/>
                </a:solidFill>
              </a:endParaRPr>
            </a:p>
          </p:txBody>
        </p:sp>
        <p:sp>
          <p:nvSpPr>
            <p:cNvPr id="495" name="Google Shape;495;p44"/>
            <p:cNvSpPr/>
            <p:nvPr/>
          </p:nvSpPr>
          <p:spPr>
            <a:xfrm>
              <a:off x="3104067" y="3366182"/>
              <a:ext cx="153089" cy="111736"/>
            </a:xfrm>
            <a:custGeom>
              <a:avLst/>
              <a:gdLst/>
              <a:ahLst/>
              <a:cxnLst/>
              <a:rect l="l" t="t" r="r" b="b"/>
              <a:pathLst>
                <a:path w="10014" h="7309" extrusionOk="0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>
                <a:solidFill>
                  <a:srgbClr val="435D74"/>
                </a:solidFill>
              </a:endParaRPr>
            </a:p>
          </p:txBody>
        </p:sp>
        <p:sp>
          <p:nvSpPr>
            <p:cNvPr id="499" name="Google Shape;499;p44"/>
            <p:cNvSpPr/>
            <p:nvPr/>
          </p:nvSpPr>
          <p:spPr>
            <a:xfrm>
              <a:off x="5890281" y="2837057"/>
              <a:ext cx="153089" cy="111736"/>
            </a:xfrm>
            <a:custGeom>
              <a:avLst/>
              <a:gdLst/>
              <a:ahLst/>
              <a:cxnLst/>
              <a:rect l="l" t="t" r="r" b="b"/>
              <a:pathLst>
                <a:path w="10014" h="7309" extrusionOk="0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accent5"/>
                </a:solidFill>
              </a:endParaRPr>
            </a:p>
          </p:txBody>
        </p:sp>
        <p:sp>
          <p:nvSpPr>
            <p:cNvPr id="500" name="Google Shape;500;p44"/>
            <p:cNvSpPr/>
            <p:nvPr/>
          </p:nvSpPr>
          <p:spPr>
            <a:xfrm>
              <a:off x="5890281" y="3366182"/>
              <a:ext cx="153089" cy="111736"/>
            </a:xfrm>
            <a:custGeom>
              <a:avLst/>
              <a:gdLst/>
              <a:ahLst/>
              <a:cxnLst/>
              <a:rect l="l" t="t" r="r" b="b"/>
              <a:pathLst>
                <a:path w="10014" h="7309" extrusionOk="0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accent5"/>
                </a:solidFill>
              </a:endParaRPr>
            </a:p>
          </p:txBody>
        </p:sp>
        <p:sp>
          <p:nvSpPr>
            <p:cNvPr id="501" name="Google Shape;501;p44"/>
            <p:cNvSpPr/>
            <p:nvPr/>
          </p:nvSpPr>
          <p:spPr>
            <a:xfrm>
              <a:off x="5890281" y="2252082"/>
              <a:ext cx="153089" cy="111736"/>
            </a:xfrm>
            <a:custGeom>
              <a:avLst/>
              <a:gdLst/>
              <a:ahLst/>
              <a:cxnLst/>
              <a:rect l="l" t="t" r="r" b="b"/>
              <a:pathLst>
                <a:path w="10014" h="7309" extrusionOk="0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dirty="0">
                <a:solidFill>
                  <a:schemeClr val="accent5"/>
                </a:solidFill>
              </a:endParaRPr>
            </a:p>
          </p:txBody>
        </p:sp>
        <p:sp>
          <p:nvSpPr>
            <p:cNvPr id="504" name="Google Shape;504;p44"/>
            <p:cNvSpPr/>
            <p:nvPr/>
          </p:nvSpPr>
          <p:spPr>
            <a:xfrm>
              <a:off x="7285093" y="2252082"/>
              <a:ext cx="153089" cy="111736"/>
            </a:xfrm>
            <a:custGeom>
              <a:avLst/>
              <a:gdLst/>
              <a:ahLst/>
              <a:cxnLst/>
              <a:rect l="l" t="t" r="r" b="b"/>
              <a:pathLst>
                <a:path w="10014" h="7309" extrusionOk="0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accent5"/>
                </a:solidFill>
              </a:endParaRPr>
            </a:p>
          </p:txBody>
        </p:sp>
      </p:grpSp>
      <p:sp>
        <p:nvSpPr>
          <p:cNvPr id="2" name="Google Shape;501;p44">
            <a:extLst>
              <a:ext uri="{FF2B5EF4-FFF2-40B4-BE49-F238E27FC236}">
                <a16:creationId xmlns:a16="http://schemas.microsoft.com/office/drawing/2014/main" id="{A3371FEA-FAAA-4D61-898C-A461627062C3}"/>
              </a:ext>
            </a:extLst>
          </p:cNvPr>
          <p:cNvSpPr/>
          <p:nvPr/>
        </p:nvSpPr>
        <p:spPr>
          <a:xfrm>
            <a:off x="4040974" y="3263697"/>
            <a:ext cx="204119" cy="187011"/>
          </a:xfrm>
          <a:custGeom>
            <a:avLst/>
            <a:gdLst/>
            <a:ahLst/>
            <a:cxnLst/>
            <a:rect l="l" t="t" r="r" b="b"/>
            <a:pathLst>
              <a:path w="10014" h="7309" extrusionOk="0">
                <a:moveTo>
                  <a:pt x="8149" y="1134"/>
                </a:moveTo>
                <a:cubicBezTo>
                  <a:pt x="8294" y="1134"/>
                  <a:pt x="8439" y="1189"/>
                  <a:pt x="8549" y="1300"/>
                </a:cubicBezTo>
                <a:cubicBezTo>
                  <a:pt x="8769" y="1520"/>
                  <a:pt x="8769" y="1879"/>
                  <a:pt x="8549" y="2100"/>
                </a:cubicBezTo>
                <a:lnTo>
                  <a:pt x="4639" y="6007"/>
                </a:lnTo>
                <a:cubicBezTo>
                  <a:pt x="4527" y="6120"/>
                  <a:pt x="4377" y="6177"/>
                  <a:pt x="4227" y="6177"/>
                </a:cubicBezTo>
                <a:cubicBezTo>
                  <a:pt x="4081" y="6177"/>
                  <a:pt x="3937" y="6123"/>
                  <a:pt x="3830" y="6016"/>
                </a:cubicBezTo>
                <a:lnTo>
                  <a:pt x="1547" y="3748"/>
                </a:lnTo>
                <a:cubicBezTo>
                  <a:pt x="1296" y="3534"/>
                  <a:pt x="1281" y="3151"/>
                  <a:pt x="1514" y="2918"/>
                </a:cubicBezTo>
                <a:cubicBezTo>
                  <a:pt x="1626" y="2806"/>
                  <a:pt x="1771" y="2750"/>
                  <a:pt x="1916" y="2750"/>
                </a:cubicBezTo>
                <a:cubicBezTo>
                  <a:pt x="2074" y="2750"/>
                  <a:pt x="2232" y="2817"/>
                  <a:pt x="2344" y="2948"/>
                </a:cubicBezTo>
                <a:lnTo>
                  <a:pt x="3784" y="4388"/>
                </a:lnTo>
                <a:cubicBezTo>
                  <a:pt x="3793" y="4401"/>
                  <a:pt x="3805" y="4410"/>
                  <a:pt x="3817" y="4419"/>
                </a:cubicBezTo>
                <a:cubicBezTo>
                  <a:pt x="3817" y="4422"/>
                  <a:pt x="3820" y="4422"/>
                  <a:pt x="3823" y="4425"/>
                </a:cubicBezTo>
                <a:cubicBezTo>
                  <a:pt x="3934" y="4535"/>
                  <a:pt x="4078" y="4590"/>
                  <a:pt x="4222" y="4590"/>
                </a:cubicBezTo>
                <a:cubicBezTo>
                  <a:pt x="4367" y="4590"/>
                  <a:pt x="4512" y="4535"/>
                  <a:pt x="4624" y="4425"/>
                </a:cubicBezTo>
                <a:lnTo>
                  <a:pt x="7749" y="1300"/>
                </a:lnTo>
                <a:cubicBezTo>
                  <a:pt x="7859" y="1189"/>
                  <a:pt x="8004" y="1134"/>
                  <a:pt x="8149" y="1134"/>
                </a:cubicBezTo>
                <a:close/>
                <a:moveTo>
                  <a:pt x="8146" y="1"/>
                </a:moveTo>
                <a:cubicBezTo>
                  <a:pt x="7712" y="1"/>
                  <a:pt x="7279" y="166"/>
                  <a:pt x="6949" y="496"/>
                </a:cubicBezTo>
                <a:lnTo>
                  <a:pt x="6946" y="496"/>
                </a:lnTo>
                <a:lnTo>
                  <a:pt x="4219" y="3223"/>
                </a:lnTo>
                <a:lnTo>
                  <a:pt x="3144" y="2148"/>
                </a:lnTo>
                <a:cubicBezTo>
                  <a:pt x="2808" y="1779"/>
                  <a:pt x="2348" y="1594"/>
                  <a:pt x="1887" y="1594"/>
                </a:cubicBezTo>
                <a:cubicBezTo>
                  <a:pt x="1453" y="1594"/>
                  <a:pt x="1019" y="1758"/>
                  <a:pt x="686" y="2091"/>
                </a:cubicBezTo>
                <a:cubicBezTo>
                  <a:pt x="1" y="2776"/>
                  <a:pt x="28" y="3896"/>
                  <a:pt x="747" y="4549"/>
                </a:cubicBezTo>
                <a:lnTo>
                  <a:pt x="3029" y="6819"/>
                </a:lnTo>
                <a:cubicBezTo>
                  <a:pt x="3344" y="7131"/>
                  <a:pt x="3768" y="7308"/>
                  <a:pt x="4214" y="7308"/>
                </a:cubicBezTo>
                <a:cubicBezTo>
                  <a:pt x="4218" y="7308"/>
                  <a:pt x="4221" y="7308"/>
                  <a:pt x="4225" y="7308"/>
                </a:cubicBezTo>
                <a:cubicBezTo>
                  <a:pt x="4678" y="7308"/>
                  <a:pt x="5116" y="7127"/>
                  <a:pt x="5439" y="6807"/>
                </a:cubicBezTo>
                <a:lnTo>
                  <a:pt x="9349" y="2900"/>
                </a:lnTo>
                <a:cubicBezTo>
                  <a:pt x="10013" y="2236"/>
                  <a:pt x="10013" y="1161"/>
                  <a:pt x="9349" y="499"/>
                </a:cubicBezTo>
                <a:cubicBezTo>
                  <a:pt x="9017" y="167"/>
                  <a:pt x="8581" y="1"/>
                  <a:pt x="8146" y="1"/>
                </a:cubicBezTo>
                <a:close/>
              </a:path>
            </a:pathLst>
          </a:cu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>
              <a:solidFill>
                <a:schemeClr val="accent5"/>
              </a:solidFill>
            </a:endParaRPr>
          </a:p>
        </p:txBody>
      </p:sp>
      <p:sp>
        <p:nvSpPr>
          <p:cNvPr id="3" name="Google Shape;501;p44">
            <a:extLst>
              <a:ext uri="{FF2B5EF4-FFF2-40B4-BE49-F238E27FC236}">
                <a16:creationId xmlns:a16="http://schemas.microsoft.com/office/drawing/2014/main" id="{101E4076-B35F-4133-A6C7-0FC6FB1B35D9}"/>
              </a:ext>
            </a:extLst>
          </p:cNvPr>
          <p:cNvSpPr/>
          <p:nvPr/>
        </p:nvSpPr>
        <p:spPr>
          <a:xfrm>
            <a:off x="5860417" y="3292643"/>
            <a:ext cx="204119" cy="187011"/>
          </a:xfrm>
          <a:custGeom>
            <a:avLst/>
            <a:gdLst/>
            <a:ahLst/>
            <a:cxnLst/>
            <a:rect l="l" t="t" r="r" b="b"/>
            <a:pathLst>
              <a:path w="10014" h="7309" extrusionOk="0">
                <a:moveTo>
                  <a:pt x="8149" y="1134"/>
                </a:moveTo>
                <a:cubicBezTo>
                  <a:pt x="8294" y="1134"/>
                  <a:pt x="8439" y="1189"/>
                  <a:pt x="8549" y="1300"/>
                </a:cubicBezTo>
                <a:cubicBezTo>
                  <a:pt x="8769" y="1520"/>
                  <a:pt x="8769" y="1879"/>
                  <a:pt x="8549" y="2100"/>
                </a:cubicBezTo>
                <a:lnTo>
                  <a:pt x="4639" y="6007"/>
                </a:lnTo>
                <a:cubicBezTo>
                  <a:pt x="4527" y="6120"/>
                  <a:pt x="4377" y="6177"/>
                  <a:pt x="4227" y="6177"/>
                </a:cubicBezTo>
                <a:cubicBezTo>
                  <a:pt x="4081" y="6177"/>
                  <a:pt x="3937" y="6123"/>
                  <a:pt x="3830" y="6016"/>
                </a:cubicBezTo>
                <a:lnTo>
                  <a:pt x="1547" y="3748"/>
                </a:lnTo>
                <a:cubicBezTo>
                  <a:pt x="1296" y="3534"/>
                  <a:pt x="1281" y="3151"/>
                  <a:pt x="1514" y="2918"/>
                </a:cubicBezTo>
                <a:cubicBezTo>
                  <a:pt x="1626" y="2806"/>
                  <a:pt x="1771" y="2750"/>
                  <a:pt x="1916" y="2750"/>
                </a:cubicBezTo>
                <a:cubicBezTo>
                  <a:pt x="2074" y="2750"/>
                  <a:pt x="2232" y="2817"/>
                  <a:pt x="2344" y="2948"/>
                </a:cubicBezTo>
                <a:lnTo>
                  <a:pt x="3784" y="4388"/>
                </a:lnTo>
                <a:cubicBezTo>
                  <a:pt x="3793" y="4401"/>
                  <a:pt x="3805" y="4410"/>
                  <a:pt x="3817" y="4419"/>
                </a:cubicBezTo>
                <a:cubicBezTo>
                  <a:pt x="3817" y="4422"/>
                  <a:pt x="3820" y="4422"/>
                  <a:pt x="3823" y="4425"/>
                </a:cubicBezTo>
                <a:cubicBezTo>
                  <a:pt x="3934" y="4535"/>
                  <a:pt x="4078" y="4590"/>
                  <a:pt x="4222" y="4590"/>
                </a:cubicBezTo>
                <a:cubicBezTo>
                  <a:pt x="4367" y="4590"/>
                  <a:pt x="4512" y="4535"/>
                  <a:pt x="4624" y="4425"/>
                </a:cubicBezTo>
                <a:lnTo>
                  <a:pt x="7749" y="1300"/>
                </a:lnTo>
                <a:cubicBezTo>
                  <a:pt x="7859" y="1189"/>
                  <a:pt x="8004" y="1134"/>
                  <a:pt x="8149" y="1134"/>
                </a:cubicBezTo>
                <a:close/>
                <a:moveTo>
                  <a:pt x="8146" y="1"/>
                </a:moveTo>
                <a:cubicBezTo>
                  <a:pt x="7712" y="1"/>
                  <a:pt x="7279" y="166"/>
                  <a:pt x="6949" y="496"/>
                </a:cubicBezTo>
                <a:lnTo>
                  <a:pt x="6946" y="496"/>
                </a:lnTo>
                <a:lnTo>
                  <a:pt x="4219" y="3223"/>
                </a:lnTo>
                <a:lnTo>
                  <a:pt x="3144" y="2148"/>
                </a:lnTo>
                <a:cubicBezTo>
                  <a:pt x="2808" y="1779"/>
                  <a:pt x="2348" y="1594"/>
                  <a:pt x="1887" y="1594"/>
                </a:cubicBezTo>
                <a:cubicBezTo>
                  <a:pt x="1453" y="1594"/>
                  <a:pt x="1019" y="1758"/>
                  <a:pt x="686" y="2091"/>
                </a:cubicBezTo>
                <a:cubicBezTo>
                  <a:pt x="1" y="2776"/>
                  <a:pt x="28" y="3896"/>
                  <a:pt x="747" y="4549"/>
                </a:cubicBezTo>
                <a:lnTo>
                  <a:pt x="3029" y="6819"/>
                </a:lnTo>
                <a:cubicBezTo>
                  <a:pt x="3344" y="7131"/>
                  <a:pt x="3768" y="7308"/>
                  <a:pt x="4214" y="7308"/>
                </a:cubicBezTo>
                <a:cubicBezTo>
                  <a:pt x="4218" y="7308"/>
                  <a:pt x="4221" y="7308"/>
                  <a:pt x="4225" y="7308"/>
                </a:cubicBezTo>
                <a:cubicBezTo>
                  <a:pt x="4678" y="7308"/>
                  <a:pt x="5116" y="7127"/>
                  <a:pt x="5439" y="6807"/>
                </a:cubicBezTo>
                <a:lnTo>
                  <a:pt x="9349" y="2900"/>
                </a:lnTo>
                <a:cubicBezTo>
                  <a:pt x="10013" y="2236"/>
                  <a:pt x="10013" y="1161"/>
                  <a:pt x="9349" y="499"/>
                </a:cubicBezTo>
                <a:cubicBezTo>
                  <a:pt x="9017" y="167"/>
                  <a:pt x="8581" y="1"/>
                  <a:pt x="8146" y="1"/>
                </a:cubicBezTo>
                <a:close/>
              </a:path>
            </a:pathLst>
          </a:cu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>
              <a:solidFill>
                <a:schemeClr val="accent5"/>
              </a:solidFill>
            </a:endParaRPr>
          </a:p>
        </p:txBody>
      </p:sp>
      <p:sp>
        <p:nvSpPr>
          <p:cNvPr id="4" name="Google Shape;494;p44">
            <a:extLst>
              <a:ext uri="{FF2B5EF4-FFF2-40B4-BE49-F238E27FC236}">
                <a16:creationId xmlns:a16="http://schemas.microsoft.com/office/drawing/2014/main" id="{620F01F1-84A7-4AAE-AA74-69ADA3A26685}"/>
              </a:ext>
            </a:extLst>
          </p:cNvPr>
          <p:cNvSpPr/>
          <p:nvPr/>
        </p:nvSpPr>
        <p:spPr>
          <a:xfrm>
            <a:off x="9568726" y="4256674"/>
            <a:ext cx="176041" cy="213004"/>
          </a:xfrm>
          <a:custGeom>
            <a:avLst/>
            <a:gdLst/>
            <a:ahLst/>
            <a:cxnLst/>
            <a:rect l="l" t="t" r="r" b="b"/>
            <a:pathLst>
              <a:path w="9104" h="8774" extrusionOk="0">
                <a:moveTo>
                  <a:pt x="7232" y="1143"/>
                </a:moveTo>
                <a:cubicBezTo>
                  <a:pt x="7377" y="1143"/>
                  <a:pt x="7522" y="1198"/>
                  <a:pt x="7633" y="1308"/>
                </a:cubicBezTo>
                <a:cubicBezTo>
                  <a:pt x="7851" y="1528"/>
                  <a:pt x="7854" y="1882"/>
                  <a:pt x="7639" y="2102"/>
                </a:cubicBezTo>
                <a:lnTo>
                  <a:pt x="5755" y="3986"/>
                </a:lnTo>
                <a:cubicBezTo>
                  <a:pt x="5532" y="4210"/>
                  <a:pt x="5532" y="4566"/>
                  <a:pt x="5755" y="4789"/>
                </a:cubicBezTo>
                <a:lnTo>
                  <a:pt x="7639" y="6673"/>
                </a:lnTo>
                <a:cubicBezTo>
                  <a:pt x="7854" y="6894"/>
                  <a:pt x="7851" y="7247"/>
                  <a:pt x="7633" y="7468"/>
                </a:cubicBezTo>
                <a:cubicBezTo>
                  <a:pt x="7522" y="7577"/>
                  <a:pt x="7377" y="7633"/>
                  <a:pt x="7232" y="7633"/>
                </a:cubicBezTo>
                <a:cubicBezTo>
                  <a:pt x="7090" y="7633"/>
                  <a:pt x="6948" y="7580"/>
                  <a:pt x="6839" y="7474"/>
                </a:cubicBezTo>
                <a:lnTo>
                  <a:pt x="6830" y="7468"/>
                </a:lnTo>
                <a:lnTo>
                  <a:pt x="4946" y="5650"/>
                </a:lnTo>
                <a:cubicBezTo>
                  <a:pt x="4836" y="5544"/>
                  <a:pt x="4695" y="5491"/>
                  <a:pt x="4554" y="5491"/>
                </a:cubicBezTo>
                <a:cubicBezTo>
                  <a:pt x="4412" y="5491"/>
                  <a:pt x="4271" y="5544"/>
                  <a:pt x="4161" y="5650"/>
                </a:cubicBezTo>
                <a:lnTo>
                  <a:pt x="2277" y="7468"/>
                </a:lnTo>
                <a:lnTo>
                  <a:pt x="2268" y="7474"/>
                </a:lnTo>
                <a:cubicBezTo>
                  <a:pt x="2159" y="7580"/>
                  <a:pt x="2017" y="7633"/>
                  <a:pt x="1875" y="7633"/>
                </a:cubicBezTo>
                <a:cubicBezTo>
                  <a:pt x="1730" y="7633"/>
                  <a:pt x="1585" y="7577"/>
                  <a:pt x="1474" y="7468"/>
                </a:cubicBezTo>
                <a:cubicBezTo>
                  <a:pt x="1256" y="7247"/>
                  <a:pt x="1253" y="6894"/>
                  <a:pt x="1468" y="6673"/>
                </a:cubicBezTo>
                <a:lnTo>
                  <a:pt x="3352" y="4789"/>
                </a:lnTo>
                <a:cubicBezTo>
                  <a:pt x="3575" y="4566"/>
                  <a:pt x="3575" y="4210"/>
                  <a:pt x="3352" y="3986"/>
                </a:cubicBezTo>
                <a:lnTo>
                  <a:pt x="1468" y="2102"/>
                </a:lnTo>
                <a:cubicBezTo>
                  <a:pt x="1253" y="1882"/>
                  <a:pt x="1256" y="1528"/>
                  <a:pt x="1474" y="1308"/>
                </a:cubicBezTo>
                <a:cubicBezTo>
                  <a:pt x="1585" y="1198"/>
                  <a:pt x="1730" y="1143"/>
                  <a:pt x="1875" y="1143"/>
                </a:cubicBezTo>
                <a:cubicBezTo>
                  <a:pt x="2017" y="1143"/>
                  <a:pt x="2159" y="1196"/>
                  <a:pt x="2268" y="1302"/>
                </a:cubicBezTo>
                <a:lnTo>
                  <a:pt x="2277" y="1308"/>
                </a:lnTo>
                <a:lnTo>
                  <a:pt x="4161" y="3126"/>
                </a:lnTo>
                <a:cubicBezTo>
                  <a:pt x="4271" y="3231"/>
                  <a:pt x="4412" y="3284"/>
                  <a:pt x="4554" y="3284"/>
                </a:cubicBezTo>
                <a:cubicBezTo>
                  <a:pt x="4695" y="3284"/>
                  <a:pt x="4836" y="3231"/>
                  <a:pt x="4946" y="3126"/>
                </a:cubicBezTo>
                <a:lnTo>
                  <a:pt x="6830" y="1308"/>
                </a:lnTo>
                <a:lnTo>
                  <a:pt x="6839" y="1302"/>
                </a:lnTo>
                <a:cubicBezTo>
                  <a:pt x="6948" y="1196"/>
                  <a:pt x="7090" y="1143"/>
                  <a:pt x="7232" y="1143"/>
                </a:cubicBezTo>
                <a:close/>
                <a:moveTo>
                  <a:pt x="1865" y="0"/>
                </a:moveTo>
                <a:cubicBezTo>
                  <a:pt x="1430" y="0"/>
                  <a:pt x="995" y="166"/>
                  <a:pt x="664" y="499"/>
                </a:cubicBezTo>
                <a:cubicBezTo>
                  <a:pt x="0" y="1163"/>
                  <a:pt x="3" y="2241"/>
                  <a:pt x="667" y="2902"/>
                </a:cubicBezTo>
                <a:lnTo>
                  <a:pt x="2153" y="4388"/>
                </a:lnTo>
                <a:lnTo>
                  <a:pt x="667" y="5873"/>
                </a:lnTo>
                <a:cubicBezTo>
                  <a:pt x="0" y="6535"/>
                  <a:pt x="0" y="7610"/>
                  <a:pt x="661" y="8274"/>
                </a:cubicBezTo>
                <a:cubicBezTo>
                  <a:pt x="995" y="8607"/>
                  <a:pt x="1431" y="8774"/>
                  <a:pt x="1868" y="8774"/>
                </a:cubicBezTo>
                <a:cubicBezTo>
                  <a:pt x="2301" y="8774"/>
                  <a:pt x="2734" y="8609"/>
                  <a:pt x="3065" y="8280"/>
                </a:cubicBezTo>
                <a:lnTo>
                  <a:pt x="4554" y="6846"/>
                </a:lnTo>
                <a:lnTo>
                  <a:pt x="6042" y="8280"/>
                </a:lnTo>
                <a:cubicBezTo>
                  <a:pt x="6373" y="8609"/>
                  <a:pt x="6806" y="8774"/>
                  <a:pt x="7239" y="8774"/>
                </a:cubicBezTo>
                <a:cubicBezTo>
                  <a:pt x="7675" y="8774"/>
                  <a:pt x="8111" y="8607"/>
                  <a:pt x="8443" y="8274"/>
                </a:cubicBezTo>
                <a:cubicBezTo>
                  <a:pt x="9104" y="7610"/>
                  <a:pt x="9104" y="6535"/>
                  <a:pt x="8440" y="5873"/>
                </a:cubicBezTo>
                <a:lnTo>
                  <a:pt x="6957" y="4388"/>
                </a:lnTo>
                <a:lnTo>
                  <a:pt x="8440" y="2902"/>
                </a:lnTo>
                <a:cubicBezTo>
                  <a:pt x="8760" y="2585"/>
                  <a:pt x="8938" y="2153"/>
                  <a:pt x="8938" y="1703"/>
                </a:cubicBezTo>
                <a:cubicBezTo>
                  <a:pt x="8938" y="1018"/>
                  <a:pt x="8524" y="399"/>
                  <a:pt x="7893" y="133"/>
                </a:cubicBezTo>
                <a:cubicBezTo>
                  <a:pt x="7682" y="46"/>
                  <a:pt x="7460" y="3"/>
                  <a:pt x="7239" y="3"/>
                </a:cubicBezTo>
                <a:cubicBezTo>
                  <a:pt x="6799" y="3"/>
                  <a:pt x="6366" y="174"/>
                  <a:pt x="6042" y="496"/>
                </a:cubicBezTo>
                <a:lnTo>
                  <a:pt x="4554" y="1930"/>
                </a:lnTo>
                <a:lnTo>
                  <a:pt x="3065" y="496"/>
                </a:lnTo>
                <a:cubicBezTo>
                  <a:pt x="2733" y="165"/>
                  <a:pt x="2299" y="0"/>
                  <a:pt x="1865" y="0"/>
                </a:cubicBezTo>
                <a:close/>
              </a:path>
            </a:pathLst>
          </a:custGeom>
          <a:solidFill>
            <a:srgbClr val="FF0000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>
              <a:solidFill>
                <a:srgbClr val="435D74"/>
              </a:solidFill>
            </a:endParaRPr>
          </a:p>
        </p:txBody>
      </p:sp>
      <p:sp>
        <p:nvSpPr>
          <p:cNvPr id="7" name="Google Shape;491;p44">
            <a:extLst>
              <a:ext uri="{FF2B5EF4-FFF2-40B4-BE49-F238E27FC236}">
                <a16:creationId xmlns:a16="http://schemas.microsoft.com/office/drawing/2014/main" id="{FAEE5B1E-7D06-40EF-A214-F6CA71DE1CE2}"/>
              </a:ext>
            </a:extLst>
          </p:cNvPr>
          <p:cNvSpPr/>
          <p:nvPr/>
        </p:nvSpPr>
        <p:spPr>
          <a:xfrm>
            <a:off x="5848498" y="5103999"/>
            <a:ext cx="204119" cy="187011"/>
          </a:xfrm>
          <a:custGeom>
            <a:avLst/>
            <a:gdLst/>
            <a:ahLst/>
            <a:cxnLst/>
            <a:rect l="l" t="t" r="r" b="b"/>
            <a:pathLst>
              <a:path w="10014" h="7309" extrusionOk="0">
                <a:moveTo>
                  <a:pt x="8149" y="1134"/>
                </a:moveTo>
                <a:cubicBezTo>
                  <a:pt x="8294" y="1134"/>
                  <a:pt x="8439" y="1189"/>
                  <a:pt x="8549" y="1300"/>
                </a:cubicBezTo>
                <a:cubicBezTo>
                  <a:pt x="8769" y="1520"/>
                  <a:pt x="8769" y="1879"/>
                  <a:pt x="8549" y="2100"/>
                </a:cubicBezTo>
                <a:lnTo>
                  <a:pt x="4639" y="6007"/>
                </a:lnTo>
                <a:cubicBezTo>
                  <a:pt x="4527" y="6120"/>
                  <a:pt x="4377" y="6177"/>
                  <a:pt x="4227" y="6177"/>
                </a:cubicBezTo>
                <a:cubicBezTo>
                  <a:pt x="4081" y="6177"/>
                  <a:pt x="3937" y="6123"/>
                  <a:pt x="3830" y="6016"/>
                </a:cubicBezTo>
                <a:lnTo>
                  <a:pt x="1547" y="3748"/>
                </a:lnTo>
                <a:cubicBezTo>
                  <a:pt x="1296" y="3534"/>
                  <a:pt x="1281" y="3151"/>
                  <a:pt x="1514" y="2918"/>
                </a:cubicBezTo>
                <a:cubicBezTo>
                  <a:pt x="1626" y="2806"/>
                  <a:pt x="1771" y="2750"/>
                  <a:pt x="1916" y="2750"/>
                </a:cubicBezTo>
                <a:cubicBezTo>
                  <a:pt x="2074" y="2750"/>
                  <a:pt x="2232" y="2817"/>
                  <a:pt x="2344" y="2948"/>
                </a:cubicBezTo>
                <a:lnTo>
                  <a:pt x="3784" y="4388"/>
                </a:lnTo>
                <a:cubicBezTo>
                  <a:pt x="3793" y="4401"/>
                  <a:pt x="3805" y="4410"/>
                  <a:pt x="3817" y="4419"/>
                </a:cubicBezTo>
                <a:cubicBezTo>
                  <a:pt x="3817" y="4422"/>
                  <a:pt x="3820" y="4422"/>
                  <a:pt x="3823" y="4425"/>
                </a:cubicBezTo>
                <a:cubicBezTo>
                  <a:pt x="3934" y="4535"/>
                  <a:pt x="4078" y="4590"/>
                  <a:pt x="4222" y="4590"/>
                </a:cubicBezTo>
                <a:cubicBezTo>
                  <a:pt x="4367" y="4590"/>
                  <a:pt x="4512" y="4535"/>
                  <a:pt x="4624" y="4425"/>
                </a:cubicBezTo>
                <a:lnTo>
                  <a:pt x="7749" y="1300"/>
                </a:lnTo>
                <a:cubicBezTo>
                  <a:pt x="7859" y="1189"/>
                  <a:pt x="8004" y="1134"/>
                  <a:pt x="8149" y="1134"/>
                </a:cubicBezTo>
                <a:close/>
                <a:moveTo>
                  <a:pt x="8146" y="1"/>
                </a:moveTo>
                <a:cubicBezTo>
                  <a:pt x="7712" y="1"/>
                  <a:pt x="7279" y="166"/>
                  <a:pt x="6949" y="496"/>
                </a:cubicBezTo>
                <a:lnTo>
                  <a:pt x="6946" y="496"/>
                </a:lnTo>
                <a:lnTo>
                  <a:pt x="4219" y="3223"/>
                </a:lnTo>
                <a:lnTo>
                  <a:pt x="3144" y="2148"/>
                </a:lnTo>
                <a:cubicBezTo>
                  <a:pt x="2808" y="1779"/>
                  <a:pt x="2348" y="1594"/>
                  <a:pt x="1887" y="1594"/>
                </a:cubicBezTo>
                <a:cubicBezTo>
                  <a:pt x="1453" y="1594"/>
                  <a:pt x="1019" y="1758"/>
                  <a:pt x="686" y="2091"/>
                </a:cubicBezTo>
                <a:cubicBezTo>
                  <a:pt x="1" y="2776"/>
                  <a:pt x="28" y="3896"/>
                  <a:pt x="747" y="4549"/>
                </a:cubicBezTo>
                <a:lnTo>
                  <a:pt x="3029" y="6819"/>
                </a:lnTo>
                <a:cubicBezTo>
                  <a:pt x="3344" y="7131"/>
                  <a:pt x="3768" y="7308"/>
                  <a:pt x="4214" y="7308"/>
                </a:cubicBezTo>
                <a:cubicBezTo>
                  <a:pt x="4218" y="7308"/>
                  <a:pt x="4221" y="7308"/>
                  <a:pt x="4225" y="7308"/>
                </a:cubicBezTo>
                <a:cubicBezTo>
                  <a:pt x="4678" y="7308"/>
                  <a:pt x="5116" y="7127"/>
                  <a:pt x="5439" y="6807"/>
                </a:cubicBezTo>
                <a:lnTo>
                  <a:pt x="9349" y="2900"/>
                </a:lnTo>
                <a:cubicBezTo>
                  <a:pt x="10013" y="2236"/>
                  <a:pt x="10013" y="1161"/>
                  <a:pt x="9349" y="499"/>
                </a:cubicBezTo>
                <a:cubicBezTo>
                  <a:pt x="9017" y="167"/>
                  <a:pt x="8581" y="1"/>
                  <a:pt x="8146" y="1"/>
                </a:cubicBezTo>
                <a:close/>
              </a:path>
            </a:pathLst>
          </a:cu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>
              <a:solidFill>
                <a:schemeClr val="accent5"/>
              </a:solidFill>
            </a:endParaRPr>
          </a:p>
        </p:txBody>
      </p:sp>
      <p:sp>
        <p:nvSpPr>
          <p:cNvPr id="32" name="Google Shape;494;p44">
            <a:extLst>
              <a:ext uri="{FF2B5EF4-FFF2-40B4-BE49-F238E27FC236}">
                <a16:creationId xmlns:a16="http://schemas.microsoft.com/office/drawing/2014/main" id="{3343A805-80CE-4C91-BD3E-6D0E0A17630A}"/>
              </a:ext>
            </a:extLst>
          </p:cNvPr>
          <p:cNvSpPr/>
          <p:nvPr/>
        </p:nvSpPr>
        <p:spPr>
          <a:xfrm>
            <a:off x="9581167" y="5155525"/>
            <a:ext cx="176041" cy="213004"/>
          </a:xfrm>
          <a:custGeom>
            <a:avLst/>
            <a:gdLst/>
            <a:ahLst/>
            <a:cxnLst/>
            <a:rect l="l" t="t" r="r" b="b"/>
            <a:pathLst>
              <a:path w="9104" h="8774" extrusionOk="0">
                <a:moveTo>
                  <a:pt x="7232" y="1143"/>
                </a:moveTo>
                <a:cubicBezTo>
                  <a:pt x="7377" y="1143"/>
                  <a:pt x="7522" y="1198"/>
                  <a:pt x="7633" y="1308"/>
                </a:cubicBezTo>
                <a:cubicBezTo>
                  <a:pt x="7851" y="1528"/>
                  <a:pt x="7854" y="1882"/>
                  <a:pt x="7639" y="2102"/>
                </a:cubicBezTo>
                <a:lnTo>
                  <a:pt x="5755" y="3986"/>
                </a:lnTo>
                <a:cubicBezTo>
                  <a:pt x="5532" y="4210"/>
                  <a:pt x="5532" y="4566"/>
                  <a:pt x="5755" y="4789"/>
                </a:cubicBezTo>
                <a:lnTo>
                  <a:pt x="7639" y="6673"/>
                </a:lnTo>
                <a:cubicBezTo>
                  <a:pt x="7854" y="6894"/>
                  <a:pt x="7851" y="7247"/>
                  <a:pt x="7633" y="7468"/>
                </a:cubicBezTo>
                <a:cubicBezTo>
                  <a:pt x="7522" y="7577"/>
                  <a:pt x="7377" y="7633"/>
                  <a:pt x="7232" y="7633"/>
                </a:cubicBezTo>
                <a:cubicBezTo>
                  <a:pt x="7090" y="7633"/>
                  <a:pt x="6948" y="7580"/>
                  <a:pt x="6839" y="7474"/>
                </a:cubicBezTo>
                <a:lnTo>
                  <a:pt x="6830" y="7468"/>
                </a:lnTo>
                <a:lnTo>
                  <a:pt x="4946" y="5650"/>
                </a:lnTo>
                <a:cubicBezTo>
                  <a:pt x="4836" y="5544"/>
                  <a:pt x="4695" y="5491"/>
                  <a:pt x="4554" y="5491"/>
                </a:cubicBezTo>
                <a:cubicBezTo>
                  <a:pt x="4412" y="5491"/>
                  <a:pt x="4271" y="5544"/>
                  <a:pt x="4161" y="5650"/>
                </a:cubicBezTo>
                <a:lnTo>
                  <a:pt x="2277" y="7468"/>
                </a:lnTo>
                <a:lnTo>
                  <a:pt x="2268" y="7474"/>
                </a:lnTo>
                <a:cubicBezTo>
                  <a:pt x="2159" y="7580"/>
                  <a:pt x="2017" y="7633"/>
                  <a:pt x="1875" y="7633"/>
                </a:cubicBezTo>
                <a:cubicBezTo>
                  <a:pt x="1730" y="7633"/>
                  <a:pt x="1585" y="7577"/>
                  <a:pt x="1474" y="7468"/>
                </a:cubicBezTo>
                <a:cubicBezTo>
                  <a:pt x="1256" y="7247"/>
                  <a:pt x="1253" y="6894"/>
                  <a:pt x="1468" y="6673"/>
                </a:cubicBezTo>
                <a:lnTo>
                  <a:pt x="3352" y="4789"/>
                </a:lnTo>
                <a:cubicBezTo>
                  <a:pt x="3575" y="4566"/>
                  <a:pt x="3575" y="4210"/>
                  <a:pt x="3352" y="3986"/>
                </a:cubicBezTo>
                <a:lnTo>
                  <a:pt x="1468" y="2102"/>
                </a:lnTo>
                <a:cubicBezTo>
                  <a:pt x="1253" y="1882"/>
                  <a:pt x="1256" y="1528"/>
                  <a:pt x="1474" y="1308"/>
                </a:cubicBezTo>
                <a:cubicBezTo>
                  <a:pt x="1585" y="1198"/>
                  <a:pt x="1730" y="1143"/>
                  <a:pt x="1875" y="1143"/>
                </a:cubicBezTo>
                <a:cubicBezTo>
                  <a:pt x="2017" y="1143"/>
                  <a:pt x="2159" y="1196"/>
                  <a:pt x="2268" y="1302"/>
                </a:cubicBezTo>
                <a:lnTo>
                  <a:pt x="2277" y="1308"/>
                </a:lnTo>
                <a:lnTo>
                  <a:pt x="4161" y="3126"/>
                </a:lnTo>
                <a:cubicBezTo>
                  <a:pt x="4271" y="3231"/>
                  <a:pt x="4412" y="3284"/>
                  <a:pt x="4554" y="3284"/>
                </a:cubicBezTo>
                <a:cubicBezTo>
                  <a:pt x="4695" y="3284"/>
                  <a:pt x="4836" y="3231"/>
                  <a:pt x="4946" y="3126"/>
                </a:cubicBezTo>
                <a:lnTo>
                  <a:pt x="6830" y="1308"/>
                </a:lnTo>
                <a:lnTo>
                  <a:pt x="6839" y="1302"/>
                </a:lnTo>
                <a:cubicBezTo>
                  <a:pt x="6948" y="1196"/>
                  <a:pt x="7090" y="1143"/>
                  <a:pt x="7232" y="1143"/>
                </a:cubicBezTo>
                <a:close/>
                <a:moveTo>
                  <a:pt x="1865" y="0"/>
                </a:moveTo>
                <a:cubicBezTo>
                  <a:pt x="1430" y="0"/>
                  <a:pt x="995" y="166"/>
                  <a:pt x="664" y="499"/>
                </a:cubicBezTo>
                <a:cubicBezTo>
                  <a:pt x="0" y="1163"/>
                  <a:pt x="3" y="2241"/>
                  <a:pt x="667" y="2902"/>
                </a:cubicBezTo>
                <a:lnTo>
                  <a:pt x="2153" y="4388"/>
                </a:lnTo>
                <a:lnTo>
                  <a:pt x="667" y="5873"/>
                </a:lnTo>
                <a:cubicBezTo>
                  <a:pt x="0" y="6535"/>
                  <a:pt x="0" y="7610"/>
                  <a:pt x="661" y="8274"/>
                </a:cubicBezTo>
                <a:cubicBezTo>
                  <a:pt x="995" y="8607"/>
                  <a:pt x="1431" y="8774"/>
                  <a:pt x="1868" y="8774"/>
                </a:cubicBezTo>
                <a:cubicBezTo>
                  <a:pt x="2301" y="8774"/>
                  <a:pt x="2734" y="8609"/>
                  <a:pt x="3065" y="8280"/>
                </a:cubicBezTo>
                <a:lnTo>
                  <a:pt x="4554" y="6846"/>
                </a:lnTo>
                <a:lnTo>
                  <a:pt x="6042" y="8280"/>
                </a:lnTo>
                <a:cubicBezTo>
                  <a:pt x="6373" y="8609"/>
                  <a:pt x="6806" y="8774"/>
                  <a:pt x="7239" y="8774"/>
                </a:cubicBezTo>
                <a:cubicBezTo>
                  <a:pt x="7675" y="8774"/>
                  <a:pt x="8111" y="8607"/>
                  <a:pt x="8443" y="8274"/>
                </a:cubicBezTo>
                <a:cubicBezTo>
                  <a:pt x="9104" y="7610"/>
                  <a:pt x="9104" y="6535"/>
                  <a:pt x="8440" y="5873"/>
                </a:cubicBezTo>
                <a:lnTo>
                  <a:pt x="6957" y="4388"/>
                </a:lnTo>
                <a:lnTo>
                  <a:pt x="8440" y="2902"/>
                </a:lnTo>
                <a:cubicBezTo>
                  <a:pt x="8760" y="2585"/>
                  <a:pt x="8938" y="2153"/>
                  <a:pt x="8938" y="1703"/>
                </a:cubicBezTo>
                <a:cubicBezTo>
                  <a:pt x="8938" y="1018"/>
                  <a:pt x="8524" y="399"/>
                  <a:pt x="7893" y="133"/>
                </a:cubicBezTo>
                <a:cubicBezTo>
                  <a:pt x="7682" y="46"/>
                  <a:pt x="7460" y="3"/>
                  <a:pt x="7239" y="3"/>
                </a:cubicBezTo>
                <a:cubicBezTo>
                  <a:pt x="6799" y="3"/>
                  <a:pt x="6366" y="174"/>
                  <a:pt x="6042" y="496"/>
                </a:cubicBezTo>
                <a:lnTo>
                  <a:pt x="4554" y="1930"/>
                </a:lnTo>
                <a:lnTo>
                  <a:pt x="3065" y="496"/>
                </a:lnTo>
                <a:cubicBezTo>
                  <a:pt x="2733" y="165"/>
                  <a:pt x="2299" y="0"/>
                  <a:pt x="1865" y="0"/>
                </a:cubicBezTo>
                <a:close/>
              </a:path>
            </a:pathLst>
          </a:custGeom>
          <a:solidFill>
            <a:srgbClr val="FF0000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dirty="0">
              <a:solidFill>
                <a:srgbClr val="435D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9222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Marcador de contenido 8" descr="Interfaz de usuario gráfica, Tabla&#10;&#10;Descripción generada automáticamente">
            <a:extLst>
              <a:ext uri="{FF2B5EF4-FFF2-40B4-BE49-F238E27FC236}">
                <a16:creationId xmlns:a16="http://schemas.microsoft.com/office/drawing/2014/main" id="{F36BE4F1-B38E-4787-8DAA-C0FAF83C1A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9409" y="1825625"/>
            <a:ext cx="5533182" cy="4351338"/>
          </a:xfrm>
        </p:spPr>
      </p:pic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4079124-0AFA-4561-A2CD-B37555BBB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s-PE"/>
              <a:t>Ronny M. Condor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56E810-E1A1-4595-8599-4564CC1B7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9CAA9FC-5706-425E-BC41-84BEAD9EC8F9}" type="slidenum">
              <a:rPr lang="es-PE" smtClean="0"/>
              <a:pPr/>
              <a:t>15</a:t>
            </a:fld>
            <a:endParaRPr lang="es-PE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49666693-3969-49A6-B241-EB1FCCF26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PE" dirty="0"/>
              <a:t>Información general</a:t>
            </a:r>
          </a:p>
        </p:txBody>
      </p:sp>
    </p:spTree>
    <p:extLst>
      <p:ext uri="{BB962C8B-B14F-4D97-AF65-F5344CB8AC3E}">
        <p14:creationId xmlns:p14="http://schemas.microsoft.com/office/powerpoint/2010/main" val="1679263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89AAFB19-429E-49A9-A1C4-B82B2DEE6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i="0" u="none" strike="noStrike" baseline="0" dirty="0"/>
              <a:t>Ubicación de la población en la línea de </a:t>
            </a:r>
            <a:r>
              <a:rPr lang="es-MX" i="0" u="none" strike="noStrike" baseline="0" dirty="0">
                <a:latin typeface="+mn-lt"/>
              </a:rPr>
              <a:t>ingreso</a:t>
            </a:r>
            <a:r>
              <a:rPr lang="es-MX" i="0" u="none" strike="noStrike" baseline="0" dirty="0"/>
              <a:t> per cápita</a:t>
            </a:r>
            <a:br>
              <a:rPr lang="es-MX" i="0" u="none" strike="noStrike" baseline="0" dirty="0"/>
            </a:br>
            <a:r>
              <a:rPr lang="es-PE" i="0" u="none" strike="noStrike" baseline="0" dirty="0"/>
              <a:t>Perú, 2009</a:t>
            </a:r>
            <a:endParaRPr lang="es-PE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6A9E323-98EB-4CC5-BF6F-6EF1FDBBB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/>
              <a:t>Ronny M. Condor</a:t>
            </a:r>
            <a:endParaRPr lang="es-PE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5316EAC-CCAA-4955-A9AC-0A971F500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A9FC-5706-425E-BC41-84BEAD9EC8F9}" type="slidenum">
              <a:rPr lang="es-PE" smtClean="0"/>
              <a:t>16</a:t>
            </a:fld>
            <a:endParaRPr lang="es-PE"/>
          </a:p>
        </p:txBody>
      </p:sp>
      <p:grpSp>
        <p:nvGrpSpPr>
          <p:cNvPr id="21" name="Grupo 20">
            <a:extLst>
              <a:ext uri="{FF2B5EF4-FFF2-40B4-BE49-F238E27FC236}">
                <a16:creationId xmlns:a16="http://schemas.microsoft.com/office/drawing/2014/main" id="{AB69B504-82F3-4216-8B49-559C2480D702}"/>
              </a:ext>
            </a:extLst>
          </p:cNvPr>
          <p:cNvGrpSpPr/>
          <p:nvPr/>
        </p:nvGrpSpPr>
        <p:grpSpPr>
          <a:xfrm>
            <a:off x="597160" y="2905660"/>
            <a:ext cx="6102220" cy="2067556"/>
            <a:chOff x="1908753" y="3437746"/>
            <a:chExt cx="6790535" cy="2153944"/>
          </a:xfrm>
        </p:grpSpPr>
        <p:cxnSp>
          <p:nvCxnSpPr>
            <p:cNvPr id="22" name="Conector recto 21">
              <a:extLst>
                <a:ext uri="{FF2B5EF4-FFF2-40B4-BE49-F238E27FC236}">
                  <a16:creationId xmlns:a16="http://schemas.microsoft.com/office/drawing/2014/main" id="{056FA79F-3A08-4F6A-88A1-C62F81225CBF}"/>
                </a:ext>
              </a:extLst>
            </p:cNvPr>
            <p:cNvCxnSpPr/>
            <p:nvPr/>
          </p:nvCxnSpPr>
          <p:spPr>
            <a:xfrm>
              <a:off x="8052207" y="4559988"/>
              <a:ext cx="0" cy="4047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upo 22">
              <a:extLst>
                <a:ext uri="{FF2B5EF4-FFF2-40B4-BE49-F238E27FC236}">
                  <a16:creationId xmlns:a16="http://schemas.microsoft.com/office/drawing/2014/main" id="{87993B5A-4B9D-4AA9-95C4-36670068F06C}"/>
                </a:ext>
              </a:extLst>
            </p:cNvPr>
            <p:cNvGrpSpPr/>
            <p:nvPr/>
          </p:nvGrpSpPr>
          <p:grpSpPr>
            <a:xfrm>
              <a:off x="1908753" y="3437746"/>
              <a:ext cx="6790535" cy="2153944"/>
              <a:chOff x="2298497" y="2125626"/>
              <a:chExt cx="6790535" cy="2153944"/>
            </a:xfrm>
          </p:grpSpPr>
          <p:cxnSp>
            <p:nvCxnSpPr>
              <p:cNvPr id="24" name="Conector recto 23">
                <a:extLst>
                  <a:ext uri="{FF2B5EF4-FFF2-40B4-BE49-F238E27FC236}">
                    <a16:creationId xmlns:a16="http://schemas.microsoft.com/office/drawing/2014/main" id="{150E009F-AC44-4AB9-97A2-605D6DC62C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43397" y="3429000"/>
                <a:ext cx="6645635" cy="21235"/>
              </a:xfrm>
              <a:prstGeom prst="line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ector recto 24">
                <a:extLst>
                  <a:ext uri="{FF2B5EF4-FFF2-40B4-BE49-F238E27FC236}">
                    <a16:creationId xmlns:a16="http://schemas.microsoft.com/office/drawing/2014/main" id="{6FC35C1C-DB44-457B-907C-B867FEFF030B}"/>
                  </a:ext>
                </a:extLst>
              </p:cNvPr>
              <p:cNvCxnSpPr/>
              <p:nvPr/>
            </p:nvCxnSpPr>
            <p:spPr>
              <a:xfrm>
                <a:off x="2428407" y="3237875"/>
                <a:ext cx="0" cy="4047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ector recto 25">
                <a:extLst>
                  <a:ext uri="{FF2B5EF4-FFF2-40B4-BE49-F238E27FC236}">
                    <a16:creationId xmlns:a16="http://schemas.microsoft.com/office/drawing/2014/main" id="{A44920DE-B6C8-40A0-AB38-28AE8B1E2D54}"/>
                  </a:ext>
                </a:extLst>
              </p:cNvPr>
              <p:cNvCxnSpPr/>
              <p:nvPr/>
            </p:nvCxnSpPr>
            <p:spPr>
              <a:xfrm>
                <a:off x="3315323" y="3247868"/>
                <a:ext cx="0" cy="4047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33A62EE5-A586-4A15-ACD3-61267894F28D}"/>
                  </a:ext>
                </a:extLst>
              </p:cNvPr>
              <p:cNvSpPr txBox="1"/>
              <p:nvPr/>
            </p:nvSpPr>
            <p:spPr>
              <a:xfrm>
                <a:off x="2850630" y="3622624"/>
                <a:ext cx="1139249" cy="3615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PE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3,389.10</a:t>
                </a:r>
              </a:p>
            </p:txBody>
          </p:sp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AD3AFC6C-5C44-46AB-9961-0A9A485408EC}"/>
                  </a:ext>
                </a:extLst>
              </p:cNvPr>
              <p:cNvSpPr txBox="1"/>
              <p:nvPr/>
            </p:nvSpPr>
            <p:spPr>
              <a:xfrm>
                <a:off x="2298497" y="3622622"/>
                <a:ext cx="589610" cy="3615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PE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9C550DB8-F0F0-4B87-A29A-D09C0EE68A5C}"/>
                  </a:ext>
                </a:extLst>
              </p:cNvPr>
              <p:cNvSpPr txBox="1"/>
              <p:nvPr/>
            </p:nvSpPr>
            <p:spPr>
              <a:xfrm>
                <a:off x="7949783" y="3655103"/>
                <a:ext cx="1139249" cy="6244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PE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24,291.25</a:t>
                </a:r>
              </a:p>
            </p:txBody>
          </p:sp>
          <p:sp>
            <p:nvSpPr>
              <p:cNvPr id="30" name="Abrir llave 29">
                <a:extLst>
                  <a:ext uri="{FF2B5EF4-FFF2-40B4-BE49-F238E27FC236}">
                    <a16:creationId xmlns:a16="http://schemas.microsoft.com/office/drawing/2014/main" id="{B1DBF599-63FA-42EA-93B0-51BCCD48B838}"/>
                  </a:ext>
                </a:extLst>
              </p:cNvPr>
              <p:cNvSpPr/>
              <p:nvPr/>
            </p:nvSpPr>
            <p:spPr>
              <a:xfrm rot="5400000">
                <a:off x="2686372" y="2573949"/>
                <a:ext cx="385976" cy="871926"/>
              </a:xfrm>
              <a:prstGeom prst="leftBrace">
                <a:avLst>
                  <a:gd name="adj1" fmla="val 19984"/>
                  <a:gd name="adj2" fmla="val 5000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PE" sz="1600" dirty="0"/>
              </a:p>
            </p:txBody>
          </p:sp>
          <p:sp>
            <p:nvSpPr>
              <p:cNvPr id="31" name="Abrir llave 30">
                <a:extLst>
                  <a:ext uri="{FF2B5EF4-FFF2-40B4-BE49-F238E27FC236}">
                    <a16:creationId xmlns:a16="http://schemas.microsoft.com/office/drawing/2014/main" id="{2959CFC5-1C0A-4F38-BAA4-4CBA92C79350}"/>
                  </a:ext>
                </a:extLst>
              </p:cNvPr>
              <p:cNvSpPr/>
              <p:nvPr/>
            </p:nvSpPr>
            <p:spPr>
              <a:xfrm rot="5400000">
                <a:off x="5686899" y="477827"/>
                <a:ext cx="385977" cy="5129130"/>
              </a:xfrm>
              <a:prstGeom prst="leftBrace">
                <a:avLst>
                  <a:gd name="adj1" fmla="val 19984"/>
                  <a:gd name="adj2" fmla="val 5000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PE" sz="1600" dirty="0"/>
              </a:p>
            </p:txBody>
          </p:sp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F929ABF3-0079-48B6-AB39-B1FF6BC3CF41}"/>
                  </a:ext>
                </a:extLst>
              </p:cNvPr>
              <p:cNvSpPr txBox="1"/>
              <p:nvPr/>
            </p:nvSpPr>
            <p:spPr>
              <a:xfrm>
                <a:off x="2298497" y="2125626"/>
                <a:ext cx="1239180" cy="6244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99% de la población</a:t>
                </a:r>
                <a:endParaRPr lang="es-PE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F165431E-5E03-4807-9D4B-5B2BD6516E6E}"/>
                  </a:ext>
                </a:extLst>
              </p:cNvPr>
              <p:cNvSpPr txBox="1"/>
              <p:nvPr/>
            </p:nvSpPr>
            <p:spPr>
              <a:xfrm>
                <a:off x="5036068" y="2304333"/>
                <a:ext cx="2399676" cy="3615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1% de la población</a:t>
                </a:r>
                <a:endParaRPr lang="es-PE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pic>
        <p:nvPicPr>
          <p:cNvPr id="1026" name="Picture 2" descr="1,874 curtidas, 8 comentários - Film Factory (@filmfactory__) no Instagram:  “Parasite” | Stupid love quotes, Movie quotes, Film quotes">
            <a:extLst>
              <a:ext uri="{FF2B5EF4-FFF2-40B4-BE49-F238E27FC236}">
                <a16:creationId xmlns:a16="http://schemas.microsoft.com/office/drawing/2014/main" id="{A940B13F-8D98-4981-A2DD-17CE9B918B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1658" y="1716832"/>
            <a:ext cx="4006388" cy="392818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40488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04071DA2-3982-4489-B368-ED7CDEFA4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Histogramas</a:t>
            </a:r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1B7119ED-1F8C-4A54-8401-B04941A8B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0457" y="1681163"/>
            <a:ext cx="5157787" cy="823912"/>
          </a:xfrm>
        </p:spPr>
        <p:txBody>
          <a:bodyPr/>
          <a:lstStyle/>
          <a:p>
            <a:r>
              <a:rPr lang="es-PE" dirty="0"/>
              <a:t>Excluyendo al 1% más rico</a:t>
            </a:r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D7C7F327-B50A-45FF-AFBD-5EFAE9709E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2869" y="1681163"/>
            <a:ext cx="5183188" cy="823912"/>
          </a:xfrm>
        </p:spPr>
        <p:txBody>
          <a:bodyPr/>
          <a:lstStyle/>
          <a:p>
            <a:r>
              <a:rPr lang="es-PE" dirty="0"/>
              <a:t>En </a:t>
            </a:r>
            <a:r>
              <a:rPr lang="es-PE" dirty="0" err="1"/>
              <a:t>logarítmos</a:t>
            </a:r>
            <a:endParaRPr lang="es-PE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3CAAE20-4E45-4B71-A3D9-B45B9567E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/>
              <a:t>Ronny M. Condor</a:t>
            </a:r>
            <a:endParaRPr lang="es-PE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A88FEDA-1340-4EC8-B369-F201BCFA9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A9FC-5706-425E-BC41-84BEAD9EC8F9}" type="slidenum">
              <a:rPr lang="es-PE" smtClean="0"/>
              <a:t>17</a:t>
            </a:fld>
            <a:endParaRPr lang="es-PE"/>
          </a:p>
        </p:txBody>
      </p:sp>
      <p:pic>
        <p:nvPicPr>
          <p:cNvPr id="12" name="Marcador de contenido 11" descr="Gráfico, Histograma&#10;&#10;Descripción generada automáticamente">
            <a:extLst>
              <a:ext uri="{FF2B5EF4-FFF2-40B4-BE49-F238E27FC236}">
                <a16:creationId xmlns:a16="http://schemas.microsoft.com/office/drawing/2014/main" id="{129CA66E-8FEE-4C2F-B888-D07BC2B8F0F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628107"/>
            <a:ext cx="5157787" cy="3438524"/>
          </a:xfrm>
        </p:spPr>
      </p:pic>
      <p:pic>
        <p:nvPicPr>
          <p:cNvPr id="16" name="Marcador de contenido 15" descr="Gráfico, Histograma&#10;&#10;Descripción generada automáticamente">
            <a:extLst>
              <a:ext uri="{FF2B5EF4-FFF2-40B4-BE49-F238E27FC236}">
                <a16:creationId xmlns:a16="http://schemas.microsoft.com/office/drawing/2014/main" id="{8E64D236-80E7-4380-A7D1-FB7853A42D1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619640"/>
            <a:ext cx="5183188" cy="3455458"/>
          </a:xfrm>
        </p:spPr>
      </p:pic>
    </p:spTree>
    <p:extLst>
      <p:ext uri="{BB962C8B-B14F-4D97-AF65-F5344CB8AC3E}">
        <p14:creationId xmlns:p14="http://schemas.microsoft.com/office/powerpoint/2010/main" val="2138048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D06FFC-9653-4ACB-9968-172C031AE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Densidad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A720FD6-552A-434D-B7E5-44EF2B0A04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/>
              <a:t>Función de densidad (</a:t>
            </a:r>
            <a:r>
              <a:rPr lang="es-PE" dirty="0" err="1"/>
              <a:t>kernels</a:t>
            </a:r>
            <a:r>
              <a:rPr lang="es-PE" dirty="0"/>
              <a:t>)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B04E7A1-9E0B-4CCA-934A-FAD70A28B2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PE" dirty="0"/>
              <a:t>Función de distribución acumulada</a:t>
            </a:r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C0D424B8-D6A2-4DB8-A0C6-156B31B41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/>
              <a:t>Ronny M. Condor</a:t>
            </a: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B13FC7FB-E211-48E8-BFD5-8FA3585C6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A9FC-5706-425E-BC41-84BEAD9EC8F9}" type="slidenum">
              <a:rPr lang="es-PE" smtClean="0"/>
              <a:t>18</a:t>
            </a:fld>
            <a:endParaRPr lang="es-PE"/>
          </a:p>
        </p:txBody>
      </p:sp>
      <p:pic>
        <p:nvPicPr>
          <p:cNvPr id="12" name="Marcador de contenido 11" descr="Gráfico, Histograma&#10;&#10;Descripción generada automáticamente">
            <a:extLst>
              <a:ext uri="{FF2B5EF4-FFF2-40B4-BE49-F238E27FC236}">
                <a16:creationId xmlns:a16="http://schemas.microsoft.com/office/drawing/2014/main" id="{71CC5401-0CF1-4B24-A8DC-6B7C23981CC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628107"/>
            <a:ext cx="5157787" cy="3438524"/>
          </a:xfrm>
        </p:spPr>
      </p:pic>
      <p:pic>
        <p:nvPicPr>
          <p:cNvPr id="16" name="Marcador de contenido 15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62CBF9D3-F184-4F2B-A13C-03C284506BE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619640"/>
            <a:ext cx="5183188" cy="3455458"/>
          </a:xfrm>
        </p:spPr>
      </p:pic>
    </p:spTree>
    <p:extLst>
      <p:ext uri="{BB962C8B-B14F-4D97-AF65-F5344CB8AC3E}">
        <p14:creationId xmlns:p14="http://schemas.microsoft.com/office/powerpoint/2010/main" val="41266871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EC18F03F-CFA2-4A02-A85B-56D1F056A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/>
              <a:t>Ronny M. Condor</a:t>
            </a: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32D71876-0710-4747-B924-B2D511B98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A9FC-5706-425E-BC41-84BEAD9EC8F9}" type="slidenum">
              <a:rPr lang="es-PE" smtClean="0"/>
              <a:t>19</a:t>
            </a:fld>
            <a:endParaRPr lang="es-PE"/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EB2A4D1A-662A-4656-BEF3-3A63C5B35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Box </a:t>
            </a:r>
            <a:r>
              <a:rPr lang="es-PE" dirty="0" err="1"/>
              <a:t>Plot</a:t>
            </a:r>
            <a:endParaRPr lang="es-PE" dirty="0"/>
          </a:p>
        </p:txBody>
      </p:sp>
      <p:pic>
        <p:nvPicPr>
          <p:cNvPr id="5" name="Marcador de contenido 4" descr="Gráfico, Gráfico de cajas y bigotes&#10;&#10;Descripción generada automáticamente">
            <a:extLst>
              <a:ext uri="{FF2B5EF4-FFF2-40B4-BE49-F238E27FC236}">
                <a16:creationId xmlns:a16="http://schemas.microsoft.com/office/drawing/2014/main" id="{383B868C-00A8-4BA0-B9A2-05DE4FB7DA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2955473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D736B443-A691-4F61-AC00-93347F178F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/>
              <a:t>Objetivos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6247FFEB-9CBF-4589-AA53-2C39F7E1BD7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s-PE" sz="2000" dirty="0"/>
              <a:t>Reconocer la importancia de las encuestas de hogares para la investigación social y generación de indicadores de bienestar.</a:t>
            </a:r>
          </a:p>
          <a:p>
            <a:r>
              <a:rPr lang="es-PE" sz="2000" dirty="0"/>
              <a:t>Identificar los alcances y limitaciones de las encuestas de hogares.</a:t>
            </a:r>
          </a:p>
          <a:p>
            <a:r>
              <a:rPr lang="es-PE" sz="2000" dirty="0"/>
              <a:t>Familiarizarse con la Encuesta Nacional de Hogares (ENAHO)</a:t>
            </a:r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FEB58D55-DAAD-449F-AB3F-D2D143F66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PE" dirty="0"/>
              <a:t>Aplicaciones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5A2C792-5C59-4FF0-A4D1-D9E61834B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/>
              <a:t>Ronny M. Condor</a:t>
            </a:r>
            <a:endParaRPr lang="es-PE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7ABCE29-A970-4C08-BB17-074D8482A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A9FC-5706-425E-BC41-84BEAD9EC8F9}" type="slidenum">
              <a:rPr lang="es-PE" smtClean="0"/>
              <a:t>2</a:t>
            </a:fld>
            <a:endParaRPr lang="es-PE"/>
          </a:p>
        </p:txBody>
      </p:sp>
      <p:sp>
        <p:nvSpPr>
          <p:cNvPr id="14" name="Marcador de contenido 13">
            <a:extLst>
              <a:ext uri="{FF2B5EF4-FFF2-40B4-BE49-F238E27FC236}">
                <a16:creationId xmlns:a16="http://schemas.microsoft.com/office/drawing/2014/main" id="{3D3E8715-322C-41F8-ADAD-33CF3CA33F4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s-PE" sz="2000" dirty="0"/>
              <a:t>Análisis descriptivo de la ENAHO.</a:t>
            </a:r>
          </a:p>
          <a:p>
            <a:pPr lvl="1"/>
            <a:r>
              <a:rPr lang="es-PE" sz="1600" dirty="0"/>
              <a:t>Funciones de densidad</a:t>
            </a:r>
          </a:p>
          <a:p>
            <a:pPr lvl="1"/>
            <a:r>
              <a:rPr lang="es-PE" sz="1600" dirty="0"/>
              <a:t>Curva de Lorenz</a:t>
            </a:r>
          </a:p>
          <a:p>
            <a:pPr lvl="1"/>
            <a:r>
              <a:rPr lang="es-PE" sz="1600" dirty="0"/>
              <a:t>Coeficiente de Gini</a:t>
            </a:r>
          </a:p>
          <a:p>
            <a:pPr lvl="1"/>
            <a:r>
              <a:rPr lang="es-PE" sz="1600" dirty="0"/>
              <a:t>Pobreza monetaria</a:t>
            </a:r>
          </a:p>
          <a:p>
            <a:r>
              <a:rPr lang="es-PE" sz="2000" dirty="0"/>
              <a:t>Códigos en Stata.</a:t>
            </a:r>
          </a:p>
          <a:p>
            <a:pPr lvl="1"/>
            <a:endParaRPr lang="es-PE" sz="1600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910E3577-F49B-42A5-8E5D-44804886B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El uso de encuestas de hogares para la investigación social</a:t>
            </a:r>
          </a:p>
        </p:txBody>
      </p:sp>
    </p:spTree>
    <p:extLst>
      <p:ext uri="{BB962C8B-B14F-4D97-AF65-F5344CB8AC3E}">
        <p14:creationId xmlns:p14="http://schemas.microsoft.com/office/powerpoint/2010/main" val="31398105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92F43E8-A9FA-4F21-B54A-3C8AD267A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/>
              <a:t>Ronny M. Condor</a:t>
            </a:r>
            <a:endParaRPr lang="es-PE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B37FF15-2181-4769-B9E6-531305A60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A9FC-5706-425E-BC41-84BEAD9EC8F9}" type="slidenum">
              <a:rPr lang="es-PE" smtClean="0"/>
              <a:t>20</a:t>
            </a:fld>
            <a:endParaRPr lang="es-PE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87084E9-2DF8-4A7F-B9AE-B276333AD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Curva de Lorenz</a:t>
            </a:r>
          </a:p>
        </p:txBody>
      </p:sp>
      <p:pic>
        <p:nvPicPr>
          <p:cNvPr id="9" name="Marcador de contenido 8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A75B0A90-6724-4EE5-95F7-8AC3DCC379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8596640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4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ítulo 15">
            <a:extLst>
              <a:ext uri="{FF2B5EF4-FFF2-40B4-BE49-F238E27FC236}">
                <a16:creationId xmlns:a16="http://schemas.microsoft.com/office/drawing/2014/main" id="{A7C3CB5E-8570-4928-B1E8-9D7AF36F2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60400"/>
          </a:xfrm>
        </p:spPr>
        <p:txBody>
          <a:bodyPr>
            <a:normAutofit/>
          </a:bodyPr>
          <a:lstStyle/>
          <a:p>
            <a:r>
              <a:rPr lang="es-PE" sz="5200" dirty="0"/>
              <a:t>Análisis distributivo: datos históricos</a:t>
            </a: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69A7110B-F734-4EC2-8168-B35DC8A4C8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34" r="1610" b="4566"/>
          <a:stretch/>
        </p:blipFill>
        <p:spPr>
          <a:xfrm>
            <a:off x="363895" y="2389481"/>
            <a:ext cx="5551714" cy="3712739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99D114EB-DD50-403C-9869-C7B9B611A1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8205" y="2369574"/>
            <a:ext cx="6258964" cy="3677140"/>
          </a:xfrm>
          <a:prstGeom prst="rect">
            <a:avLst/>
          </a:prstGeom>
        </p:spPr>
      </p:pic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BA7D1F6-714A-4A31-AD2E-0F75E29EF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s-PE"/>
              <a:t>Ronny M. Condor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6A93BCB-763B-4347-9F1F-ADDFE188B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9CAA9FC-5706-425E-BC41-84BEAD9EC8F9}" type="slidenum">
              <a:rPr lang="es-PE" smtClean="0"/>
              <a:pPr>
                <a:spcAft>
                  <a:spcPts val="600"/>
                </a:spcAft>
              </a:pPr>
              <a:t>21</a:t>
            </a:fld>
            <a:endParaRPr lang="es-PE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B1FEF85C-2374-458D-BC61-519B4D0EF01C}"/>
              </a:ext>
            </a:extLst>
          </p:cNvPr>
          <p:cNvSpPr txBox="1"/>
          <p:nvPr/>
        </p:nvSpPr>
        <p:spPr>
          <a:xfrm>
            <a:off x="419876" y="6120887"/>
            <a:ext cx="38442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000" dirty="0"/>
              <a:t>Fuente: Seminario y Zegarra (2018)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C284D16A-7D4A-4206-9A18-CB8EC2BC033B}"/>
              </a:ext>
            </a:extLst>
          </p:cNvPr>
          <p:cNvSpPr txBox="1"/>
          <p:nvPr/>
        </p:nvSpPr>
        <p:spPr>
          <a:xfrm>
            <a:off x="6459891" y="6133326"/>
            <a:ext cx="38442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000" dirty="0"/>
              <a:t>Fuente: Seminario y Zegarra (2018)</a:t>
            </a:r>
          </a:p>
        </p:txBody>
      </p:sp>
    </p:spTree>
    <p:extLst>
      <p:ext uri="{BB962C8B-B14F-4D97-AF65-F5344CB8AC3E}">
        <p14:creationId xmlns:p14="http://schemas.microsoft.com/office/powerpoint/2010/main" val="36007864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AC17EA0-6D6D-4D8B-BDF6-C8AC9E1DD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Códigos de Stata</a:t>
            </a:r>
          </a:p>
        </p:txBody>
      </p:sp>
      <p:pic>
        <p:nvPicPr>
          <p:cNvPr id="9" name="Marcador de contenido 8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20F798EA-300B-4208-ADE1-D46FC990056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55575"/>
            <a:ext cx="5181600" cy="3091437"/>
          </a:xfrm>
        </p:spPr>
      </p:pic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B18B7C5C-4F01-48AD-890B-86507BBAF96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PE" dirty="0"/>
              <a:t>El </a:t>
            </a:r>
            <a:r>
              <a:rPr lang="es-PE" dirty="0" err="1"/>
              <a:t>dataset</a:t>
            </a:r>
            <a:r>
              <a:rPr lang="es-PE" dirty="0"/>
              <a:t> y </a:t>
            </a:r>
            <a:r>
              <a:rPr lang="es-PE" dirty="0" err="1"/>
              <a:t>dofile</a:t>
            </a:r>
            <a:r>
              <a:rPr lang="es-PE" dirty="0"/>
              <a:t> usado para la elaboración de los gráficos mostrados, serán subidos al </a:t>
            </a:r>
            <a:r>
              <a:rPr lang="es-PE" dirty="0" err="1"/>
              <a:t>Classroom</a:t>
            </a:r>
            <a:r>
              <a:rPr lang="es-PE" dirty="0"/>
              <a:t>.</a:t>
            </a:r>
            <a:endParaRPr lang="es-PE" b="1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DC79C1C-C980-435A-8FA5-00AE38EF4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/>
              <a:t>Ronny M. Condor</a:t>
            </a:r>
            <a:endParaRPr lang="es-PE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7A9A8D0-A28A-4E36-B43E-C7302FEA6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A9FC-5706-425E-BC41-84BEAD9EC8F9}" type="slidenum">
              <a:rPr lang="es-PE" smtClean="0"/>
              <a:t>22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69307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9CFF2FEA-CB69-4B4E-9E2E-E54E0A9A6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EAEE9CC-E311-407C-AFC9-AA1DB6D92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/>
              <a:t>Ronny M. Condor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46DA005-287F-441C-AAB4-2367AE63A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A9FC-5706-425E-BC41-84BEAD9EC8F9}" type="slidenum">
              <a:rPr lang="es-PE" smtClean="0"/>
              <a:t>23</a:t>
            </a:fld>
            <a:endParaRPr lang="es-PE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3E091E7F-485C-4D7A-92F0-C3F2A1E28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Conclusiones</a:t>
            </a:r>
          </a:p>
        </p:txBody>
      </p:sp>
    </p:spTree>
    <p:extLst>
      <p:ext uri="{BB962C8B-B14F-4D97-AF65-F5344CB8AC3E}">
        <p14:creationId xmlns:p14="http://schemas.microsoft.com/office/powerpoint/2010/main" val="41340609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F3CF7D2-96BF-4A4E-9CC6-989FA1B8F74F}"/>
              </a:ext>
            </a:extLst>
          </p:cNvPr>
          <p:cNvSpPr/>
          <p:nvPr/>
        </p:nvSpPr>
        <p:spPr>
          <a:xfrm>
            <a:off x="0" y="1250302"/>
            <a:ext cx="12192000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3CD1E4C-6F1D-4BA8-BE53-77A81E4E4E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829" y="1334278"/>
            <a:ext cx="10562253" cy="2015412"/>
          </a:xfrm>
        </p:spPr>
        <p:txBody>
          <a:bodyPr>
            <a:normAutofit/>
          </a:bodyPr>
          <a:lstStyle/>
          <a:p>
            <a:pPr algn="ctr"/>
            <a:r>
              <a:rPr lang="es-PE" dirty="0"/>
              <a:t>El uso de encuestas de hogares para la investigación social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D6AB3E9-4B58-4EFD-AB4A-887380783E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96006" y="3554963"/>
            <a:ext cx="9999307" cy="2108719"/>
          </a:xfrm>
        </p:spPr>
        <p:txBody>
          <a:bodyPr>
            <a:normAutofit/>
          </a:bodyPr>
          <a:lstStyle/>
          <a:p>
            <a:r>
              <a:rPr lang="es-PE" dirty="0"/>
              <a:t>Ronny M. Condor</a:t>
            </a:r>
            <a:br>
              <a:rPr lang="es-PE" dirty="0"/>
            </a:br>
            <a:r>
              <a:rPr lang="es-PE" dirty="0"/>
              <a:t>@BlogRotonda</a:t>
            </a:r>
            <a:br>
              <a:rPr lang="es-PE" dirty="0"/>
            </a:br>
            <a:r>
              <a:rPr lang="es-PE" dirty="0"/>
              <a:t>@rmcondor</a:t>
            </a:r>
            <a:br>
              <a:rPr lang="es-PE" dirty="0"/>
            </a:br>
            <a:r>
              <a:rPr lang="es-PE" dirty="0"/>
              <a:t>Facultad de Ciencias Económicas</a:t>
            </a:r>
          </a:p>
          <a:p>
            <a:r>
              <a:rPr lang="es-PE" dirty="0"/>
              <a:t>Universidad Nacional Mayor de San Marcos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D4F6665-0A35-4F1D-91C4-21D93C079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/>
              <a:t>Ronny M. Condor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658CF1D-5F2A-478D-89B2-44D7ED7EE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A9FC-5706-425E-BC41-84BEAD9EC8F9}" type="slidenum">
              <a:rPr lang="es-PE" smtClean="0"/>
              <a:t>24</a:t>
            </a:fld>
            <a:endParaRPr lang="es-PE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02C138C1-FBDF-4B57-B105-0197B6F53F33}"/>
              </a:ext>
            </a:extLst>
          </p:cNvPr>
          <p:cNvSpPr/>
          <p:nvPr/>
        </p:nvSpPr>
        <p:spPr>
          <a:xfrm>
            <a:off x="0" y="1262142"/>
            <a:ext cx="12192000" cy="884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0616C6A-D9FE-4D93-A2C8-8B323F188E28}"/>
              </a:ext>
            </a:extLst>
          </p:cNvPr>
          <p:cNvSpPr/>
          <p:nvPr/>
        </p:nvSpPr>
        <p:spPr>
          <a:xfrm>
            <a:off x="-37320" y="3427746"/>
            <a:ext cx="12192000" cy="8848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55689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9D2F64-E87A-4EF0-837D-2D36DD603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PE"/>
              <a:t>Contenido</a:t>
            </a:r>
            <a:endParaRPr lang="es-PE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9B46A0E-1EBA-46CC-A4EB-3BF520890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/>
              <a:t>Ronny M. Condor</a:t>
            </a:r>
            <a:endParaRPr lang="es-PE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1676065-BD72-4166-9530-6F32FB706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A9FC-5706-425E-BC41-84BEAD9EC8F9}" type="slidenum">
              <a:rPr lang="es-PE" smtClean="0"/>
              <a:t>3</a:t>
            </a:fld>
            <a:endParaRPr lang="es-PE"/>
          </a:p>
        </p:txBody>
      </p:sp>
      <p:graphicFrame>
        <p:nvGraphicFramePr>
          <p:cNvPr id="22" name="Marcador de contenido 2">
            <a:extLst>
              <a:ext uri="{FF2B5EF4-FFF2-40B4-BE49-F238E27FC236}">
                <a16:creationId xmlns:a16="http://schemas.microsoft.com/office/drawing/2014/main" id="{5DC8408F-547B-4B77-85A7-1B1AAB27EA56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727446967"/>
              </p:ext>
            </p:extLst>
          </p:nvPr>
        </p:nvGraphicFramePr>
        <p:xfrm>
          <a:off x="895738" y="1639013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24783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FEDC48F4-016D-48D9-8B72-0165FD6EE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Introducción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39745C3-24D3-49F2-BBD3-71984E06CFD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PE" dirty="0"/>
              <a:t>En los últimos decenios, los datos de niveles socioeconómicos e indicadores demográficos han cobrado mayor relevancia. Para atender a esta demanda, los gobiernos, a través de sus institutos nacionales de estadísticas, han desarrollado encuestas de hogares. </a:t>
            </a:r>
          </a:p>
          <a:p>
            <a:r>
              <a:rPr lang="es-PE" dirty="0"/>
              <a:t>La primera encuesta de hogares moderna fue realizada en 1950 por el Instituto de Estadísticas de India y estuvo liderada por </a:t>
            </a:r>
            <a:r>
              <a:rPr lang="es-PE" dirty="0" err="1"/>
              <a:t>Mahalanobis</a:t>
            </a:r>
            <a:r>
              <a:rPr lang="es-PE" dirty="0"/>
              <a:t> (</a:t>
            </a:r>
            <a:r>
              <a:rPr lang="es-PE" dirty="0" err="1"/>
              <a:t>Deaton</a:t>
            </a:r>
            <a:r>
              <a:rPr lang="es-PE" dirty="0"/>
              <a:t>, 2018). </a:t>
            </a:r>
          </a:p>
          <a:p>
            <a:r>
              <a:rPr lang="es-PE" dirty="0"/>
              <a:t>Con el paso del tiempo, estas encuestas de hogares se han ido estandarizando, principalmente por los criterios que sugirió el Banco Mundial a partir de 1980. Las primeras encuestas que siguieron este criterio fueron realizadas en Perú* y en Costa de Marfil, en 1985.</a:t>
            </a:r>
          </a:p>
          <a:p>
            <a:r>
              <a:rPr lang="es-PE" dirty="0"/>
              <a:t>Las encuestas de hogares actualmente son guiadas por dos criterios: calidad de los datos y la costo-efectividad de su recolección. 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6DD52DC-6A20-4316-AF9A-35594EE3B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/>
              <a:t>Ronny M. Condor</a:t>
            </a:r>
            <a:endParaRPr lang="es-PE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CAED3C8-FF80-4905-80AC-3C1E9D4AC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A9FC-5706-425E-BC41-84BEAD9EC8F9}" type="slidenum">
              <a:rPr lang="es-PE" smtClean="0"/>
              <a:t>4</a:t>
            </a:fld>
            <a:endParaRPr lang="es-PE"/>
          </a:p>
        </p:txBody>
      </p:sp>
      <p:pic>
        <p:nvPicPr>
          <p:cNvPr id="8" name="Picture 2" descr="Jirón de la Unión | Lima perú, Lima, Perú">
            <a:extLst>
              <a:ext uri="{FF2B5EF4-FFF2-40B4-BE49-F238E27FC236}">
                <a16:creationId xmlns:a16="http://schemas.microsoft.com/office/drawing/2014/main" id="{381ABB4A-CAF2-4D51-9CBF-079ED53159E3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7167" y="-11302"/>
            <a:ext cx="4764833" cy="6869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47547054-BA0F-4907-91E6-DC7297411773}"/>
              </a:ext>
            </a:extLst>
          </p:cNvPr>
          <p:cNvSpPr txBox="1"/>
          <p:nvPr/>
        </p:nvSpPr>
        <p:spPr>
          <a:xfrm>
            <a:off x="1082351" y="5822303"/>
            <a:ext cx="43294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000" dirty="0"/>
              <a:t>* Esta </a:t>
            </a:r>
            <a:r>
              <a:rPr lang="es-PE" sz="1000" dirty="0">
                <a:solidFill>
                  <a:schemeClr val="accent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encuesta</a:t>
            </a:r>
            <a:r>
              <a:rPr lang="es-PE" sz="1000" dirty="0"/>
              <a:t> se llamó “</a:t>
            </a:r>
            <a:r>
              <a:rPr lang="es-MX" sz="1000" dirty="0"/>
              <a:t>Encuestas de Hogares Sobre Medición de Niveles de Vida - ENNIV 1985”. </a:t>
            </a:r>
            <a:endParaRPr lang="es-PE" sz="1000" dirty="0"/>
          </a:p>
        </p:txBody>
      </p:sp>
    </p:spTree>
    <p:extLst>
      <p:ext uri="{BB962C8B-B14F-4D97-AF65-F5344CB8AC3E}">
        <p14:creationId xmlns:p14="http://schemas.microsoft.com/office/powerpoint/2010/main" val="1394899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014E78-D542-4CAE-9C24-B05A2EE97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Importancia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963778-C2C2-49AB-95A0-5064036E2CB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s-PE" dirty="0"/>
              <a:t>Generan </a:t>
            </a:r>
            <a:r>
              <a:rPr lang="es-PE" b="1" dirty="0"/>
              <a:t>evidencia</a:t>
            </a:r>
            <a:r>
              <a:rPr lang="es-PE" dirty="0"/>
              <a:t> para la toma de decisiones.</a:t>
            </a:r>
          </a:p>
          <a:p>
            <a:r>
              <a:rPr lang="es-PE" dirty="0"/>
              <a:t>Permiten el análisis de políticas económicas y sociales, la planificación del desarrollo local, la focalización de políticas públicas.</a:t>
            </a:r>
          </a:p>
          <a:p>
            <a:r>
              <a:rPr lang="es-PE" dirty="0"/>
              <a:t>Permiten conocer el nivel de pobreza y estándares de vida de la población a distintos niveles.</a:t>
            </a:r>
          </a:p>
          <a:p>
            <a:r>
              <a:rPr lang="es-PE" dirty="0"/>
              <a:t>Sirven de fuentes de información para instituciones públicas, privadas y académicas.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24528B9-1954-4D65-A252-D88A5268F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/>
              <a:t>Ronny M. Condor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0086C60-7910-4907-A44E-41DEFFF9E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A9FC-5706-425E-BC41-84BEAD9EC8F9}" type="slidenum">
              <a:rPr lang="es-PE" smtClean="0"/>
              <a:t>5</a:t>
            </a:fld>
            <a:endParaRPr lang="es-PE"/>
          </a:p>
        </p:txBody>
      </p:sp>
      <p:pic>
        <p:nvPicPr>
          <p:cNvPr id="1026" name="Picture 2" descr="Evidence Based practice - South Tees Institute - LRI">
            <a:extLst>
              <a:ext uri="{FF2B5EF4-FFF2-40B4-BE49-F238E27FC236}">
                <a16:creationId xmlns:a16="http://schemas.microsoft.com/office/drawing/2014/main" id="{4E5C2102-104E-4A33-82C8-D5B8945EA13F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1613" y="1804511"/>
            <a:ext cx="3461268" cy="3772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9034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230FF37-605B-4C71-A12F-93C42C046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 err="1">
                <a:latin typeface="+mj-lt"/>
                <a:ea typeface="+mj-ea"/>
                <a:cs typeface="+mj-cs"/>
              </a:rPr>
              <a:t>Alcances</a:t>
            </a:r>
            <a:r>
              <a:rPr lang="en-US" sz="4000" kern="1200" dirty="0">
                <a:latin typeface="+mj-lt"/>
                <a:ea typeface="+mj-ea"/>
                <a:cs typeface="+mj-cs"/>
              </a:rPr>
              <a:t> y </a:t>
            </a:r>
            <a:r>
              <a:rPr lang="en-US" sz="4000" kern="1200" dirty="0" err="1">
                <a:latin typeface="+mj-lt"/>
                <a:ea typeface="+mj-ea"/>
                <a:cs typeface="+mj-cs"/>
              </a:rPr>
              <a:t>limitaciones</a:t>
            </a:r>
            <a:endParaRPr lang="en-US" sz="4000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7C9BFB-9ACA-44DF-93A2-872FD56C6D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5199" y="2470247"/>
            <a:ext cx="4315927" cy="3603981"/>
          </a:xfrm>
        </p:spPr>
        <p:txBody>
          <a:bodyPr vert="horz" lIns="91440" tIns="45720" rIns="91440" bIns="45720" rtlCol="0">
            <a:noAutofit/>
          </a:bodyPr>
          <a:lstStyle/>
          <a:p>
            <a:pPr marL="0"/>
            <a:r>
              <a:rPr lang="en-US" sz="1800" b="1" dirty="0" err="1"/>
              <a:t>Alcances</a:t>
            </a:r>
            <a:endParaRPr lang="en-US" sz="1800" b="1" dirty="0"/>
          </a:p>
          <a:p>
            <a:pPr lvl="1"/>
            <a:r>
              <a:rPr lang="en-US" sz="1800" dirty="0" err="1"/>
              <a:t>Estudio</a:t>
            </a:r>
            <a:r>
              <a:rPr lang="en-US" sz="1800" dirty="0"/>
              <a:t> de las </a:t>
            </a:r>
            <a:r>
              <a:rPr lang="en-US" sz="1800" dirty="0" err="1"/>
              <a:t>condiciones</a:t>
            </a:r>
            <a:r>
              <a:rPr lang="en-US" sz="1800" dirty="0"/>
              <a:t> de </a:t>
            </a:r>
            <a:r>
              <a:rPr lang="en-US" sz="1800" dirty="0" err="1"/>
              <a:t>vida</a:t>
            </a:r>
            <a:r>
              <a:rPr lang="en-US" sz="1800" dirty="0"/>
              <a:t> de los </a:t>
            </a:r>
            <a:r>
              <a:rPr lang="en-US" sz="1800" dirty="0" err="1"/>
              <a:t>hogares</a:t>
            </a:r>
            <a:r>
              <a:rPr lang="en-US" sz="1800" dirty="0"/>
              <a:t>, a </a:t>
            </a:r>
            <a:r>
              <a:rPr lang="en-US" sz="1800" dirty="0" err="1"/>
              <a:t>distintos</a:t>
            </a:r>
            <a:r>
              <a:rPr lang="en-US" sz="1800" dirty="0"/>
              <a:t> </a:t>
            </a:r>
            <a:r>
              <a:rPr lang="en-US" sz="1800" dirty="0" err="1"/>
              <a:t>niveles</a:t>
            </a:r>
            <a:r>
              <a:rPr lang="en-US" sz="1800" dirty="0"/>
              <a:t> </a:t>
            </a:r>
            <a:r>
              <a:rPr lang="en-US" sz="1800" dirty="0" err="1"/>
              <a:t>geográficos</a:t>
            </a:r>
            <a:r>
              <a:rPr lang="en-US" sz="1800" dirty="0"/>
              <a:t>.</a:t>
            </a:r>
          </a:p>
          <a:p>
            <a:pPr lvl="1"/>
            <a:r>
              <a:rPr lang="en-US" sz="1800" dirty="0" err="1"/>
              <a:t>Brindan</a:t>
            </a:r>
            <a:r>
              <a:rPr lang="en-US" sz="1800" dirty="0"/>
              <a:t> </a:t>
            </a:r>
            <a:r>
              <a:rPr lang="en-US" sz="1800" dirty="0" err="1"/>
              <a:t>información</a:t>
            </a:r>
            <a:r>
              <a:rPr lang="en-US" sz="1800" dirty="0"/>
              <a:t> </a:t>
            </a:r>
            <a:r>
              <a:rPr lang="en-US" sz="1800" dirty="0" err="1"/>
              <a:t>detallada</a:t>
            </a:r>
            <a:r>
              <a:rPr lang="en-US" sz="1800" dirty="0"/>
              <a:t> </a:t>
            </a:r>
            <a:r>
              <a:rPr lang="en-US" sz="1800" dirty="0" err="1"/>
              <a:t>sobre</a:t>
            </a:r>
            <a:r>
              <a:rPr lang="en-US" sz="1800" dirty="0"/>
              <a:t> las </a:t>
            </a:r>
            <a:r>
              <a:rPr lang="en-US" sz="1800" dirty="0" err="1"/>
              <a:t>múltiples</a:t>
            </a:r>
            <a:r>
              <a:rPr lang="en-US" sz="1800" dirty="0"/>
              <a:t> </a:t>
            </a:r>
            <a:r>
              <a:rPr lang="en-US" sz="1800" dirty="0" err="1"/>
              <a:t>dimensiones</a:t>
            </a:r>
            <a:r>
              <a:rPr lang="en-US" sz="1800" dirty="0"/>
              <a:t> de la </a:t>
            </a:r>
            <a:r>
              <a:rPr lang="en-US" sz="1800" dirty="0" err="1"/>
              <a:t>pobreza</a:t>
            </a:r>
            <a:r>
              <a:rPr lang="en-US" sz="1800" dirty="0"/>
              <a:t>.</a:t>
            </a:r>
          </a:p>
          <a:p>
            <a:pPr lvl="1"/>
            <a:r>
              <a:rPr lang="en-US" sz="1800" dirty="0" err="1"/>
              <a:t>Incorporan</a:t>
            </a:r>
            <a:r>
              <a:rPr lang="en-US" sz="1800" dirty="0"/>
              <a:t> </a:t>
            </a:r>
            <a:r>
              <a:rPr lang="en-US" sz="1800" dirty="0" err="1"/>
              <a:t>temas</a:t>
            </a:r>
            <a:r>
              <a:rPr lang="en-US" sz="1800" dirty="0"/>
              <a:t> </a:t>
            </a:r>
            <a:r>
              <a:rPr lang="en-US" sz="1800" dirty="0" err="1"/>
              <a:t>como</a:t>
            </a:r>
            <a:r>
              <a:rPr lang="en-US" sz="1800" dirty="0"/>
              <a:t> la </a:t>
            </a:r>
            <a:r>
              <a:rPr lang="en-US" sz="1800" dirty="0" err="1"/>
              <a:t>participación</a:t>
            </a:r>
            <a:r>
              <a:rPr lang="en-US" sz="1800" dirty="0"/>
              <a:t> </a:t>
            </a:r>
            <a:r>
              <a:rPr lang="en-US" sz="1800" dirty="0" err="1"/>
              <a:t>ciudadana</a:t>
            </a:r>
            <a:r>
              <a:rPr lang="en-US" sz="1800" dirty="0"/>
              <a:t>, los </a:t>
            </a:r>
            <a:r>
              <a:rPr lang="en-US" sz="1800" dirty="0" err="1"/>
              <a:t>programas</a:t>
            </a:r>
            <a:r>
              <a:rPr lang="en-US" sz="1800" dirty="0"/>
              <a:t> </a:t>
            </a:r>
            <a:r>
              <a:rPr lang="en-US" sz="1800" dirty="0" err="1"/>
              <a:t>sociales</a:t>
            </a:r>
            <a:r>
              <a:rPr lang="en-US" sz="1800" dirty="0"/>
              <a:t>, la </a:t>
            </a:r>
            <a:r>
              <a:rPr lang="en-US" sz="1800" dirty="0" err="1"/>
              <a:t>gobernabilidad</a:t>
            </a:r>
            <a:r>
              <a:rPr lang="en-US" sz="1800" dirty="0"/>
              <a:t>, la </a:t>
            </a:r>
            <a:r>
              <a:rPr lang="en-US" sz="1800" dirty="0" err="1"/>
              <a:t>corrupción</a:t>
            </a:r>
            <a:r>
              <a:rPr lang="en-US" sz="1800" dirty="0"/>
              <a:t>, la </a:t>
            </a:r>
            <a:r>
              <a:rPr lang="en-US" sz="1800" dirty="0" err="1"/>
              <a:t>democracia</a:t>
            </a:r>
            <a:r>
              <a:rPr lang="en-US" sz="1800" dirty="0"/>
              <a:t>, la </a:t>
            </a:r>
            <a:r>
              <a:rPr lang="en-US" sz="1800" dirty="0" err="1"/>
              <a:t>informalidad</a:t>
            </a:r>
            <a:r>
              <a:rPr lang="en-US" sz="1800" dirty="0"/>
              <a:t>, la </a:t>
            </a:r>
            <a:r>
              <a:rPr lang="en-US" sz="1800" dirty="0" err="1"/>
              <a:t>tecnología</a:t>
            </a:r>
            <a:r>
              <a:rPr lang="en-US" sz="1800" dirty="0"/>
              <a:t> de la </a:t>
            </a:r>
            <a:r>
              <a:rPr lang="en-US" sz="1800" dirty="0" err="1"/>
              <a:t>información</a:t>
            </a:r>
            <a:r>
              <a:rPr lang="en-US" sz="1800" dirty="0"/>
              <a:t>, entre </a:t>
            </a:r>
            <a:r>
              <a:rPr lang="en-US" sz="1800" dirty="0" err="1"/>
              <a:t>otros</a:t>
            </a:r>
            <a:r>
              <a:rPr lang="en-US" sz="1800" dirty="0"/>
              <a:t>.</a:t>
            </a:r>
          </a:p>
          <a:p>
            <a:pPr lvl="1"/>
            <a:endParaRPr lang="en-US" sz="180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Marcador de contenido 7" descr="Lluvia de ideas con relleno sólido">
            <a:extLst>
              <a:ext uri="{FF2B5EF4-FFF2-40B4-BE49-F238E27FC236}">
                <a16:creationId xmlns:a16="http://schemas.microsoft.com/office/drawing/2014/main" id="{A77D93FF-AAB9-4C75-A683-45ED3ED7531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10181" y="2105469"/>
            <a:ext cx="2989600" cy="2989600"/>
          </a:xfrm>
          <a:prstGeom prst="rect">
            <a:avLst/>
          </a:prstGeom>
        </p:spPr>
      </p:pic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9783392-F87A-4373-9503-2B5FD397E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6536" y="6035040"/>
            <a:ext cx="548640" cy="548640"/>
          </a:xfrm>
          <a:prstGeom prst="ellipse">
            <a:avLst/>
          </a:prstGeom>
          <a:solidFill>
            <a:schemeClr val="tx1">
              <a:alpha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fld id="{C9CAA9FC-5706-425E-BC41-84BEAD9EC8F9}" type="slidenum">
              <a:rPr lang="en-US">
                <a:solidFill>
                  <a:schemeClr val="bg1"/>
                </a:solidFill>
              </a:rPr>
              <a:pPr algn="ctr">
                <a:spcAft>
                  <a:spcPts val="600"/>
                </a:spcAft>
              </a:pPr>
              <a:t>6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B3DB223-11BA-4FB3-8865-96C40F2424DF}"/>
              </a:ext>
            </a:extLst>
          </p:cNvPr>
          <p:cNvSpPr txBox="1"/>
          <p:nvPr/>
        </p:nvSpPr>
        <p:spPr>
          <a:xfrm>
            <a:off x="7791061" y="513184"/>
            <a:ext cx="4077478" cy="1754326"/>
          </a:xfrm>
          <a:custGeom>
            <a:avLst/>
            <a:gdLst>
              <a:gd name="connsiteX0" fmla="*/ 0 w 4077478"/>
              <a:gd name="connsiteY0" fmla="*/ 0 h 1754326"/>
              <a:gd name="connsiteX1" fmla="*/ 598030 w 4077478"/>
              <a:gd name="connsiteY1" fmla="*/ 0 h 1754326"/>
              <a:gd name="connsiteX2" fmla="*/ 1318385 w 4077478"/>
              <a:gd name="connsiteY2" fmla="*/ 0 h 1754326"/>
              <a:gd name="connsiteX3" fmla="*/ 1957189 w 4077478"/>
              <a:gd name="connsiteY3" fmla="*/ 0 h 1754326"/>
              <a:gd name="connsiteX4" fmla="*/ 2555220 w 4077478"/>
              <a:gd name="connsiteY4" fmla="*/ 0 h 1754326"/>
              <a:gd name="connsiteX5" fmla="*/ 3275574 w 4077478"/>
              <a:gd name="connsiteY5" fmla="*/ 0 h 1754326"/>
              <a:gd name="connsiteX6" fmla="*/ 4077478 w 4077478"/>
              <a:gd name="connsiteY6" fmla="*/ 0 h 1754326"/>
              <a:gd name="connsiteX7" fmla="*/ 4077478 w 4077478"/>
              <a:gd name="connsiteY7" fmla="*/ 584775 h 1754326"/>
              <a:gd name="connsiteX8" fmla="*/ 4077478 w 4077478"/>
              <a:gd name="connsiteY8" fmla="*/ 1134464 h 1754326"/>
              <a:gd name="connsiteX9" fmla="*/ 4077478 w 4077478"/>
              <a:gd name="connsiteY9" fmla="*/ 1754326 h 1754326"/>
              <a:gd name="connsiteX10" fmla="*/ 3479448 w 4077478"/>
              <a:gd name="connsiteY10" fmla="*/ 1754326 h 1754326"/>
              <a:gd name="connsiteX11" fmla="*/ 2922193 w 4077478"/>
              <a:gd name="connsiteY11" fmla="*/ 1754326 h 1754326"/>
              <a:gd name="connsiteX12" fmla="*/ 2201838 w 4077478"/>
              <a:gd name="connsiteY12" fmla="*/ 1754326 h 1754326"/>
              <a:gd name="connsiteX13" fmla="*/ 1603808 w 4077478"/>
              <a:gd name="connsiteY13" fmla="*/ 1754326 h 1754326"/>
              <a:gd name="connsiteX14" fmla="*/ 883454 w 4077478"/>
              <a:gd name="connsiteY14" fmla="*/ 1754326 h 1754326"/>
              <a:gd name="connsiteX15" fmla="*/ 0 w 4077478"/>
              <a:gd name="connsiteY15" fmla="*/ 1754326 h 1754326"/>
              <a:gd name="connsiteX16" fmla="*/ 0 w 4077478"/>
              <a:gd name="connsiteY16" fmla="*/ 1187094 h 1754326"/>
              <a:gd name="connsiteX17" fmla="*/ 0 w 4077478"/>
              <a:gd name="connsiteY17" fmla="*/ 584775 h 1754326"/>
              <a:gd name="connsiteX18" fmla="*/ 0 w 4077478"/>
              <a:gd name="connsiteY18" fmla="*/ 0 h 1754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077478" h="1754326" fill="none" extrusionOk="0">
                <a:moveTo>
                  <a:pt x="0" y="0"/>
                </a:moveTo>
                <a:cubicBezTo>
                  <a:pt x="224819" y="-25796"/>
                  <a:pt x="474998" y="-28970"/>
                  <a:pt x="598030" y="0"/>
                </a:cubicBezTo>
                <a:cubicBezTo>
                  <a:pt x="721062" y="28970"/>
                  <a:pt x="1166656" y="15727"/>
                  <a:pt x="1318385" y="0"/>
                </a:cubicBezTo>
                <a:cubicBezTo>
                  <a:pt x="1470115" y="-15727"/>
                  <a:pt x="1693975" y="13275"/>
                  <a:pt x="1957189" y="0"/>
                </a:cubicBezTo>
                <a:cubicBezTo>
                  <a:pt x="2220403" y="-13275"/>
                  <a:pt x="2333639" y="-1306"/>
                  <a:pt x="2555220" y="0"/>
                </a:cubicBezTo>
                <a:cubicBezTo>
                  <a:pt x="2776801" y="1306"/>
                  <a:pt x="3018093" y="16149"/>
                  <a:pt x="3275574" y="0"/>
                </a:cubicBezTo>
                <a:cubicBezTo>
                  <a:pt x="3533055" y="-16149"/>
                  <a:pt x="3758778" y="-30099"/>
                  <a:pt x="4077478" y="0"/>
                </a:cubicBezTo>
                <a:cubicBezTo>
                  <a:pt x="4066590" y="181921"/>
                  <a:pt x="4083139" y="380112"/>
                  <a:pt x="4077478" y="584775"/>
                </a:cubicBezTo>
                <a:cubicBezTo>
                  <a:pt x="4071817" y="789438"/>
                  <a:pt x="4053822" y="884205"/>
                  <a:pt x="4077478" y="1134464"/>
                </a:cubicBezTo>
                <a:cubicBezTo>
                  <a:pt x="4101134" y="1384723"/>
                  <a:pt x="4092033" y="1460858"/>
                  <a:pt x="4077478" y="1754326"/>
                </a:cubicBezTo>
                <a:cubicBezTo>
                  <a:pt x="3911966" y="1730066"/>
                  <a:pt x="3680001" y="1733591"/>
                  <a:pt x="3479448" y="1754326"/>
                </a:cubicBezTo>
                <a:cubicBezTo>
                  <a:pt x="3278895" y="1775062"/>
                  <a:pt x="3127996" y="1760104"/>
                  <a:pt x="2922193" y="1754326"/>
                </a:cubicBezTo>
                <a:cubicBezTo>
                  <a:pt x="2716390" y="1748548"/>
                  <a:pt x="2500448" y="1756054"/>
                  <a:pt x="2201838" y="1754326"/>
                </a:cubicBezTo>
                <a:cubicBezTo>
                  <a:pt x="1903229" y="1752598"/>
                  <a:pt x="1769512" y="1762112"/>
                  <a:pt x="1603808" y="1754326"/>
                </a:cubicBezTo>
                <a:cubicBezTo>
                  <a:pt x="1438104" y="1746541"/>
                  <a:pt x="1143914" y="1736526"/>
                  <a:pt x="883454" y="1754326"/>
                </a:cubicBezTo>
                <a:cubicBezTo>
                  <a:pt x="622994" y="1772126"/>
                  <a:pt x="199624" y="1725143"/>
                  <a:pt x="0" y="1754326"/>
                </a:cubicBezTo>
                <a:cubicBezTo>
                  <a:pt x="23538" y="1621944"/>
                  <a:pt x="-19783" y="1372739"/>
                  <a:pt x="0" y="1187094"/>
                </a:cubicBezTo>
                <a:cubicBezTo>
                  <a:pt x="19783" y="1001449"/>
                  <a:pt x="-15519" y="846352"/>
                  <a:pt x="0" y="584775"/>
                </a:cubicBezTo>
                <a:cubicBezTo>
                  <a:pt x="15519" y="323198"/>
                  <a:pt x="-18637" y="136503"/>
                  <a:pt x="0" y="0"/>
                </a:cubicBezTo>
                <a:close/>
              </a:path>
              <a:path w="4077478" h="1754326" stroke="0" extrusionOk="0">
                <a:moveTo>
                  <a:pt x="0" y="0"/>
                </a:moveTo>
                <a:cubicBezTo>
                  <a:pt x="283731" y="3672"/>
                  <a:pt x="436145" y="22333"/>
                  <a:pt x="638805" y="0"/>
                </a:cubicBezTo>
                <a:cubicBezTo>
                  <a:pt x="841466" y="-22333"/>
                  <a:pt x="1000561" y="8087"/>
                  <a:pt x="1196060" y="0"/>
                </a:cubicBezTo>
                <a:cubicBezTo>
                  <a:pt x="1391560" y="-8087"/>
                  <a:pt x="1731015" y="-17427"/>
                  <a:pt x="1957189" y="0"/>
                </a:cubicBezTo>
                <a:cubicBezTo>
                  <a:pt x="2183363" y="17427"/>
                  <a:pt x="2365625" y="-10171"/>
                  <a:pt x="2595994" y="0"/>
                </a:cubicBezTo>
                <a:cubicBezTo>
                  <a:pt x="2826363" y="10171"/>
                  <a:pt x="3030034" y="-25251"/>
                  <a:pt x="3234799" y="0"/>
                </a:cubicBezTo>
                <a:cubicBezTo>
                  <a:pt x="3439564" y="25251"/>
                  <a:pt x="3765875" y="-38057"/>
                  <a:pt x="4077478" y="0"/>
                </a:cubicBezTo>
                <a:cubicBezTo>
                  <a:pt x="4054163" y="136794"/>
                  <a:pt x="4090784" y="435709"/>
                  <a:pt x="4077478" y="549689"/>
                </a:cubicBezTo>
                <a:cubicBezTo>
                  <a:pt x="4064172" y="663669"/>
                  <a:pt x="4071012" y="899444"/>
                  <a:pt x="4077478" y="1134464"/>
                </a:cubicBezTo>
                <a:cubicBezTo>
                  <a:pt x="4083944" y="1369484"/>
                  <a:pt x="4100113" y="1578820"/>
                  <a:pt x="4077478" y="1754326"/>
                </a:cubicBezTo>
                <a:cubicBezTo>
                  <a:pt x="3923685" y="1775866"/>
                  <a:pt x="3614984" y="1778633"/>
                  <a:pt x="3479448" y="1754326"/>
                </a:cubicBezTo>
                <a:cubicBezTo>
                  <a:pt x="3343912" y="1730020"/>
                  <a:pt x="2969204" y="1757029"/>
                  <a:pt x="2799868" y="1754326"/>
                </a:cubicBezTo>
                <a:cubicBezTo>
                  <a:pt x="2630532" y="1751623"/>
                  <a:pt x="2433958" y="1743554"/>
                  <a:pt x="2161063" y="1754326"/>
                </a:cubicBezTo>
                <a:cubicBezTo>
                  <a:pt x="1888169" y="1765098"/>
                  <a:pt x="1565061" y="1759922"/>
                  <a:pt x="1399934" y="1754326"/>
                </a:cubicBezTo>
                <a:cubicBezTo>
                  <a:pt x="1234807" y="1748730"/>
                  <a:pt x="813357" y="1760221"/>
                  <a:pt x="638805" y="1754326"/>
                </a:cubicBezTo>
                <a:cubicBezTo>
                  <a:pt x="464253" y="1748431"/>
                  <a:pt x="286358" y="1726864"/>
                  <a:pt x="0" y="1754326"/>
                </a:cubicBezTo>
                <a:cubicBezTo>
                  <a:pt x="14722" y="1617298"/>
                  <a:pt x="891" y="1403000"/>
                  <a:pt x="0" y="1169551"/>
                </a:cubicBezTo>
                <a:cubicBezTo>
                  <a:pt x="-891" y="936103"/>
                  <a:pt x="26158" y="773700"/>
                  <a:pt x="0" y="602319"/>
                </a:cubicBezTo>
                <a:cubicBezTo>
                  <a:pt x="-26158" y="430938"/>
                  <a:pt x="-15994" y="288831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28575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s-PE" b="1" dirty="0"/>
              <a:t>¿Sabías qué?</a:t>
            </a:r>
          </a:p>
          <a:p>
            <a:r>
              <a:rPr lang="es-PE" dirty="0"/>
              <a:t>El Banco Mundial premió con el primer puesto a la ENAHO del INEI, en un concurso regional de innovaciones en estadísticas. Más información, </a:t>
            </a:r>
            <a:r>
              <a:rPr lang="es-PE" dirty="0">
                <a:solidFill>
                  <a:schemeClr val="accent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aquí</a:t>
            </a:r>
            <a:r>
              <a:rPr lang="es-P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02499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A41433-4B5B-4A6E-9959-D22B55098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Alcances y limitaciones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9129DD-1651-484C-8D09-157D240A75D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/>
            <a:r>
              <a:rPr lang="en-US" b="1" dirty="0" err="1"/>
              <a:t>Limitaciones</a:t>
            </a:r>
            <a:endParaRPr lang="en-US" b="1" dirty="0"/>
          </a:p>
          <a:p>
            <a:pPr marL="457200" lvl="1"/>
            <a:r>
              <a:rPr lang="es-MX" dirty="0"/>
              <a:t>Según </a:t>
            </a:r>
            <a:r>
              <a:rPr lang="es-MX" dirty="0" err="1"/>
              <a:t>Piketty</a:t>
            </a:r>
            <a:r>
              <a:rPr lang="es-MX" dirty="0"/>
              <a:t> (2014, 2007) y </a:t>
            </a:r>
            <a:r>
              <a:rPr lang="es-MX" dirty="0" err="1"/>
              <a:t>Saéz</a:t>
            </a:r>
            <a:r>
              <a:rPr lang="es-MX" dirty="0"/>
              <a:t> y </a:t>
            </a:r>
            <a:r>
              <a:rPr lang="es-MX" dirty="0" err="1"/>
              <a:t>Vaell</a:t>
            </a:r>
            <a:r>
              <a:rPr lang="es-MX" dirty="0"/>
              <a:t>(2007), la reconstrucción de ingresos a partir de las encuestas de hogares tiene la desventaja de que muestra </a:t>
            </a:r>
            <a:r>
              <a:rPr lang="es-MX" b="1" dirty="0"/>
              <a:t>sesgo de selección</a:t>
            </a:r>
            <a:r>
              <a:rPr lang="es-MX" dirty="0"/>
              <a:t>.</a:t>
            </a:r>
          </a:p>
          <a:p>
            <a:pPr marL="457200" lvl="1"/>
            <a:r>
              <a:rPr lang="en-US" dirty="0"/>
              <a:t>Los </a:t>
            </a:r>
            <a:r>
              <a:rPr lang="en-US" dirty="0" err="1"/>
              <a:t>ingresos</a:t>
            </a:r>
            <a:r>
              <a:rPr lang="en-US" dirty="0"/>
              <a:t> </a:t>
            </a:r>
            <a:r>
              <a:rPr lang="en-US" dirty="0" err="1"/>
              <a:t>totales</a:t>
            </a:r>
            <a:r>
              <a:rPr lang="en-US" dirty="0"/>
              <a:t> son </a:t>
            </a:r>
            <a:r>
              <a:rPr lang="en-US" dirty="0" err="1"/>
              <a:t>subreportados</a:t>
            </a:r>
            <a:r>
              <a:rPr lang="en-US" dirty="0"/>
              <a:t>.</a:t>
            </a:r>
            <a:endParaRPr lang="es-MX" dirty="0"/>
          </a:p>
          <a:p>
            <a:pPr marL="457200" lvl="1"/>
            <a:r>
              <a:rPr lang="es-MX" dirty="0"/>
              <a:t>Germán </a:t>
            </a:r>
            <a:r>
              <a:rPr lang="es-MX" dirty="0" err="1"/>
              <a:t>Alarco</a:t>
            </a:r>
            <a:r>
              <a:rPr lang="es-MX" dirty="0"/>
              <a:t> (2019), manifiesta lo siguiente:</a:t>
            </a:r>
            <a:br>
              <a:rPr lang="es-MX" dirty="0"/>
            </a:br>
            <a:br>
              <a:rPr lang="es-MX" dirty="0"/>
            </a:br>
            <a:r>
              <a:rPr lang="es-MX" dirty="0"/>
              <a:t>	“La información oficial no refleja la 	realidad peruana; asimismo, que, a pesar de 	lo señalado [refiriéndose a las limitaciones 	de la ENAHO], predomina una elevada 	desigualdad tanto en el ámbito de la 	propiedad, como en la distribución factorial 	y personal del ingreso. Por una parte, de 	acuerdo al paradigma económico neoliberal 	vigente, existe poco interés en estos temas, 	concentrándose en la problemática de la 	pobreza mediante políticas focalizadas.”</a:t>
            </a:r>
            <a:endParaRPr lang="en-US" dirty="0"/>
          </a:p>
          <a:p>
            <a:pPr marL="457200" lvl="1"/>
            <a:endParaRPr lang="es-MX" dirty="0"/>
          </a:p>
          <a:p>
            <a:pPr marL="457200" lvl="1"/>
            <a:endParaRPr lang="en-US" dirty="0"/>
          </a:p>
          <a:p>
            <a:pPr lvl="1"/>
            <a:endParaRPr lang="es-PE" dirty="0"/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36DEA383-DF6E-4AE5-9077-F5F031303E1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19652" y="1250300"/>
            <a:ext cx="5490888" cy="4889339"/>
          </a:xfrm>
        </p:spPr>
      </p:pic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D026853-293B-4473-BF69-2FED54DA2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 dirty="0"/>
              <a:t>Ronny M. Condor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19B3AF5-36F7-4B7B-AEBF-F300766B0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A9FC-5706-425E-BC41-84BEAD9EC8F9}" type="slidenum">
              <a:rPr lang="es-PE" smtClean="0"/>
              <a:t>7</a:t>
            </a:fld>
            <a:endParaRPr lang="es-PE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5247E4F-8DC8-4756-BC33-EDD4D43FC731}"/>
              </a:ext>
            </a:extLst>
          </p:cNvPr>
          <p:cNvSpPr txBox="1"/>
          <p:nvPr/>
        </p:nvSpPr>
        <p:spPr>
          <a:xfrm>
            <a:off x="9825135" y="6046236"/>
            <a:ext cx="31724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000" dirty="0"/>
              <a:t>Fuente: </a:t>
            </a:r>
            <a:r>
              <a:rPr lang="es-MX" sz="1000" dirty="0"/>
              <a:t>Germán </a:t>
            </a:r>
            <a:r>
              <a:rPr lang="es-MX" sz="1000" dirty="0" err="1"/>
              <a:t>Alarco</a:t>
            </a:r>
            <a:r>
              <a:rPr lang="es-MX" sz="1000" dirty="0"/>
              <a:t> (2019) </a:t>
            </a:r>
            <a:endParaRPr lang="es-PE" sz="1000" dirty="0"/>
          </a:p>
        </p:txBody>
      </p:sp>
    </p:spTree>
    <p:extLst>
      <p:ext uri="{BB962C8B-B14F-4D97-AF65-F5344CB8AC3E}">
        <p14:creationId xmlns:p14="http://schemas.microsoft.com/office/powerpoint/2010/main" val="2796223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9D53B04A-4683-426C-9500-2E64D82E28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9548" y="1444542"/>
            <a:ext cx="6625121" cy="4704429"/>
          </a:xfrm>
        </p:spPr>
      </p:pic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56175A-1CB8-403E-A992-9AD20F001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/>
              <a:t>Ronny M. Condor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16B2B6C-1C3A-4DA0-8B56-AC860D0DC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A9FC-5706-425E-BC41-84BEAD9EC8F9}" type="slidenum">
              <a:rPr lang="es-PE" smtClean="0"/>
              <a:t>8</a:t>
            </a:fld>
            <a:endParaRPr lang="es-PE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152F86-E2B7-4A7B-85F5-818618EB6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Alcances y limitaciones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6E37DDD-DF42-49CA-A4F4-B9E1AA4F1567}"/>
              </a:ext>
            </a:extLst>
          </p:cNvPr>
          <p:cNvSpPr txBox="1"/>
          <p:nvPr/>
        </p:nvSpPr>
        <p:spPr>
          <a:xfrm>
            <a:off x="7203232" y="6046236"/>
            <a:ext cx="31724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000" dirty="0"/>
              <a:t>Fuente: </a:t>
            </a:r>
            <a:r>
              <a:rPr lang="es-MX" sz="1000" dirty="0"/>
              <a:t>Germán </a:t>
            </a:r>
            <a:r>
              <a:rPr lang="es-MX" sz="1000" dirty="0" err="1"/>
              <a:t>Alarco</a:t>
            </a:r>
            <a:r>
              <a:rPr lang="es-MX" sz="1000" dirty="0"/>
              <a:t> (2019) </a:t>
            </a:r>
            <a:endParaRPr lang="es-PE" sz="1000" dirty="0"/>
          </a:p>
        </p:txBody>
      </p:sp>
    </p:spTree>
    <p:extLst>
      <p:ext uri="{BB962C8B-B14F-4D97-AF65-F5344CB8AC3E}">
        <p14:creationId xmlns:p14="http://schemas.microsoft.com/office/powerpoint/2010/main" val="1100874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C18BBFB6-8F6C-4BB0-A13B-A926D8C3E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4735" y="640081"/>
            <a:ext cx="3377183" cy="3708895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700"/>
              <a:t>Aplicaciones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2B06F869-A561-45DF-AF0D-2F93A0DE1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74735" y="4571999"/>
            <a:ext cx="3377184" cy="1645921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2700" dirty="0" err="1">
                <a:solidFill>
                  <a:schemeClr val="tx1"/>
                </a:solidFill>
              </a:rPr>
              <a:t>Análisis</a:t>
            </a:r>
            <a:r>
              <a:rPr lang="en-US" sz="2700" dirty="0">
                <a:solidFill>
                  <a:schemeClr val="tx1"/>
                </a:solidFill>
              </a:rPr>
              <a:t> </a:t>
            </a:r>
            <a:r>
              <a:rPr lang="en-US" sz="2700" dirty="0" err="1">
                <a:solidFill>
                  <a:schemeClr val="tx1"/>
                </a:solidFill>
              </a:rPr>
              <a:t>descriptivo</a:t>
            </a:r>
            <a:r>
              <a:rPr lang="en-US" sz="2700" dirty="0">
                <a:solidFill>
                  <a:schemeClr val="tx1"/>
                </a:solidFill>
              </a:rPr>
              <a:t> de la </a:t>
            </a:r>
            <a:r>
              <a:rPr lang="en-US" sz="2700" dirty="0" err="1">
                <a:solidFill>
                  <a:schemeClr val="tx1"/>
                </a:solidFill>
              </a:rPr>
              <a:t>Encuesta</a:t>
            </a:r>
            <a:r>
              <a:rPr lang="en-US" sz="2700" dirty="0">
                <a:solidFill>
                  <a:schemeClr val="tx1"/>
                </a:solidFill>
              </a:rPr>
              <a:t> Nacional de </a:t>
            </a:r>
            <a:r>
              <a:rPr lang="en-US" sz="2700" dirty="0" err="1">
                <a:solidFill>
                  <a:schemeClr val="tx1"/>
                </a:solidFill>
              </a:rPr>
              <a:t>Hogares</a:t>
            </a:r>
            <a:r>
              <a:rPr lang="en-US" sz="2700">
                <a:solidFill>
                  <a:schemeClr val="tx1"/>
                </a:solidFill>
              </a:rPr>
              <a:t> (ENAHO)</a:t>
            </a:r>
            <a:endParaRPr lang="en-US" sz="2700" dirty="0">
              <a:solidFill>
                <a:schemeClr val="tx1"/>
              </a:solidFill>
            </a:endParaRP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F6AC7D3-BA38-49A9-B3B0-D9794D128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3938" y="6356350"/>
            <a:ext cx="6195213" cy="36512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  <a:defRPr/>
            </a:pPr>
            <a:r>
              <a:rPr lang="en-US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rPr>
              <a:t>Ronny M. Condor</a:t>
            </a:r>
          </a:p>
        </p:txBody>
      </p:sp>
      <p:pic>
        <p:nvPicPr>
          <p:cNvPr id="50" name="Picture 9">
            <a:extLst>
              <a:ext uri="{FF2B5EF4-FFF2-40B4-BE49-F238E27FC236}">
                <a16:creationId xmlns:a16="http://schemas.microsoft.com/office/drawing/2014/main" id="{49FF949B-B0D8-489A-959F-1402085070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</a:blip>
          <a:srcRect l="12107" r="-1" b="-1"/>
          <a:stretch/>
        </p:blipFill>
        <p:spPr>
          <a:xfrm>
            <a:off x="-9311" y="-37314"/>
            <a:ext cx="7534636" cy="6857990"/>
          </a:xfrm>
          <a:prstGeom prst="rect">
            <a:avLst/>
          </a:prstGeom>
        </p:spPr>
      </p:pic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AE8D4C-F125-45CB-822D-9122D7E07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26476" y="6356350"/>
            <a:ext cx="625443" cy="365125"/>
          </a:xfrm>
          <a:prstGeom prst="ellipse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fld id="{C9CAA9FC-5706-425E-BC41-84BEAD9EC8F9}" type="slidenum">
              <a:rPr 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>
                <a:lnSpc>
                  <a:spcPct val="90000"/>
                </a:lnSpc>
                <a:spcAft>
                  <a:spcPts val="600"/>
                </a:spcAft>
                <a:defRPr/>
              </a:pPr>
              <a:t>9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6502503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Verde azulado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LaTeX">
      <a:majorFont>
        <a:latin typeface="LM Roman 12"/>
        <a:ea typeface=""/>
        <a:cs typeface=""/>
      </a:majorFont>
      <a:minorFont>
        <a:latin typeface="LM Roman 12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ción1" id="{A05ED8AA-FD36-4DF8-9ECD-031CDBED8275}" vid="{AE3F6775-0CB7-4C2E-B509-3871394868D3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Academics</Template>
  <TotalTime>478</TotalTime>
  <Words>982</Words>
  <Application>Microsoft Office PowerPoint</Application>
  <PresentationFormat>Panorámica</PresentationFormat>
  <Paragraphs>146</Paragraphs>
  <Slides>24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31" baseType="lpstr">
      <vt:lpstr>Arial</vt:lpstr>
      <vt:lpstr>Calibri</vt:lpstr>
      <vt:lpstr>Courier New</vt:lpstr>
      <vt:lpstr>LM Roman 12</vt:lpstr>
      <vt:lpstr>Merriweather</vt:lpstr>
      <vt:lpstr>Times New Roman</vt:lpstr>
      <vt:lpstr>Tema de Office</vt:lpstr>
      <vt:lpstr>El uso de encuestas de hogares para la investigación social</vt:lpstr>
      <vt:lpstr>El uso de encuestas de hogares para la investigación social</vt:lpstr>
      <vt:lpstr>Contenido</vt:lpstr>
      <vt:lpstr>Introducción</vt:lpstr>
      <vt:lpstr>Importancia</vt:lpstr>
      <vt:lpstr>Alcances y limitaciones</vt:lpstr>
      <vt:lpstr>Alcances y limitaciones</vt:lpstr>
      <vt:lpstr>Alcances y limitaciones</vt:lpstr>
      <vt:lpstr>Aplicaciones</vt:lpstr>
      <vt:lpstr>Objetivos de la ENAHO</vt:lpstr>
      <vt:lpstr>Conceptos</vt:lpstr>
      <vt:lpstr>Presentación de PowerPoint</vt:lpstr>
      <vt:lpstr>Módulos</vt:lpstr>
      <vt:lpstr>Niveles de inferencia</vt:lpstr>
      <vt:lpstr>Información general</vt:lpstr>
      <vt:lpstr>Ubicación de la población en la línea de ingreso per cápita Perú, 2009</vt:lpstr>
      <vt:lpstr>Histogramas</vt:lpstr>
      <vt:lpstr>Densidad</vt:lpstr>
      <vt:lpstr>Box Plot</vt:lpstr>
      <vt:lpstr>Curva de Lorenz</vt:lpstr>
      <vt:lpstr>Análisis distributivo: datos históricos</vt:lpstr>
      <vt:lpstr>Códigos de Stata</vt:lpstr>
      <vt:lpstr>Conclusiones</vt:lpstr>
      <vt:lpstr>El uso de encuestas de hogares para la investigación social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Ronny Martin Condor Iturrizaga</dc:creator>
  <cp:lastModifiedBy>Ronny Condor</cp:lastModifiedBy>
  <cp:revision>39</cp:revision>
  <dcterms:created xsi:type="dcterms:W3CDTF">2021-05-03T17:19:56Z</dcterms:created>
  <dcterms:modified xsi:type="dcterms:W3CDTF">2021-06-03T22:45:00Z</dcterms:modified>
</cp:coreProperties>
</file>