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504" r:id="rId2"/>
    <p:sldId id="3653" r:id="rId3"/>
    <p:sldId id="3541" r:id="rId4"/>
    <p:sldId id="3665" r:id="rId5"/>
    <p:sldId id="3649" r:id="rId6"/>
    <p:sldId id="3663" r:id="rId7"/>
    <p:sldId id="3664" r:id="rId8"/>
    <p:sldId id="3648" r:id="rId9"/>
    <p:sldId id="3642" r:id="rId10"/>
    <p:sldId id="3643" r:id="rId11"/>
    <p:sldId id="3639" r:id="rId12"/>
    <p:sldId id="3646" r:id="rId13"/>
    <p:sldId id="3654" r:id="rId14"/>
    <p:sldId id="3655" r:id="rId15"/>
    <p:sldId id="3656" r:id="rId16"/>
    <p:sldId id="3657" r:id="rId17"/>
    <p:sldId id="3644" r:id="rId18"/>
    <p:sldId id="3661" r:id="rId19"/>
    <p:sldId id="3658" r:id="rId20"/>
    <p:sldId id="3659" r:id="rId21"/>
    <p:sldId id="3638" r:id="rId22"/>
    <p:sldId id="3667" r:id="rId23"/>
    <p:sldId id="3651" r:id="rId24"/>
    <p:sldId id="365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2F1"/>
    <a:srgbClr val="003FED"/>
    <a:srgbClr val="007D89"/>
    <a:srgbClr val="66B170"/>
    <a:srgbClr val="252525"/>
    <a:srgbClr val="00C1C1"/>
    <a:srgbClr val="FFFFFF"/>
    <a:srgbClr val="7A26BA"/>
    <a:srgbClr val="0000AD"/>
    <a:srgbClr val="FE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0" autoAdjust="0"/>
    <p:restoredTop sz="78397" autoAdjust="0"/>
  </p:normalViewPr>
  <p:slideViewPr>
    <p:cSldViewPr>
      <p:cViewPr varScale="1">
        <p:scale>
          <a:sx n="89" d="100"/>
          <a:sy n="89" d="100"/>
        </p:scale>
        <p:origin x="23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2454" y="-8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D732-111D-48B4-9865-3BD64E8B178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Shortened Title (Author)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1EA0F-5DF0-43BA-8D61-B322E08498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600"/>
      </a:spcAft>
      <a:tabLst>
        <a:tab pos="4572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30456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GitHub is a place to store Git repositories (among other things).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You don't need to use GitHub to use Git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 example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bitbucket 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GitLab 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offer very similar functionality. That said, we will 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7812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1143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6606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6407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036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8630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011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On GitHub we can perform a pull request in order to merge two branches.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7353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632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440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8364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6051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977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033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Git is a version control system 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used to track changes in source code (or other files).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 enables multiple people to work on the same project simultaneously and (somewhat) independently.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That means it keeps records of versions for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 a single file, normal version control fine, but quickly becomes a mess.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Each time you make a change are you going to save every version.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958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Modified means that you have changed the file (or created it) but have not committed it to your database yet.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Staged means that you have marked a modified file in its current version to go into your next commit snapshot.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Committed means that the data is safely stored in your local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225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Modified means that you have changed the file but have not committed it to your database yet.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Staged means that you have marked a modified file in its current version to go into your next commit snapshot.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Committed means that the data is safely stored in your local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47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Modified means that you have changed the file but have not committed it to your database yet.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Staged means that you have marked a modified file in its current version to go into your next commit snapshot.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Committed means that the data is safely stored in your local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359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It’s possible to do everything with the terminal but both IDEs and dedicated tools can help you make use of Git.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4E443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tools (GitHub Desktop and </a:t>
            </a:r>
            <a:r>
              <a:rPr lang="en-US" sz="3200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GitKraken</a:t>
            </a:r>
            <a:r>
              <a:rPr lang="en-US" sz="32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to be used directly with Git.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4E443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VSCode and other IDES help you use Git/GitHub.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4E443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said, we’ll start in the terminal.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937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6753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55151-7C18-4FA7-BA29-A1628D9B9384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651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53975"/>
            <a:ext cx="7772400" cy="6463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2514600"/>
            <a:ext cx="4419600" cy="4616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67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63299A-589E-41AB-91AB-C28182189A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0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86380"/>
            <a:ext cx="8915400" cy="5232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87680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463299A-589E-41AB-91AB-C28182189A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0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hubspot.com/website/git-vs-githu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assrooms.com/en/courses/7476131-manage-your-code-project-with-git-and-github/7681891-work-in-your-local-git-repositor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git-push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mcrean.github.io/bmc-git-and-github-tutorial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MCrean/bmc-git-and-github-tutoria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refinery.github.io/git-intro/branches/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mcrean.github.io/bmc-git-and-github-tutorial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MCrean/bmc-git-and-github-tutor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assrooms.com/en/courses/7476131-manage-your-code-project-with-git-and-github/7681891-work-in-your-local-git-repository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timizely.com/optimization-glossary/trunk-based-developmen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timizely.com/optimization-glossary/trunk-based-developmen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etting-Started-About-Version-Contro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etting-Started-What-is-Git%3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etting-Started-What-is-Git%3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etting-Started-What-is-Git%3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desktop.github.com/" TargetMode="External"/><Relationship Id="rId4" Type="http://schemas.openxmlformats.org/officeDocument/2006/relationships/hyperlink" Target="https://help.gitkraken.com/gitkraken-client/stand-alon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mcrean.github.io/bmc-git-and-github-tutoria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MCrean/bmc-git-and-github-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525363"/>
            <a:ext cx="8077200" cy="580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to Git and GitHub</a:t>
            </a:r>
          </a:p>
          <a:p>
            <a:endParaRPr lang="en-GB" kern="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kern="0" dirty="0">
              <a:solidFill>
                <a:srgbClr val="7A26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kern="0" dirty="0">
                <a:solidFill>
                  <a:srgbClr val="7A26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Rory Crean</a:t>
            </a:r>
          </a:p>
          <a:p>
            <a:r>
              <a:rPr lang="en-GB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Researcher</a:t>
            </a:r>
          </a:p>
          <a:p>
            <a:r>
              <a:rPr lang="en-GB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Chemistry - BMC</a:t>
            </a:r>
          </a:p>
          <a:p>
            <a:r>
              <a:rPr lang="en-GB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Uppsala University</a:t>
            </a:r>
          </a:p>
          <a:p>
            <a:endParaRPr lang="en-GB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18th December 2023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366733-0E1A-4A03-88A7-E8900B37D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59" y="4267200"/>
            <a:ext cx="2624634" cy="25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0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05834"/>
            <a:ext cx="9220200" cy="646331"/>
          </a:xfrm>
        </p:spPr>
        <p:txBody>
          <a:bodyPr/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 2: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GitHub and Git Combined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547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735"/>
            <a:ext cx="9220200" cy="52322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difference between Git and GitHub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BA255-CE57-4862-B64D-C34D6230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61891"/>
            <a:ext cx="7451651" cy="5158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95216A-401E-4B7F-AEDE-203C64196475}"/>
              </a:ext>
            </a:extLst>
          </p:cNvPr>
          <p:cNvSpPr txBox="1"/>
          <p:nvPr/>
        </p:nvSpPr>
        <p:spPr>
          <a:xfrm>
            <a:off x="685800" y="6020726"/>
            <a:ext cx="570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Image </a:t>
            </a:r>
            <a:r>
              <a:rPr lang="en-GB" sz="1400" dirty="0"/>
              <a:t>taken</a:t>
            </a:r>
            <a:r>
              <a:rPr lang="sv-SE" sz="1400" dirty="0"/>
              <a:t> from: </a:t>
            </a:r>
            <a:r>
              <a:rPr lang="sv-SE" sz="1400" dirty="0">
                <a:hlinkClick r:id="rId4"/>
              </a:rPr>
              <a:t>https://blog.hubspot.com/website/git-vs-github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64790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D08B08-4989-4579-A76A-427AD47D13AB}"/>
              </a:ext>
            </a:extLst>
          </p:cNvPr>
          <p:cNvSpPr txBox="1"/>
          <p:nvPr/>
        </p:nvSpPr>
        <p:spPr>
          <a:xfrm>
            <a:off x="914400" y="61998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You can have several versions of the same project, this can be useful both working alone or in a team. </a:t>
            </a:r>
          </a:p>
        </p:txBody>
      </p:sp>
      <p:pic>
        <p:nvPicPr>
          <p:cNvPr id="1026" name="Picture 2" descr="Work in Your Local Git Repository - Manage Your Code Project With Git and  GitHub - OpenClassrooms">
            <a:extLst>
              <a:ext uri="{FF2B5EF4-FFF2-40B4-BE49-F238E27FC236}">
                <a16:creationId xmlns:a16="http://schemas.microsoft.com/office/drawing/2014/main" id="{7827A5CE-D4E4-450B-AEB8-D43DB07C6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1" t="3598" r="15000" b="7606"/>
          <a:stretch/>
        </p:blipFill>
        <p:spPr bwMode="auto">
          <a:xfrm>
            <a:off x="69925" y="1344885"/>
            <a:ext cx="5301727" cy="379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" y="20574"/>
            <a:ext cx="9220200" cy="52322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GitHub is a place to store/host remote Repositories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FBAB2-EA9E-4DE7-871D-47B10C4D2047}"/>
              </a:ext>
            </a:extLst>
          </p:cNvPr>
          <p:cNvSpPr txBox="1"/>
          <p:nvPr/>
        </p:nvSpPr>
        <p:spPr>
          <a:xfrm>
            <a:off x="166743" y="5128430"/>
            <a:ext cx="570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 taken from </a:t>
            </a:r>
            <a:r>
              <a:rPr lang="en-GB" sz="1400" dirty="0">
                <a:hlinkClick r:id="rId4"/>
              </a:rPr>
              <a:t>openclassrooms</a:t>
            </a:r>
            <a:r>
              <a:rPr lang="en-GB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48207-CD52-4041-84D4-D4F6B428AB2E}"/>
              </a:ext>
            </a:extLst>
          </p:cNvPr>
          <p:cNvSpPr txBox="1"/>
          <p:nvPr/>
        </p:nvSpPr>
        <p:spPr>
          <a:xfrm>
            <a:off x="5371652" y="1816806"/>
            <a:ext cx="3141683" cy="1200329"/>
          </a:xfrm>
          <a:prstGeom prst="rect">
            <a:avLst/>
          </a:prstGeom>
          <a:ln w="38100">
            <a:solidFill>
              <a:srgbClr val="66B17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Local means it’s on your pc (or someone else’s pc, in which case that version is local for them).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73701-1583-4B02-A0EC-4F38B767E868}"/>
              </a:ext>
            </a:extLst>
          </p:cNvPr>
          <p:cNvSpPr txBox="1"/>
          <p:nvPr/>
        </p:nvSpPr>
        <p:spPr>
          <a:xfrm>
            <a:off x="5486400" y="4114800"/>
            <a:ext cx="3141683" cy="923330"/>
          </a:xfrm>
          <a:prstGeom prst="rect">
            <a:avLst/>
          </a:prstGeom>
          <a:ln w="38100">
            <a:solidFill>
              <a:srgbClr val="007D8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Remote means you need to connect to it (e.g. hosted on a server).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BD4F4-AA65-4001-B3C1-C041D0FDB2E7}"/>
              </a:ext>
            </a:extLst>
          </p:cNvPr>
          <p:cNvSpPr txBox="1"/>
          <p:nvPr/>
        </p:nvSpPr>
        <p:spPr>
          <a:xfrm>
            <a:off x="3019348" y="5436207"/>
            <a:ext cx="4267200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Why Use a Remote: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Back up your own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collaborate with other people.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Share your work. </a:t>
            </a:r>
          </a:p>
        </p:txBody>
      </p:sp>
    </p:spTree>
    <p:extLst>
      <p:ext uri="{BB962C8B-B14F-4D97-AF65-F5344CB8AC3E}">
        <p14:creationId xmlns:p14="http://schemas.microsoft.com/office/powerpoint/2010/main" val="306960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D52EDC-44CB-4386-B8EC-2B0A9B4FCF79}"/>
              </a:ext>
            </a:extLst>
          </p:cNvPr>
          <p:cNvSpPr txBox="1">
            <a:spLocks/>
          </p:cNvSpPr>
          <p:nvPr/>
        </p:nvSpPr>
        <p:spPr>
          <a:xfrm>
            <a:off x="0" y="32273"/>
            <a:ext cx="9220200" cy="5232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Not everything should be uploaded to GitHub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4EC40F-93DA-492B-8D0C-62C3D3ABD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" b="22496"/>
          <a:stretch/>
        </p:blipFill>
        <p:spPr>
          <a:xfrm>
            <a:off x="6172200" y="764142"/>
            <a:ext cx="2819400" cy="5744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9B9B7F-7826-4923-AB83-08C3D3A56E81}"/>
              </a:ext>
            </a:extLst>
          </p:cNvPr>
          <p:cNvSpPr txBox="1"/>
          <p:nvPr/>
        </p:nvSpPr>
        <p:spPr>
          <a:xfrm>
            <a:off x="76200" y="986685"/>
            <a:ext cx="5715000" cy="163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/>
              <a:t>Example of things you should not add: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Large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Sensitive/Personal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Passwords/usernames.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System-specific files, e.g. .</a:t>
            </a:r>
            <a:r>
              <a:rPr lang="en-GB" sz="2000" dirty="0" err="1"/>
              <a:t>DS_Store</a:t>
            </a:r>
            <a:r>
              <a:rPr lang="en-GB" sz="2000" dirty="0"/>
              <a:t> on a Mac.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F026B4-5401-408A-873D-DB9F85FD4B6F}"/>
              </a:ext>
            </a:extLst>
          </p:cNvPr>
          <p:cNvSpPr txBox="1"/>
          <p:nvPr/>
        </p:nvSpPr>
        <p:spPr>
          <a:xfrm>
            <a:off x="76200" y="3276600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How to do this: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Use a “.gitignore” file and add to it as you need.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You should commit your .gitignore file.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Use a “.gitignore” template file designed for your programming language.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Be careful about using “git add .” </a:t>
            </a:r>
          </a:p>
        </p:txBody>
      </p:sp>
    </p:spTree>
    <p:extLst>
      <p:ext uri="{BB962C8B-B14F-4D97-AF65-F5344CB8AC3E}">
        <p14:creationId xmlns:p14="http://schemas.microsoft.com/office/powerpoint/2010/main" val="9499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735"/>
            <a:ext cx="9220200" cy="52322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More Git Vocabulary: Push and Pull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6419-4655-4E19-9862-133783D76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9" y="449370"/>
            <a:ext cx="7954030" cy="3513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0A3D26-4F35-42A5-8B51-D15C8CF5BF1B}"/>
              </a:ext>
            </a:extLst>
          </p:cNvPr>
          <p:cNvSpPr txBox="1"/>
          <p:nvPr/>
        </p:nvSpPr>
        <p:spPr>
          <a:xfrm>
            <a:off x="381000" y="3888716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“</a:t>
            </a:r>
            <a:r>
              <a:rPr lang="en-GB" sz="2400" i="1" dirty="0"/>
              <a:t>git push</a:t>
            </a:r>
            <a:r>
              <a:rPr lang="en-GB" sz="2400" dirty="0"/>
              <a:t>” – Update local commits to the remote repo.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“</a:t>
            </a:r>
            <a:r>
              <a:rPr lang="en-GB" sz="2400" i="1" dirty="0"/>
              <a:t>git pull</a:t>
            </a:r>
            <a:r>
              <a:rPr lang="en-GB" sz="2400" dirty="0"/>
              <a:t>” – Get remote commits from your pc to remote repo</a:t>
            </a:r>
          </a:p>
          <a:p>
            <a:endParaRPr lang="en-GB" sz="2400" dirty="0"/>
          </a:p>
          <a:p>
            <a:r>
              <a:rPr lang="en-GB" sz="2400" b="1" dirty="0"/>
              <a:t>And one more: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“git clone” – Make a local copy of a remote repo.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BAFB8-683B-464F-97EF-D28B5149550F}"/>
              </a:ext>
            </a:extLst>
          </p:cNvPr>
          <p:cNvSpPr txBox="1"/>
          <p:nvPr/>
        </p:nvSpPr>
        <p:spPr>
          <a:xfrm>
            <a:off x="132203" y="3242109"/>
            <a:ext cx="570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 taken from: 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Lato" panose="020F0502020204030203" pitchFamily="34" charset="0"/>
                <a:hlinkClick r:id="rId4"/>
              </a:rPr>
              <a:t>https://www.javatpoint.com/git-push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sz="1400" b="0" i="0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</a:t>
            </a:r>
            <a:endParaRPr lang="en-US" sz="1400" dirty="0">
              <a:solidFill>
                <a:srgbClr val="242424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4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603A5D-DD4F-440F-AC36-10173999903A}"/>
              </a:ext>
            </a:extLst>
          </p:cNvPr>
          <p:cNvSpPr txBox="1">
            <a:spLocks/>
          </p:cNvSpPr>
          <p:nvPr/>
        </p:nvSpPr>
        <p:spPr>
          <a:xfrm>
            <a:off x="381000" y="1219200"/>
            <a:ext cx="7848600" cy="39703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Hands on Session 2: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Please go to: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https://rmcrean.github.io/bmc-git-and-github-tutorial/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or: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https://github.com/RMCrean/bmc-git-and-github-tutorial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(and then click on the link on the left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handside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5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05834"/>
            <a:ext cx="9220200" cy="646331"/>
          </a:xfrm>
        </p:spPr>
        <p:txBody>
          <a:bodyPr/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 3: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Branches and Merging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021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9" y="22677"/>
            <a:ext cx="9220200" cy="52322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Branches in Git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pic>
        <p:nvPicPr>
          <p:cNvPr id="1026" name="Picture 2" descr="Branching explained with a gopher">
            <a:extLst>
              <a:ext uri="{FF2B5EF4-FFF2-40B4-BE49-F238E27FC236}">
                <a16:creationId xmlns:a16="http://schemas.microsoft.com/office/drawing/2014/main" id="{573B8FDD-0E09-4105-8866-B6087D43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5897"/>
            <a:ext cx="3724118" cy="263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8D0112-D8A9-49E4-AAD6-FFC47BCA2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324" y="722391"/>
            <a:ext cx="4662166" cy="17839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5638CB-FFB1-43C2-B92F-DC51EEA2741A}"/>
              </a:ext>
            </a:extLst>
          </p:cNvPr>
          <p:cNvSpPr txBox="1"/>
          <p:nvPr/>
        </p:nvSpPr>
        <p:spPr>
          <a:xfrm>
            <a:off x="126123" y="3615559"/>
            <a:ext cx="9115097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Branches allow us to separate out different blocks of 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Once we’re happy with the changes on the branch, we want to </a:t>
            </a:r>
            <a:r>
              <a:rPr lang="en-GB" sz="2400" b="1" dirty="0">
                <a:solidFill>
                  <a:srgbClr val="FF0000"/>
                </a:solidFill>
              </a:rPr>
              <a:t>merge</a:t>
            </a:r>
            <a:r>
              <a:rPr lang="en-GB" sz="2400" dirty="0"/>
              <a:t> the changes (commits) back onto the main branch.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If working alone, you can </a:t>
            </a:r>
            <a:r>
              <a:rPr lang="en-GB" sz="2400" i="1" dirty="0"/>
              <a:t>probably</a:t>
            </a:r>
            <a:r>
              <a:rPr lang="en-GB" sz="2400" dirty="0"/>
              <a:t> get away with not using branches.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33595-89E6-45CC-8654-5402AB7A45D5}"/>
              </a:ext>
            </a:extLst>
          </p:cNvPr>
          <p:cNvSpPr txBox="1"/>
          <p:nvPr/>
        </p:nvSpPr>
        <p:spPr>
          <a:xfrm>
            <a:off x="0" y="3009689"/>
            <a:ext cx="5705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Image taken from: </a:t>
            </a:r>
            <a:r>
              <a:rPr lang="sv-SE" sz="1200" dirty="0">
                <a:hlinkClick r:id="rId5"/>
              </a:rPr>
              <a:t>https://</a:t>
            </a:r>
            <a:r>
              <a:rPr lang="en-GB" sz="1200" dirty="0" err="1">
                <a:hlinkClick r:id="rId5"/>
              </a:rPr>
              <a:t>coderefinery</a:t>
            </a:r>
            <a:r>
              <a:rPr lang="sv-SE" sz="1200" dirty="0">
                <a:hlinkClick r:id="rId5"/>
              </a:rPr>
              <a:t>.github.io/git-intro/branches/</a:t>
            </a:r>
            <a:r>
              <a:rPr lang="sv-SE" sz="12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5AA2B-E34B-4F5C-9D8D-D3EB2C80D360}"/>
              </a:ext>
            </a:extLst>
          </p:cNvPr>
          <p:cNvSpPr txBox="1"/>
          <p:nvPr/>
        </p:nvSpPr>
        <p:spPr>
          <a:xfrm>
            <a:off x="4683672" y="2529139"/>
            <a:ext cx="5705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Image taken from: </a:t>
            </a:r>
            <a:r>
              <a:rPr lang="sv-SE" sz="1200" dirty="0">
                <a:hlinkClick r:id="rId5"/>
              </a:rPr>
              <a:t>https://coderefinery.github.io/git-intro/branches/</a:t>
            </a:r>
            <a:r>
              <a:rPr lang="sv-S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226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735"/>
            <a:ext cx="8763000" cy="95410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Merging two branches can be done with either Git or GitHub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99F7E-A155-4796-B295-4EF188A2C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774" y="1255198"/>
            <a:ext cx="5233226" cy="4347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C77F0E-37D8-494C-AFC5-B878BA543875}"/>
              </a:ext>
            </a:extLst>
          </p:cNvPr>
          <p:cNvSpPr txBox="1"/>
          <p:nvPr/>
        </p:nvSpPr>
        <p:spPr>
          <a:xfrm>
            <a:off x="100774" y="2209800"/>
            <a:ext cx="3733800" cy="17851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/>
              <a:t>Rough Protocol:</a:t>
            </a:r>
          </a:p>
          <a:p>
            <a:endParaRPr lang="en-GB" dirty="0"/>
          </a:p>
          <a:p>
            <a:r>
              <a:rPr lang="en-GB" dirty="0"/>
              <a:t>1. Make new branch.</a:t>
            </a:r>
          </a:p>
          <a:p>
            <a:r>
              <a:rPr lang="en-GB" dirty="0"/>
              <a:t>2. Add changes to branch</a:t>
            </a:r>
          </a:p>
          <a:p>
            <a:r>
              <a:rPr lang="en-GB" dirty="0"/>
              <a:t>3. Push changes to GitHub</a:t>
            </a:r>
          </a:p>
          <a:p>
            <a:r>
              <a:rPr lang="en-GB" dirty="0"/>
              <a:t>4. Follow Instructions on GitHub</a:t>
            </a:r>
          </a:p>
        </p:txBody>
      </p:sp>
    </p:spTree>
    <p:extLst>
      <p:ext uri="{BB962C8B-B14F-4D97-AF65-F5344CB8AC3E}">
        <p14:creationId xmlns:p14="http://schemas.microsoft.com/office/powerpoint/2010/main" val="264452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09637F-EC50-4261-B744-2FDD08D096BD}"/>
              </a:ext>
            </a:extLst>
          </p:cNvPr>
          <p:cNvSpPr txBox="1">
            <a:spLocks/>
          </p:cNvSpPr>
          <p:nvPr/>
        </p:nvSpPr>
        <p:spPr>
          <a:xfrm>
            <a:off x="381000" y="1219200"/>
            <a:ext cx="7848600" cy="39703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Hands on Session 3: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Please go to: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https://rmcrean.github.io/bmc-git-and-github-tutorial/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or: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https://github.com/RMCrean/bmc-git-and-github-tutorial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(and then click on the link on the left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handside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362200"/>
            <a:ext cx="4343400" cy="923330"/>
          </a:xfrm>
        </p:spPr>
        <p:txBody>
          <a:bodyPr/>
          <a:lstStyle/>
          <a:p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Part 1: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69640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735"/>
            <a:ext cx="9220200" cy="52322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pic>
        <p:nvPicPr>
          <p:cNvPr id="4" name="Picture 2" descr="Work in Your Local Git Repository - Manage Your Code Project With Git and  GitHub - OpenClassrooms">
            <a:extLst>
              <a:ext uri="{FF2B5EF4-FFF2-40B4-BE49-F238E27FC236}">
                <a16:creationId xmlns:a16="http://schemas.microsoft.com/office/drawing/2014/main" id="{9D7E5C3A-8A18-4A7D-A816-D7F0CBE1F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1" t="3598" r="15000" b="7606"/>
          <a:stretch/>
        </p:blipFill>
        <p:spPr bwMode="auto">
          <a:xfrm>
            <a:off x="3150692" y="71736"/>
            <a:ext cx="5682260" cy="40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1DFEB-7C98-4619-9CDC-214D803ABFDB}"/>
              </a:ext>
            </a:extLst>
          </p:cNvPr>
          <p:cNvSpPr txBox="1"/>
          <p:nvPr/>
        </p:nvSpPr>
        <p:spPr>
          <a:xfrm>
            <a:off x="3321366" y="4096257"/>
            <a:ext cx="570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 taken from </a:t>
            </a:r>
            <a:r>
              <a:rPr lang="en-GB" sz="1400" dirty="0">
                <a:hlinkClick r:id="rId4"/>
              </a:rPr>
              <a:t>openclassrooms</a:t>
            </a:r>
            <a:r>
              <a:rPr lang="en-GB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700FD-11C5-4358-B5A8-1113243570AA}"/>
              </a:ext>
            </a:extLst>
          </p:cNvPr>
          <p:cNvSpPr txBox="1"/>
          <p:nvPr/>
        </p:nvSpPr>
        <p:spPr>
          <a:xfrm>
            <a:off x="304800" y="4953000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It’s easier to keep things simple, especially while learning in the beginning.  </a:t>
            </a:r>
          </a:p>
        </p:txBody>
      </p:sp>
    </p:spTree>
    <p:extLst>
      <p:ext uri="{BB962C8B-B14F-4D97-AF65-F5344CB8AC3E}">
        <p14:creationId xmlns:p14="http://schemas.microsoft.com/office/powerpoint/2010/main" val="596951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7295B-243E-3392-B09A-EE611FED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99A-589E-41AB-91AB-C28182189A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E92643-3B29-F6A9-F963-5E4804DF1D6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19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71600"/>
            <a:ext cx="6553200" cy="2308324"/>
          </a:xfrm>
        </p:spPr>
        <p:txBody>
          <a:bodyPr/>
          <a:lstStyle/>
          <a:p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ARE SLIDES I CONSIDERED USING BUT DIDN’T DUE TO TIME CONSTRAINTS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70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735"/>
            <a:ext cx="9220200" cy="954107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Trunk based development can be a good strategy for small groups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2AD3D-2C9D-A73F-BA80-C2BDB04A1949}"/>
              </a:ext>
            </a:extLst>
          </p:cNvPr>
          <p:cNvSpPr txBox="1"/>
          <p:nvPr/>
        </p:nvSpPr>
        <p:spPr>
          <a:xfrm>
            <a:off x="105103" y="1130217"/>
            <a:ext cx="9115097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There are a lot of branching strategies…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Most are inappropriate for small scientific projects involving you and a few colleagues.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Trunk based development can be a good idea…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F40A3E-4208-72F0-CB4C-B722B39B27DB}"/>
              </a:ext>
            </a:extLst>
          </p:cNvPr>
          <p:cNvGrpSpPr/>
          <p:nvPr/>
        </p:nvGrpSpPr>
        <p:grpSpPr>
          <a:xfrm>
            <a:off x="1166308" y="3777369"/>
            <a:ext cx="8501230" cy="2944106"/>
            <a:chOff x="1164515" y="3060676"/>
            <a:chExt cx="8501230" cy="29441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F1275-F8E7-E66F-8E97-7BCFB17DC332}"/>
                </a:ext>
              </a:extLst>
            </p:cNvPr>
            <p:cNvSpPr txBox="1"/>
            <p:nvPr/>
          </p:nvSpPr>
          <p:spPr>
            <a:xfrm>
              <a:off x="2883945" y="5727783"/>
              <a:ext cx="6781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/>
                <a:t>Image taken from: </a:t>
              </a:r>
              <a:r>
                <a:rPr lang="sv-SE" sz="1200" dirty="0">
                  <a:hlinkClick r:id="rId3"/>
                </a:rPr>
                <a:t>https://www.optimizely.com/optimization-glossary/trunk-based-development/</a:t>
              </a:r>
              <a:r>
                <a:rPr lang="sv-SE" sz="1200" dirty="0"/>
                <a:t> 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0A79C3-01D3-8E62-E3B5-870A44E14D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516" r="10706" b="43104"/>
            <a:stretch/>
          </p:blipFill>
          <p:spPr>
            <a:xfrm>
              <a:off x="1210916" y="3060676"/>
              <a:ext cx="7857565" cy="20932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2BB4BA-F220-29AD-0885-0BF5743F12DA}"/>
                </a:ext>
              </a:extLst>
            </p:cNvPr>
            <p:cNvSpPr txBox="1"/>
            <p:nvPr/>
          </p:nvSpPr>
          <p:spPr>
            <a:xfrm>
              <a:off x="1829481" y="382267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3FED"/>
                  </a:solidFill>
                </a:rPr>
                <a:t>main/</a:t>
              </a:r>
              <a:endParaRPr lang="en-SE" b="1" dirty="0">
                <a:solidFill>
                  <a:srgbClr val="003FED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C83C14-E965-7850-3D07-30A2B15E3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2324" r="10706" b="15334"/>
            <a:stretch/>
          </p:blipFill>
          <p:spPr>
            <a:xfrm>
              <a:off x="1164515" y="5078005"/>
              <a:ext cx="7857565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378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735"/>
            <a:ext cx="9220200" cy="52322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Practicing trunk based development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337F5F-98B3-2F57-9DEE-BCA985DE14B7}"/>
              </a:ext>
            </a:extLst>
          </p:cNvPr>
          <p:cNvGrpSpPr/>
          <p:nvPr/>
        </p:nvGrpSpPr>
        <p:grpSpPr>
          <a:xfrm>
            <a:off x="152400" y="666674"/>
            <a:ext cx="8501230" cy="2944106"/>
            <a:chOff x="1164515" y="3060676"/>
            <a:chExt cx="8501230" cy="29441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EB9DC7-C38B-C4C6-6772-EE2DE44AD4CA}"/>
                </a:ext>
              </a:extLst>
            </p:cNvPr>
            <p:cNvSpPr txBox="1"/>
            <p:nvPr/>
          </p:nvSpPr>
          <p:spPr>
            <a:xfrm>
              <a:off x="2883945" y="5727783"/>
              <a:ext cx="6781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/>
                <a:t>Image taken from: </a:t>
              </a:r>
              <a:r>
                <a:rPr lang="sv-SE" sz="1200" dirty="0">
                  <a:hlinkClick r:id="rId3"/>
                </a:rPr>
                <a:t>https://www.optimizely.com/optimization-glossary/trunk-based-development/</a:t>
              </a:r>
              <a:r>
                <a:rPr lang="sv-SE" sz="12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9BB90A-1D9D-B0C8-2716-C249AD9107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516" r="10706" b="43104"/>
            <a:stretch/>
          </p:blipFill>
          <p:spPr>
            <a:xfrm>
              <a:off x="1210916" y="3060676"/>
              <a:ext cx="7857565" cy="209321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C2899C-343D-57F1-9B6A-B19F45E2109A}"/>
                </a:ext>
              </a:extLst>
            </p:cNvPr>
            <p:cNvSpPr txBox="1"/>
            <p:nvPr/>
          </p:nvSpPr>
          <p:spPr>
            <a:xfrm>
              <a:off x="1829481" y="382267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003FED"/>
                  </a:solidFill>
                </a:rPr>
                <a:t>main/</a:t>
              </a:r>
              <a:endParaRPr lang="en-SE" b="1" dirty="0">
                <a:solidFill>
                  <a:srgbClr val="003FED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DBE0AAB-358F-BE00-1703-A1A85A0DE0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2324" r="10706" b="15334"/>
            <a:stretch/>
          </p:blipFill>
          <p:spPr>
            <a:xfrm>
              <a:off x="1164515" y="5078005"/>
              <a:ext cx="7857565" cy="6096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6F34A14-DE6D-0D0F-179A-ED3930FFDFED}"/>
              </a:ext>
            </a:extLst>
          </p:cNvPr>
          <p:cNvSpPr txBox="1"/>
          <p:nvPr/>
        </p:nvSpPr>
        <p:spPr>
          <a:xfrm>
            <a:off x="198801" y="4021391"/>
            <a:ext cx="76497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have </a:t>
            </a:r>
            <a:r>
              <a:rPr lang="en-GB" b="1" dirty="0"/>
              <a:t>one main branch </a:t>
            </a:r>
            <a:r>
              <a:rPr lang="en-GB" dirty="0"/>
              <a:t>which holds code you’re all happy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New features/ideas get implemented on a different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Once happy </a:t>
            </a:r>
            <a:r>
              <a:rPr lang="en-GB" dirty="0"/>
              <a:t>with the new feature, it is merged onto the main branch.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Don’t take too long to merge the new feature.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Discuss and plan with co-workers who will do what. Working on different aspects of a project can make th</a:t>
            </a:r>
            <a:r>
              <a:rPr lang="en-GB" b="1" dirty="0"/>
              <a:t>e merging process much </a:t>
            </a:r>
            <a:r>
              <a:rPr lang="en-GB" b="1" dirty="0" err="1"/>
              <a:t>much</a:t>
            </a:r>
            <a:r>
              <a:rPr lang="en-GB" b="1" dirty="0"/>
              <a:t> </a:t>
            </a:r>
            <a:r>
              <a:rPr lang="en-GB" b="1" dirty="0" err="1"/>
              <a:t>much</a:t>
            </a:r>
            <a:r>
              <a:rPr lang="en-GB" b="1" dirty="0"/>
              <a:t> easier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92271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2"/>
            <a:ext cx="9220200" cy="461665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Git is a version control system used to track changes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D8124-9DAE-4D07-808E-330CE27F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32169"/>
            <a:ext cx="4216416" cy="35997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6C628C-BC6D-4189-B973-82B085E05BFC}"/>
              </a:ext>
            </a:extLst>
          </p:cNvPr>
          <p:cNvSpPr txBox="1"/>
          <p:nvPr/>
        </p:nvSpPr>
        <p:spPr>
          <a:xfrm>
            <a:off x="18607" y="4177654"/>
            <a:ext cx="4096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Example local version control diagram,</a:t>
            </a:r>
          </a:p>
          <a:p>
            <a:r>
              <a:rPr lang="en-GB" sz="1400" dirty="0"/>
              <a:t>Taken from: </a:t>
            </a:r>
            <a:r>
              <a:rPr lang="en-GB" sz="1400" dirty="0">
                <a:hlinkClick r:id="rId4"/>
              </a:rPr>
              <a:t>Pro Git book</a:t>
            </a:r>
            <a:endParaRPr lang="sv-SE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DB030-AF6B-4B07-A3C7-9E975058BA39}"/>
              </a:ext>
            </a:extLst>
          </p:cNvPr>
          <p:cNvSpPr txBox="1"/>
          <p:nvPr/>
        </p:nvSpPr>
        <p:spPr>
          <a:xfrm>
            <a:off x="3657600" y="4439264"/>
            <a:ext cx="518160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Advantages over “manual” version control:</a:t>
            </a:r>
          </a:p>
          <a:p>
            <a:endParaRPr lang="en-GB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More automated and easier to use.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More space efficient.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Much less likely for user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No need to write files like:</a:t>
            </a:r>
            <a:r>
              <a:rPr lang="sv-SE" sz="2000" dirty="0"/>
              <a:t> ”final_version3_draft_V3.py”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251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5E759-A7CE-46F2-98C4-1367C693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DDA262-254C-438B-93A5-F1ECB16B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2"/>
            <a:ext cx="9220200" cy="461665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You start by defining a folder for Git to Monitor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5DEEA-72D5-4147-B2F6-43E9DB6375D7}"/>
              </a:ext>
            </a:extLst>
          </p:cNvPr>
          <p:cNvSpPr txBox="1"/>
          <p:nvPr/>
        </p:nvSpPr>
        <p:spPr>
          <a:xfrm>
            <a:off x="838200" y="574557"/>
            <a:ext cx="6553200" cy="1891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New project, new folder.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Store each project/folder in the same general place.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Don’t have spaces in the file path.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If you use </a:t>
            </a:r>
            <a:r>
              <a:rPr lang="en-GB" sz="2000" dirty="0" err="1"/>
              <a:t>dropbox</a:t>
            </a:r>
            <a:r>
              <a:rPr lang="en-GB" sz="2000" dirty="0"/>
              <a:t>/</a:t>
            </a:r>
            <a:r>
              <a:rPr lang="en-GB" sz="2000" dirty="0" err="1"/>
              <a:t>onedrive</a:t>
            </a:r>
            <a:r>
              <a:rPr lang="en-GB" sz="2000" dirty="0"/>
              <a:t>, don’t track this location.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9AD7D-BC6A-4883-BD8B-BEA4FC1D9FFA}"/>
              </a:ext>
            </a:extLst>
          </p:cNvPr>
          <p:cNvSpPr txBox="1"/>
          <p:nvPr/>
        </p:nvSpPr>
        <p:spPr>
          <a:xfrm>
            <a:off x="3581400" y="3076019"/>
            <a:ext cx="19812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My Setup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3984E1-A370-4D20-88F4-1E8ED6FD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492"/>
          <a:stretch/>
        </p:blipFill>
        <p:spPr>
          <a:xfrm>
            <a:off x="609600" y="3537684"/>
            <a:ext cx="8276283" cy="2031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E04D40-1CDD-4DAA-86AA-54D6B8A406F2}"/>
              </a:ext>
            </a:extLst>
          </p:cNvPr>
          <p:cNvSpPr txBox="1"/>
          <p:nvPr/>
        </p:nvSpPr>
        <p:spPr>
          <a:xfrm>
            <a:off x="1177247" y="5501031"/>
            <a:ext cx="682942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Each </a:t>
            </a:r>
            <a:r>
              <a:rPr lang="en-GB" sz="2400" dirty="0">
                <a:solidFill>
                  <a:srgbClr val="2B82F1"/>
                </a:solidFill>
              </a:rPr>
              <a:t>folder </a:t>
            </a:r>
            <a:r>
              <a:rPr lang="en-GB" sz="2400" dirty="0"/>
              <a:t>above has it’s own git repository</a:t>
            </a:r>
          </a:p>
        </p:txBody>
      </p:sp>
    </p:spTree>
    <p:extLst>
      <p:ext uri="{BB962C8B-B14F-4D97-AF65-F5344CB8AC3E}">
        <p14:creationId xmlns:p14="http://schemas.microsoft.com/office/powerpoint/2010/main" val="206662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00" y="-61602"/>
            <a:ext cx="9220200" cy="52322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three states of a file in Git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1026" name="Picture 2" descr="Working tree, staging area, and Git directory">
            <a:extLst>
              <a:ext uri="{FF2B5EF4-FFF2-40B4-BE49-F238E27FC236}">
                <a16:creationId xmlns:a16="http://schemas.microsoft.com/office/drawing/2014/main" id="{1BA16F7A-C79D-4DB5-A3D0-D7973382B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6" y="1154284"/>
            <a:ext cx="7981488" cy="439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F4211B-2D41-452D-BB05-BA9E9BAD9272}"/>
              </a:ext>
            </a:extLst>
          </p:cNvPr>
          <p:cNvSpPr txBox="1"/>
          <p:nvPr/>
        </p:nvSpPr>
        <p:spPr>
          <a:xfrm>
            <a:off x="845830" y="666970"/>
            <a:ext cx="152400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Modified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84D69-668F-4E5B-B2E1-C61A288CA819}"/>
              </a:ext>
            </a:extLst>
          </p:cNvPr>
          <p:cNvSpPr txBox="1"/>
          <p:nvPr/>
        </p:nvSpPr>
        <p:spPr>
          <a:xfrm>
            <a:off x="3792993" y="666969"/>
            <a:ext cx="122274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Staged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A5A8-58F4-490D-9E55-6472FB5F616E}"/>
              </a:ext>
            </a:extLst>
          </p:cNvPr>
          <p:cNvSpPr txBox="1"/>
          <p:nvPr/>
        </p:nvSpPr>
        <p:spPr>
          <a:xfrm>
            <a:off x="6400801" y="666968"/>
            <a:ext cx="172601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Committed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CBAE09-01D4-4CAB-B2A2-BB08CBDB9C5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52600" y="4429803"/>
            <a:ext cx="2286000" cy="12183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2A3087-9E80-4464-AA4E-AD1E0CF73633}"/>
              </a:ext>
            </a:extLst>
          </p:cNvPr>
          <p:cNvSpPr txBox="1"/>
          <p:nvPr/>
        </p:nvSpPr>
        <p:spPr>
          <a:xfrm>
            <a:off x="1295400" y="5648138"/>
            <a:ext cx="548640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Git has no record of this file, if you remove it now, Git will never know.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2AC70-84F0-48C1-8B2B-B6F0E8842239}"/>
              </a:ext>
            </a:extLst>
          </p:cNvPr>
          <p:cNvSpPr txBox="1"/>
          <p:nvPr/>
        </p:nvSpPr>
        <p:spPr>
          <a:xfrm>
            <a:off x="6400801" y="6465955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 taken from: </a:t>
            </a:r>
            <a:r>
              <a:rPr lang="en-GB" sz="1400" dirty="0">
                <a:hlinkClick r:id="rId4"/>
              </a:rPr>
              <a:t>Pro Git book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177088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00" y="-61602"/>
            <a:ext cx="9220200" cy="52322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three states of a file in Git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1026" name="Picture 2" descr="Working tree, staging area, and Git directory">
            <a:extLst>
              <a:ext uri="{FF2B5EF4-FFF2-40B4-BE49-F238E27FC236}">
                <a16:creationId xmlns:a16="http://schemas.microsoft.com/office/drawing/2014/main" id="{1BA16F7A-C79D-4DB5-A3D0-D7973382B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6" y="1154284"/>
            <a:ext cx="7981488" cy="439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F4211B-2D41-452D-BB05-BA9E9BAD9272}"/>
              </a:ext>
            </a:extLst>
          </p:cNvPr>
          <p:cNvSpPr txBox="1"/>
          <p:nvPr/>
        </p:nvSpPr>
        <p:spPr>
          <a:xfrm>
            <a:off x="845830" y="666970"/>
            <a:ext cx="152400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Modified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84D69-668F-4E5B-B2E1-C61A288CA819}"/>
              </a:ext>
            </a:extLst>
          </p:cNvPr>
          <p:cNvSpPr txBox="1"/>
          <p:nvPr/>
        </p:nvSpPr>
        <p:spPr>
          <a:xfrm>
            <a:off x="3792993" y="666969"/>
            <a:ext cx="122274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Staged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A5A8-58F4-490D-9E55-6472FB5F616E}"/>
              </a:ext>
            </a:extLst>
          </p:cNvPr>
          <p:cNvSpPr txBox="1"/>
          <p:nvPr/>
        </p:nvSpPr>
        <p:spPr>
          <a:xfrm>
            <a:off x="6400801" y="666968"/>
            <a:ext cx="172601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Committed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CBAE09-01D4-4CAB-B2A2-BB08CBDB9C5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038600" y="5181600"/>
            <a:ext cx="533400" cy="466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2A3087-9E80-4464-AA4E-AD1E0CF73633}"/>
              </a:ext>
            </a:extLst>
          </p:cNvPr>
          <p:cNvSpPr txBox="1"/>
          <p:nvPr/>
        </p:nvSpPr>
        <p:spPr>
          <a:xfrm>
            <a:off x="1295400" y="5648138"/>
            <a:ext cx="548640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Use ”git add [</a:t>
            </a:r>
            <a:r>
              <a:rPr lang="en-GB" sz="2400" b="1" dirty="0" err="1"/>
              <a:t>file_name</a:t>
            </a:r>
            <a:r>
              <a:rPr lang="en-GB" sz="2400" b="1" dirty="0"/>
              <a:t>]” to move a file to the staging area.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2AC70-84F0-48C1-8B2B-B6F0E8842239}"/>
              </a:ext>
            </a:extLst>
          </p:cNvPr>
          <p:cNvSpPr txBox="1"/>
          <p:nvPr/>
        </p:nvSpPr>
        <p:spPr>
          <a:xfrm>
            <a:off x="6400801" y="6465955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 taken from: </a:t>
            </a:r>
            <a:r>
              <a:rPr lang="en-GB" sz="1400" dirty="0">
                <a:hlinkClick r:id="rId4"/>
              </a:rPr>
              <a:t>Pro Git book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201508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00" y="-61602"/>
            <a:ext cx="9220200" cy="52322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three states of a file in Git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1026" name="Picture 2" descr="Working tree, staging area, and Git directory">
            <a:extLst>
              <a:ext uri="{FF2B5EF4-FFF2-40B4-BE49-F238E27FC236}">
                <a16:creationId xmlns:a16="http://schemas.microsoft.com/office/drawing/2014/main" id="{1BA16F7A-C79D-4DB5-A3D0-D7973382B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6" y="1154284"/>
            <a:ext cx="7981488" cy="439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F4211B-2D41-452D-BB05-BA9E9BAD9272}"/>
              </a:ext>
            </a:extLst>
          </p:cNvPr>
          <p:cNvSpPr txBox="1"/>
          <p:nvPr/>
        </p:nvSpPr>
        <p:spPr>
          <a:xfrm>
            <a:off x="845830" y="666970"/>
            <a:ext cx="152400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Modified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84D69-668F-4E5B-B2E1-C61A288CA819}"/>
              </a:ext>
            </a:extLst>
          </p:cNvPr>
          <p:cNvSpPr txBox="1"/>
          <p:nvPr/>
        </p:nvSpPr>
        <p:spPr>
          <a:xfrm>
            <a:off x="3792993" y="666969"/>
            <a:ext cx="122274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Staged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A5A8-58F4-490D-9E55-6472FB5F616E}"/>
              </a:ext>
            </a:extLst>
          </p:cNvPr>
          <p:cNvSpPr txBox="1"/>
          <p:nvPr/>
        </p:nvSpPr>
        <p:spPr>
          <a:xfrm>
            <a:off x="6400801" y="666968"/>
            <a:ext cx="172601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Committed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CBAE09-01D4-4CAB-B2A2-BB08CBDB9C5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488920" y="4953000"/>
            <a:ext cx="2826280" cy="68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2A3087-9E80-4464-AA4E-AD1E0CF73633}"/>
              </a:ext>
            </a:extLst>
          </p:cNvPr>
          <p:cNvSpPr txBox="1"/>
          <p:nvPr/>
        </p:nvSpPr>
        <p:spPr>
          <a:xfrm>
            <a:off x="855248" y="5639940"/>
            <a:ext cx="7267344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Use “git commit” to store a new version of the project. Changes in the staging area are used in this commit.</a:t>
            </a:r>
            <a:endParaRPr lang="sv-SE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2AC70-84F0-48C1-8B2B-B6F0E8842239}"/>
              </a:ext>
            </a:extLst>
          </p:cNvPr>
          <p:cNvSpPr txBox="1"/>
          <p:nvPr/>
        </p:nvSpPr>
        <p:spPr>
          <a:xfrm>
            <a:off x="6400801" y="6465955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 taken from: </a:t>
            </a:r>
            <a:r>
              <a:rPr lang="en-GB" sz="1400" dirty="0">
                <a:hlinkClick r:id="rId4"/>
              </a:rPr>
              <a:t>Pro Git book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363581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735"/>
            <a:ext cx="9220200" cy="52322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Tools/IDEs Can Help You Make Use of Git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FC930-C716-433B-899F-6C39909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15143"/>
            <a:ext cx="4589980" cy="25761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C68A71-82D6-493A-B0A0-AFB60738694F}"/>
              </a:ext>
            </a:extLst>
          </p:cNvPr>
          <p:cNvSpPr txBox="1"/>
          <p:nvPr/>
        </p:nvSpPr>
        <p:spPr>
          <a:xfrm>
            <a:off x="6477000" y="3676725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 taken from: </a:t>
            </a:r>
            <a:r>
              <a:rPr lang="en-GB" sz="1400" dirty="0">
                <a:hlinkClick r:id="rId4"/>
              </a:rPr>
              <a:t>gitkraken.com</a:t>
            </a:r>
            <a:endParaRPr lang="sv-S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BD697-CAA0-4EC2-B929-79BA108D7F36}"/>
              </a:ext>
            </a:extLst>
          </p:cNvPr>
          <p:cNvSpPr txBox="1"/>
          <p:nvPr/>
        </p:nvSpPr>
        <p:spPr>
          <a:xfrm>
            <a:off x="52227" y="3745981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 taken from: </a:t>
            </a:r>
            <a:r>
              <a:rPr lang="en-GB" sz="1400" dirty="0">
                <a:hlinkClick r:id="rId5"/>
              </a:rPr>
              <a:t>desktop.github.com</a:t>
            </a:r>
            <a:endParaRPr lang="sv-SE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44B1D-715A-47D5-BA61-C46B5E410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7" y="986212"/>
            <a:ext cx="3999285" cy="27455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298B1E-AF8A-47D4-A1C2-DAFD9148F99B}"/>
              </a:ext>
            </a:extLst>
          </p:cNvPr>
          <p:cNvSpPr txBox="1"/>
          <p:nvPr/>
        </p:nvSpPr>
        <p:spPr>
          <a:xfrm>
            <a:off x="822789" y="604283"/>
            <a:ext cx="277402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GitHub Desktop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99F4C6-9D6F-4E63-9FD3-6FDFD783E906}"/>
              </a:ext>
            </a:extLst>
          </p:cNvPr>
          <p:cNvSpPr txBox="1"/>
          <p:nvPr/>
        </p:nvSpPr>
        <p:spPr>
          <a:xfrm>
            <a:off x="6019800" y="604283"/>
            <a:ext cx="277402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sz="2400" b="1" dirty="0" err="1"/>
              <a:t>GitKraken</a:t>
            </a:r>
            <a:endParaRPr lang="en-GB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027087-7FBE-49A9-8C75-84D47CEDD0BF}"/>
              </a:ext>
            </a:extLst>
          </p:cNvPr>
          <p:cNvSpPr txBox="1"/>
          <p:nvPr/>
        </p:nvSpPr>
        <p:spPr>
          <a:xfrm>
            <a:off x="822789" y="5070458"/>
            <a:ext cx="118580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VSCode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409E097-E601-4B80-8E51-103BFEDAB0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869" y="4246230"/>
            <a:ext cx="5461962" cy="237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0BE-4D7A-E36A-4BB6-620BECCE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66800"/>
            <a:ext cx="7848600" cy="3970318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Hands on Session 1: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Please go to: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https://rmcrean.github.io/bmc-git-and-github-tutorial/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or: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https://github.com/RMCrean/bmc-git-and-github-tutorial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(and then click on the link on the left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handside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E27A7-8826-27EC-11C0-2572174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835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11208</TotalTime>
  <Words>1420</Words>
  <Application>Microsoft Office PowerPoint</Application>
  <PresentationFormat>On-screen Show (4:3)</PresentationFormat>
  <Paragraphs>192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Lato</vt:lpstr>
      <vt:lpstr>Office Theme</vt:lpstr>
      <vt:lpstr>PowerPoint Presentation</vt:lpstr>
      <vt:lpstr>Part 1: Git</vt:lpstr>
      <vt:lpstr>Git is a version control system used to track changes</vt:lpstr>
      <vt:lpstr>You start by defining a folder for Git to Monitor </vt:lpstr>
      <vt:lpstr>The three states of a file in Git </vt:lpstr>
      <vt:lpstr>The three states of a file in Git </vt:lpstr>
      <vt:lpstr>The three states of a file in Git </vt:lpstr>
      <vt:lpstr>Tools/IDEs Can Help You Make Use of Git</vt:lpstr>
      <vt:lpstr>Hands on Session 1:  Please go to:  https://rmcrean.github.io/bmc-git-and-github-tutorial/  or:  https://github.com/RMCrean/bmc-git-and-github-tutorial (and then click on the link on the left handside.)</vt:lpstr>
      <vt:lpstr>Part 2: GitHub and Git Combined</vt:lpstr>
      <vt:lpstr>The difference between Git and GitHub </vt:lpstr>
      <vt:lpstr>GitHub is a place to store/host remote Repositories </vt:lpstr>
      <vt:lpstr>PowerPoint Presentation</vt:lpstr>
      <vt:lpstr>More Git Vocabulary: Push and Pull </vt:lpstr>
      <vt:lpstr>PowerPoint Presentation</vt:lpstr>
      <vt:lpstr>Part 3: Branches and Merging</vt:lpstr>
      <vt:lpstr>Branches in Git</vt:lpstr>
      <vt:lpstr>Merging two branches can be done with either Git or GitHub </vt:lpstr>
      <vt:lpstr>PowerPoint Presentation</vt:lpstr>
      <vt:lpstr>Summary </vt:lpstr>
      <vt:lpstr>PowerPoint Presentation</vt:lpstr>
      <vt:lpstr>BELOW ARE SLIDES I CONSIDERED USING BUT DIDN’T DUE TO TIME CONSTRAINTS</vt:lpstr>
      <vt:lpstr>Trunk based development can be a good strategy for small groups</vt:lpstr>
      <vt:lpstr>Practicing trunk based development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borchern</dc:creator>
  <cp:lastModifiedBy>RoryC</cp:lastModifiedBy>
  <cp:revision>904</cp:revision>
  <dcterms:created xsi:type="dcterms:W3CDTF">2014-02-19T23:34:34Z</dcterms:created>
  <dcterms:modified xsi:type="dcterms:W3CDTF">2023-12-17T19:13:34Z</dcterms:modified>
</cp:coreProperties>
</file>