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SemanalS%2024-02-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%20wha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%20what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Local\Temp\93ac0c0d-c36c-409c-b6a1-571ebeb2d140_67bc15242ec09d57768adb49.xlsx.zip.140\67bc15242ec09d57768adb49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ray\Desktop\Archivos%202022\A-ORDENES\reporte\reporte%20Semanal\grafica%20wha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s-MX" sz="1100" b="1" i="0" baseline="0" dirty="0">
                <a:effectLst/>
              </a:rPr>
              <a:t>Total OS </a:t>
            </a:r>
            <a:r>
              <a:rPr lang="es-MX" sz="1100" b="1" i="0" baseline="0" dirty="0" err="1">
                <a:effectLst/>
              </a:rPr>
              <a:t>Acum</a:t>
            </a:r>
            <a:r>
              <a:rPr lang="es-MX" sz="1100" b="1" i="0" baseline="0" dirty="0">
                <a:effectLst/>
              </a:rPr>
              <a:t> 173                     -                 Impresión de </a:t>
            </a:r>
            <a:r>
              <a:rPr lang="es-MX" sz="1100" b="1" i="0" baseline="0" dirty="0" err="1">
                <a:effectLst/>
              </a:rPr>
              <a:t>Intelisis</a:t>
            </a:r>
            <a:r>
              <a:rPr lang="es-MX" sz="1100" b="1" i="0" baseline="0" dirty="0">
                <a:effectLst/>
              </a:rPr>
              <a:t> 20</a:t>
            </a:r>
            <a:r>
              <a:rPr lang="es-MX" sz="11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c:rich>
      </c:tx>
      <c:layout>
        <c:manualLayout>
          <c:xMode val="edge"/>
          <c:yMode val="edge"/>
          <c:x val="0.12716996663563121"/>
          <c:y val="6.8463253467619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1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'Cerradas Total'!$Y$5:$AD$5</c:f>
              <c:strCache>
                <c:ptCount val="5"/>
                <c:pt idx="0">
                  <c:v>Enero</c:v>
                </c:pt>
                <c:pt idx="1">
                  <c:v>Febrero</c:v>
                </c:pt>
                <c:pt idx="3">
                  <c:v>Enero</c:v>
                </c:pt>
                <c:pt idx="4">
                  <c:v>Febrero</c:v>
                </c:pt>
              </c:strCache>
            </c:strRef>
          </c:cat>
          <c:val>
            <c:numRef>
              <c:f>'Cerradas Total'!$Y$6:$AD$6</c:f>
              <c:numCache>
                <c:formatCode>General</c:formatCode>
                <c:ptCount val="6"/>
                <c:pt idx="0">
                  <c:v>99</c:v>
                </c:pt>
                <c:pt idx="1">
                  <c:v>74</c:v>
                </c:pt>
                <c:pt idx="3">
                  <c:v>13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D-43F8-A17B-D3FF72B8A1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0902447"/>
        <c:axId val="320901487"/>
      </c:barChart>
      <c:catAx>
        <c:axId val="32090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01487"/>
        <c:crosses val="autoZero"/>
        <c:auto val="1"/>
        <c:lblAlgn val="ctr"/>
        <c:lblOffset val="100"/>
        <c:noMultiLvlLbl val="0"/>
      </c:catAx>
      <c:valAx>
        <c:axId val="32090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90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Conversaciones x 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2499215"/>
        <c:axId val="1956292207"/>
      </c:lineChart>
      <c:catAx>
        <c:axId val="203249921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292207"/>
        <c:crosses val="autoZero"/>
        <c:auto val="1"/>
        <c:lblAlgn val="ctr"/>
        <c:lblOffset val="100"/>
        <c:noMultiLvlLbl val="1"/>
      </c:catAx>
      <c:valAx>
        <c:axId val="195629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49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3056885456885457"/>
          <c:y val="9.98531571218795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3056885456885457"/>
          <c:y val="8.8105726872246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3056885456885457"/>
          <c:y val="8.223201174743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29024453024453023"/>
          <c:y val="7.0484581497797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30054054054054058"/>
          <c:y val="8.8105726872246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3056885456885457"/>
          <c:y val="8.8105726872246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27480051480051482"/>
          <c:y val="7.0484581497797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3056885456885457"/>
          <c:y val="7.0484581497797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3056885456885457"/>
          <c:y val="5.8737151248164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Oficinas-Tienda-Cedis</a:t>
            </a:r>
          </a:p>
        </c:rich>
      </c:tx>
      <c:layout>
        <c:manualLayout>
          <c:xMode val="edge"/>
          <c:yMode val="edge"/>
          <c:x val="0.320993000874890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2953925353925354"/>
          <c:y val="8.8105726872246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3056885456885457"/>
          <c:y val="5.8737151248164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Oficinas-Tienda-Cedis</a:t>
            </a:r>
          </a:p>
        </c:rich>
      </c:tx>
      <c:layout>
        <c:manualLayout>
          <c:xMode val="edge"/>
          <c:yMode val="edge"/>
          <c:x val="0.320993000874890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Conversaciones x 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'grafica what'!$B$1</c:f>
              <c:strCache>
                <c:ptCount val="1"/>
                <c:pt idx="0">
                  <c:v>Conversaciones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'grafica what'!$A$2:$A$20</c:f>
              <c:numCache>
                <c:formatCode>m/d/yyyy</c:formatCode>
                <c:ptCount val="19"/>
                <c:pt idx="0">
                  <c:v>45684</c:v>
                </c:pt>
                <c:pt idx="1">
                  <c:v>45685</c:v>
                </c:pt>
                <c:pt idx="2">
                  <c:v>45686</c:v>
                </c:pt>
                <c:pt idx="3">
                  <c:v>45687</c:v>
                </c:pt>
                <c:pt idx="4">
                  <c:v>45688</c:v>
                </c:pt>
                <c:pt idx="5">
                  <c:v>45692</c:v>
                </c:pt>
                <c:pt idx="6">
                  <c:v>45693</c:v>
                </c:pt>
                <c:pt idx="7">
                  <c:v>45694</c:v>
                </c:pt>
                <c:pt idx="8">
                  <c:v>45695</c:v>
                </c:pt>
                <c:pt idx="9">
                  <c:v>45697</c:v>
                </c:pt>
                <c:pt idx="10">
                  <c:v>45698</c:v>
                </c:pt>
                <c:pt idx="11">
                  <c:v>45699</c:v>
                </c:pt>
                <c:pt idx="12">
                  <c:v>45701</c:v>
                </c:pt>
                <c:pt idx="13">
                  <c:v>45702</c:v>
                </c:pt>
                <c:pt idx="14">
                  <c:v>45705</c:v>
                </c:pt>
                <c:pt idx="15">
                  <c:v>45706</c:v>
                </c:pt>
                <c:pt idx="16">
                  <c:v>45707</c:v>
                </c:pt>
                <c:pt idx="17">
                  <c:v>45708</c:v>
                </c:pt>
                <c:pt idx="18">
                  <c:v>45709</c:v>
                </c:pt>
              </c:numCache>
            </c:numRef>
          </c:cat>
          <c:val>
            <c:numRef>
              <c:f>'grafica what'!$B$2:$B$20</c:f>
              <c:numCache>
                <c:formatCode>General</c:formatCode>
                <c:ptCount val="19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6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4</c:v>
                </c:pt>
                <c:pt idx="1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FC-4AD1-A4B5-8E84B0958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2499215"/>
        <c:axId val="1956292207"/>
      </c:lineChart>
      <c:dateAx>
        <c:axId val="203249921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292207"/>
        <c:crosses val="autoZero"/>
        <c:auto val="1"/>
        <c:lblOffset val="100"/>
        <c:baseTimeUnit val="days"/>
      </c:dateAx>
      <c:valAx>
        <c:axId val="195629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49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chemeClr val="accent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49-496C-A95E-0BA11E92D45F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49-496C-A95E-0BA11E92D4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Hoja1!$A$13:$A$14</c:f>
              <c:strCache>
                <c:ptCount val="2"/>
                <c:pt idx="0">
                  <c:v>Mtto</c:v>
                </c:pt>
                <c:pt idx="1">
                  <c:v>Sistemas</c:v>
                </c:pt>
              </c:strCache>
            </c:strRef>
          </c:cat>
          <c:val>
            <c:numRef>
              <c:f>Hoja1!$B$13:$B$14</c:f>
              <c:numCache>
                <c:formatCode>General</c:formatCode>
                <c:ptCount val="2"/>
                <c:pt idx="0">
                  <c:v>1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49-496C-A95E-0BA11E92D45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Oficinas-Tienda-Cedis</a:t>
            </a:r>
          </a:p>
        </c:rich>
      </c:tx>
      <c:layout>
        <c:manualLayout>
          <c:xMode val="edge"/>
          <c:yMode val="edge"/>
          <c:x val="0.320993000874890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37-46BC-A4B1-A4524CB6B5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37-46BC-A4B1-A4524CB6B5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37-46BC-A4B1-A4524CB6B56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Hoja3!$A$12:$A$14</c:f>
              <c:strCache>
                <c:ptCount val="3"/>
                <c:pt idx="0">
                  <c:v>Cedis</c:v>
                </c:pt>
                <c:pt idx="1">
                  <c:v>Oficinas</c:v>
                </c:pt>
                <c:pt idx="2">
                  <c:v>Tienda</c:v>
                </c:pt>
              </c:strCache>
            </c:strRef>
          </c:cat>
          <c:val>
            <c:numRef>
              <c:f>Hoja3!$B$12:$B$14</c:f>
              <c:numCache>
                <c:formatCode>General</c:formatCode>
                <c:ptCount val="3"/>
                <c:pt idx="0">
                  <c:v>6</c:v>
                </c:pt>
                <c:pt idx="1">
                  <c:v>17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37-46BC-A4B1-A4524CB6B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Referente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Tickets!$BW$2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7E-49E3-9922-C7AC6B99BFAD}"/>
              </c:ext>
            </c:extLst>
          </c:dPt>
          <c:dPt>
            <c:idx val="1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7E-49E3-9922-C7AC6B99BFAD}"/>
              </c:ext>
            </c:extLst>
          </c:dPt>
          <c:dPt>
            <c:idx val="2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7E-49E3-9922-C7AC6B99BFAD}"/>
              </c:ext>
            </c:extLst>
          </c:dPt>
          <c:dPt>
            <c:idx val="3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7E-49E3-9922-C7AC6B99BF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Tickets!$BV$3:$BV$6</c:f>
              <c:strCache>
                <c:ptCount val="4"/>
                <c:pt idx="0">
                  <c:v>Abarrotes/MG</c:v>
                </c:pt>
                <c:pt idx="1">
                  <c:v>Artus</c:v>
                </c:pt>
                <c:pt idx="2">
                  <c:v>Impresora</c:v>
                </c:pt>
                <c:pt idx="3">
                  <c:v>Intelisis</c:v>
                </c:pt>
              </c:strCache>
            </c:strRef>
          </c:cat>
          <c:val>
            <c:numRef>
              <c:f>Tickets!$BW$3:$BW$6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7E-49E3-9922-C7AC6B99BFA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32113256113256111"/>
          <c:y val="8.223201174743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30054054054054058"/>
          <c:y val="8.223201174743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layout>
        <c:manualLayout>
          <c:xMode val="edge"/>
          <c:yMode val="edge"/>
          <c:x val="0.31083655083655087"/>
          <c:y val="8.223201174743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Conversaciones x 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2499215"/>
        <c:axId val="1956292207"/>
      </c:lineChart>
      <c:catAx>
        <c:axId val="203249921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292207"/>
        <c:crosses val="autoZero"/>
        <c:auto val="1"/>
        <c:lblAlgn val="ctr"/>
        <c:lblOffset val="100"/>
        <c:noMultiLvlLbl val="1"/>
      </c:catAx>
      <c:valAx>
        <c:axId val="195629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499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65942-6FD6-4204-A32C-5A22EF46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C89F2-71F1-410F-911A-2A7CEBB26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A01441-5090-471E-8515-672D1491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C24FD-30F5-4737-B902-2D454EBF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0DC58-6386-49DF-B2DC-1239BA54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11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6C374-4AB2-4696-91A5-4D5FF4F4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8263B0-F174-43BF-B47E-0DAD6837C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8FD763-EA99-4D2E-B8C0-E3800447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CA4837-301F-4915-BA29-43E9B2AE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8167A9-C5C2-4551-8975-F34AE06C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88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2648DC-6002-4132-8DED-46187879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0AC0DD-184B-4011-B884-C8CA7F17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7F67C-C53A-448B-9A19-759B9E74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2D1C7-E6EC-4828-878C-094C3FB4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D12A2-0C38-4393-8E35-017C5562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05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49D1-0CA9-4762-B523-C91A60A8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30C9A-4CFB-4FE0-86C5-6C8EA505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BA923-1073-42FF-A365-E2BBC60B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01F33-5221-46F1-95DA-4FA2B297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5907E-572D-47CB-917F-33A7F46A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49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0D595-1E97-4051-A26F-27C715A6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B29702-0EC6-4367-9F2D-CE6C37B7D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B32B57-DE34-4F6A-B16E-0F4A0317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C8489-AF97-4CCB-8AE0-45B9F32C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10026F-AA16-4295-974B-F8BF9242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24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41DA3-2C73-4F47-AA11-356D6D04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C8DD5D-5E96-4723-982A-597BD006D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861FEE-A8BA-4729-BC1C-5B221D16A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B15F6-66D5-435C-AE8C-24D4B4D5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FAEF5B-942E-4F97-8C99-ABC23AC1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88C3F-A4B1-47D2-B1FC-B4A5BEE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30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A399A-CD27-48E7-8EF3-E46DC538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5355E5-6B95-4CA5-9ED9-D72673A35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F894B6-6179-42A0-B888-C7735FE0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0BC6CD-E665-483C-84AC-3A5955165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A26664-AFB6-4D3D-9687-914729662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7F2445-5D95-40F3-BA03-F3B78EFC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F87907-2607-46B5-AC16-51B28894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D3616F-2E76-4184-A774-846A471E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73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F581F-EF04-4F1B-A65E-E3B34027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1EB511-0EDD-4438-A393-A8E72723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D8B3AD-79AB-4219-A18D-2DE6FDED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035DFD-8F1E-44DF-92AB-07F67049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10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8872C4-1F70-4F4A-A34E-6244E216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F174A4-2C8E-4DB1-9E3B-3743FC89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100259-3DD0-4DC3-9D1B-8823652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74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225AC-F92D-4283-9669-241BD493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A6B0A-4236-4730-AE79-397CD0DA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223A50-7C2F-4644-884C-A574E68AF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80893E-EE32-4222-B026-94A70CFC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AA91A-C437-4F3F-97BF-9B8F1658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CE5D24-52DE-41AB-8F26-90C28AF9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44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97775-BA3E-4D79-8AE4-5E55CC96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326B3C-56CC-4223-AFD4-68044E862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112E79-AF3A-4289-8DD4-A6576C656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F9EEB-3D25-4933-8FC7-50D837AD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3757DA-98B7-4FB9-B29D-94C3E7F7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6CE74-30D3-4CAE-827E-312597EF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25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CCC354-9DA8-41BB-A024-D3FE0299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C1BD8C-AAF8-4AA7-B9C8-B56884CC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46A0A-0382-4AFC-B18E-B75931BC8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785D-1759-4621-A556-F64BB6E7AACB}" type="datetimeFigureOut">
              <a:rPr lang="es-MX" smtClean="0"/>
              <a:t>24/02/2025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8218C-4C64-4150-BBFA-5E13A6999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DE689-7265-44D0-939C-0643C88A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4DF7-FCED-4CBC-B013-A66E65B879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55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hart" Target="../charts/chart8.xml"/><Relationship Id="rId18" Type="http://schemas.openxmlformats.org/officeDocument/2006/relationships/chart" Target="../charts/chart13.xml"/><Relationship Id="rId26" Type="http://schemas.openxmlformats.org/officeDocument/2006/relationships/chart" Target="../charts/chart21.xml"/><Relationship Id="rId39" Type="http://schemas.openxmlformats.org/officeDocument/2006/relationships/chart" Target="../charts/chart32.xml"/><Relationship Id="rId21" Type="http://schemas.openxmlformats.org/officeDocument/2006/relationships/chart" Target="../charts/chart16.xml"/><Relationship Id="rId34" Type="http://schemas.openxmlformats.org/officeDocument/2006/relationships/image" Target="../media/image10.png"/><Relationship Id="rId7" Type="http://schemas.openxmlformats.org/officeDocument/2006/relationships/chart" Target="../charts/chart2.xml"/><Relationship Id="rId12" Type="http://schemas.openxmlformats.org/officeDocument/2006/relationships/chart" Target="../charts/chart7.xml"/><Relationship Id="rId17" Type="http://schemas.openxmlformats.org/officeDocument/2006/relationships/chart" Target="../charts/chart12.xml"/><Relationship Id="rId25" Type="http://schemas.openxmlformats.org/officeDocument/2006/relationships/chart" Target="../charts/chart20.xml"/><Relationship Id="rId33" Type="http://schemas.openxmlformats.org/officeDocument/2006/relationships/chart" Target="../charts/chart28.xml"/><Relationship Id="rId38" Type="http://schemas.openxmlformats.org/officeDocument/2006/relationships/chart" Target="../charts/chart31.xml"/><Relationship Id="rId2" Type="http://schemas.openxmlformats.org/officeDocument/2006/relationships/image" Target="../media/image1.png"/><Relationship Id="rId16" Type="http://schemas.openxmlformats.org/officeDocument/2006/relationships/chart" Target="../charts/chart11.xml"/><Relationship Id="rId20" Type="http://schemas.openxmlformats.org/officeDocument/2006/relationships/chart" Target="../charts/chart15.xml"/><Relationship Id="rId29" Type="http://schemas.openxmlformats.org/officeDocument/2006/relationships/chart" Target="../charts/chart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chart" Target="../charts/chart6.xml"/><Relationship Id="rId24" Type="http://schemas.openxmlformats.org/officeDocument/2006/relationships/chart" Target="../charts/chart19.xml"/><Relationship Id="rId32" Type="http://schemas.openxmlformats.org/officeDocument/2006/relationships/chart" Target="../charts/chart27.xml"/><Relationship Id="rId37" Type="http://schemas.openxmlformats.org/officeDocument/2006/relationships/chart" Target="../charts/chart30.xml"/><Relationship Id="rId5" Type="http://schemas.openxmlformats.org/officeDocument/2006/relationships/image" Target="../media/image3.png"/><Relationship Id="rId15" Type="http://schemas.openxmlformats.org/officeDocument/2006/relationships/chart" Target="../charts/chart10.xml"/><Relationship Id="rId23" Type="http://schemas.openxmlformats.org/officeDocument/2006/relationships/chart" Target="../charts/chart18.xml"/><Relationship Id="rId28" Type="http://schemas.openxmlformats.org/officeDocument/2006/relationships/chart" Target="../charts/chart23.xml"/><Relationship Id="rId36" Type="http://schemas.openxmlformats.org/officeDocument/2006/relationships/image" Target="../media/image11.png"/><Relationship Id="rId10" Type="http://schemas.openxmlformats.org/officeDocument/2006/relationships/chart" Target="../charts/chart5.xml"/><Relationship Id="rId19" Type="http://schemas.openxmlformats.org/officeDocument/2006/relationships/chart" Target="../charts/chart14.xml"/><Relationship Id="rId31" Type="http://schemas.openxmlformats.org/officeDocument/2006/relationships/chart" Target="../charts/chart26.xml"/><Relationship Id="rId4" Type="http://schemas.microsoft.com/office/2007/relationships/hdphoto" Target="../media/hdphoto1.wdp"/><Relationship Id="rId9" Type="http://schemas.openxmlformats.org/officeDocument/2006/relationships/chart" Target="../charts/chart4.xml"/><Relationship Id="rId14" Type="http://schemas.openxmlformats.org/officeDocument/2006/relationships/chart" Target="../charts/chart9.xml"/><Relationship Id="rId22" Type="http://schemas.openxmlformats.org/officeDocument/2006/relationships/chart" Target="../charts/chart17.xml"/><Relationship Id="rId27" Type="http://schemas.openxmlformats.org/officeDocument/2006/relationships/chart" Target="../charts/chart22.xml"/><Relationship Id="rId30" Type="http://schemas.openxmlformats.org/officeDocument/2006/relationships/chart" Target="../charts/chart25.xml"/><Relationship Id="rId35" Type="http://schemas.openxmlformats.org/officeDocument/2006/relationships/chart" Target="../charts/chart29.xml"/><Relationship Id="rId8" Type="http://schemas.openxmlformats.org/officeDocument/2006/relationships/chart" Target="../charts/chart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73BE53-6E34-4CA5-8DDA-815D4A5537AD}"/>
              </a:ext>
            </a:extLst>
          </p:cNvPr>
          <p:cNvSpPr/>
          <p:nvPr/>
        </p:nvSpPr>
        <p:spPr>
          <a:xfrm>
            <a:off x="-50729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7D6E84F-F407-4C72-80BA-31209AF2C026}"/>
              </a:ext>
            </a:extLst>
          </p:cNvPr>
          <p:cNvSpPr/>
          <p:nvPr/>
        </p:nvSpPr>
        <p:spPr>
          <a:xfrm rot="5400000">
            <a:off x="1288630" y="-825854"/>
            <a:ext cx="851742" cy="2503449"/>
          </a:xfrm>
          <a:prstGeom prst="homePlate">
            <a:avLst>
              <a:gd name="adj" fmla="val 366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719E7-F9FA-4393-894C-9A777A9C4311}"/>
              </a:ext>
            </a:extLst>
          </p:cNvPr>
          <p:cNvSpPr/>
          <p:nvPr/>
        </p:nvSpPr>
        <p:spPr>
          <a:xfrm>
            <a:off x="4817680" y="74530"/>
            <a:ext cx="7266879" cy="3196217"/>
          </a:xfrm>
          <a:prstGeom prst="rect">
            <a:avLst/>
          </a:prstGeom>
          <a:pattFill prst="dkVert">
            <a:fgClr>
              <a:srgbClr val="EAF4D4"/>
            </a:fgClr>
            <a:bgClr>
              <a:schemeClr val="bg1"/>
            </a:bgClr>
          </a:patt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22179-32D7-4A7C-9063-B5EE70BC454A}"/>
              </a:ext>
            </a:extLst>
          </p:cNvPr>
          <p:cNvSpPr/>
          <p:nvPr/>
        </p:nvSpPr>
        <p:spPr>
          <a:xfrm>
            <a:off x="8580265" y="3323514"/>
            <a:ext cx="3517146" cy="3419584"/>
          </a:xfrm>
          <a:prstGeom prst="rect">
            <a:avLst/>
          </a:prstGeom>
          <a:pattFill prst="dkVert">
            <a:fgClr>
              <a:srgbClr val="EAF4D4"/>
            </a:fgClr>
            <a:bgClr>
              <a:schemeClr val="bg1"/>
            </a:bgClr>
          </a:patt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84DAC-876D-43AE-815F-45F92877FB95}"/>
              </a:ext>
            </a:extLst>
          </p:cNvPr>
          <p:cNvSpPr/>
          <p:nvPr/>
        </p:nvSpPr>
        <p:spPr>
          <a:xfrm>
            <a:off x="4822973" y="3323514"/>
            <a:ext cx="3657174" cy="3419584"/>
          </a:xfrm>
          <a:prstGeom prst="rect">
            <a:avLst/>
          </a:prstGeom>
          <a:pattFill prst="wdUpDiag">
            <a:fgClr>
              <a:srgbClr val="EAF4D4"/>
            </a:fgClr>
            <a:bgClr>
              <a:schemeClr val="bg1"/>
            </a:bgClr>
          </a:patt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D9CBC2EC-D449-45CE-9F8F-DA5FBD921B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44" y="129634"/>
            <a:ext cx="2368275" cy="10225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71991F-4BC8-41B7-A0E2-A75F8912E39C}"/>
              </a:ext>
            </a:extLst>
          </p:cNvPr>
          <p:cNvSpPr txBox="1"/>
          <p:nvPr/>
        </p:nvSpPr>
        <p:spPr>
          <a:xfrm>
            <a:off x="462778" y="-2196"/>
            <a:ext cx="25034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u="sng" dirty="0">
                <a:solidFill>
                  <a:schemeClr val="bg1"/>
                </a:solidFill>
              </a:rPr>
              <a:t>Ordenes de Servicio:</a:t>
            </a:r>
          </a:p>
          <a:p>
            <a:pPr algn="ctr"/>
            <a:endParaRPr lang="es-ES" sz="600" b="1" u="sng" dirty="0">
              <a:solidFill>
                <a:schemeClr val="bg1"/>
              </a:solidFill>
            </a:endParaRPr>
          </a:p>
          <a:p>
            <a:pPr algn="ctr"/>
            <a:endParaRPr lang="es-ES" sz="100" b="1" u="sng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Febrero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26B72-9E67-4556-80C3-3F493E53C016}"/>
              </a:ext>
            </a:extLst>
          </p:cNvPr>
          <p:cNvSpPr txBox="1"/>
          <p:nvPr/>
        </p:nvSpPr>
        <p:spPr>
          <a:xfrm>
            <a:off x="5715525" y="3594290"/>
            <a:ext cx="2029522" cy="3385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Frecuencia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A88DC6-7DC7-4710-9A02-59560939E07A}"/>
              </a:ext>
            </a:extLst>
          </p:cNvPr>
          <p:cNvSpPr txBox="1"/>
          <p:nvPr/>
        </p:nvSpPr>
        <p:spPr>
          <a:xfrm>
            <a:off x="6629401" y="147791"/>
            <a:ext cx="3323312" cy="3385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Tendencia Semanal OS Generadas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1AADB-D70F-4EE3-81AF-EFAA55C40354}"/>
              </a:ext>
            </a:extLst>
          </p:cNvPr>
          <p:cNvSpPr txBox="1"/>
          <p:nvPr/>
        </p:nvSpPr>
        <p:spPr>
          <a:xfrm>
            <a:off x="9142107" y="3411321"/>
            <a:ext cx="2191837" cy="5847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Acumulado</a:t>
            </a:r>
          </a:p>
          <a:p>
            <a:pPr algn="ctr"/>
            <a:r>
              <a:rPr lang="es-ES" sz="1600" b="1" dirty="0">
                <a:solidFill>
                  <a:schemeClr val="bg1"/>
                </a:solidFill>
              </a:rPr>
              <a:t>Generadas vs Resueltas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7" name="8165116E-EC97-4142-8C44-AF2E64F72ED8" descr="image001">
            <a:extLst>
              <a:ext uri="{FF2B5EF4-FFF2-40B4-BE49-F238E27FC236}">
                <a16:creationId xmlns:a16="http://schemas.microsoft.com/office/drawing/2014/main" id="{CCCA0D1B-8FAB-45E9-8152-EA8CAB86D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328" r="29951">
                        <a14:foregroundMark x1="6275" y1="67488" x2="6275" y2="67488"/>
                      </a14:backgroundRemoval>
                    </a14:imgEffect>
                  </a14:imgLayer>
                </a14:imgProps>
              </a:ext>
            </a:extLst>
          </a:blip>
          <a:srcRect r="66721"/>
          <a:stretch/>
        </p:blipFill>
        <p:spPr bwMode="auto">
          <a:xfrm>
            <a:off x="11677592" y="5921"/>
            <a:ext cx="467944" cy="3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8165116E-EC97-4142-8C44-AF2E64F72ED8" descr="image001">
            <a:extLst>
              <a:ext uri="{FF2B5EF4-FFF2-40B4-BE49-F238E27FC236}">
                <a16:creationId xmlns:a16="http://schemas.microsoft.com/office/drawing/2014/main" id="{D25BF7E1-B196-424B-9B79-0CF417697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328" r="29951">
                        <a14:foregroundMark x1="6275" y1="67488" x2="6275" y2="67488"/>
                      </a14:backgroundRemoval>
                    </a14:imgEffect>
                  </a14:imgLayer>
                </a14:imgProps>
              </a:ext>
            </a:extLst>
          </a:blip>
          <a:srcRect r="66721"/>
          <a:stretch/>
        </p:blipFill>
        <p:spPr bwMode="auto">
          <a:xfrm>
            <a:off x="11631129" y="3257019"/>
            <a:ext cx="467944" cy="3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E00BD70B-5F5E-4D19-B22B-338715471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19759"/>
              </p:ext>
            </p:extLst>
          </p:nvPr>
        </p:nvGraphicFramePr>
        <p:xfrm>
          <a:off x="9053887" y="4379810"/>
          <a:ext cx="2368276" cy="6418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16935">
                  <a:extLst>
                    <a:ext uri="{9D8B030D-6E8A-4147-A177-3AD203B41FA5}">
                      <a16:colId xmlns:a16="http://schemas.microsoft.com/office/drawing/2014/main" val="588664046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938340707"/>
                    </a:ext>
                  </a:extLst>
                </a:gridCol>
                <a:gridCol w="713853">
                  <a:extLst>
                    <a:ext uri="{9D8B030D-6E8A-4147-A177-3AD203B41FA5}">
                      <a16:colId xmlns:a16="http://schemas.microsoft.com/office/drawing/2014/main" val="3413087151"/>
                    </a:ext>
                  </a:extLst>
                </a:gridCol>
              </a:tblGrid>
              <a:tr h="299828">
                <a:tc>
                  <a:txBody>
                    <a:bodyPr/>
                    <a:lstStyle/>
                    <a:p>
                      <a:pPr algn="ctr"/>
                      <a:r>
                        <a:rPr lang="es-E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Generadas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Cerradas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Cierre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968969"/>
                  </a:ext>
                </a:extLst>
              </a:tr>
              <a:tr h="3419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87304"/>
                  </a:ext>
                </a:extLst>
              </a:tr>
            </a:tbl>
          </a:graphicData>
        </a:graphic>
      </p:graphicFrame>
      <p:pic>
        <p:nvPicPr>
          <p:cNvPr id="38" name="Graphic 37" descr="Warning">
            <a:extLst>
              <a:ext uri="{FF2B5EF4-FFF2-40B4-BE49-F238E27FC236}">
                <a16:creationId xmlns:a16="http://schemas.microsoft.com/office/drawing/2014/main" id="{05D10FA4-D045-4EF0-AD9C-262107B6478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89755" y="9248547"/>
            <a:ext cx="84442" cy="84442"/>
          </a:xfrm>
          <a:prstGeom prst="rect">
            <a:avLst/>
          </a:prstGeom>
        </p:spPr>
      </p:pic>
      <p:sp>
        <p:nvSpPr>
          <p:cNvPr id="32" name="TextBox 15">
            <a:extLst>
              <a:ext uri="{FF2B5EF4-FFF2-40B4-BE49-F238E27FC236}">
                <a16:creationId xmlns:a16="http://schemas.microsoft.com/office/drawing/2014/main" id="{A70CD5F7-3108-4B5E-94A8-FA86C95DA024}"/>
              </a:ext>
            </a:extLst>
          </p:cNvPr>
          <p:cNvSpPr txBox="1"/>
          <p:nvPr/>
        </p:nvSpPr>
        <p:spPr>
          <a:xfrm>
            <a:off x="1261318" y="4911330"/>
            <a:ext cx="2029522" cy="3077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Prom Días OS Abiertas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714FFC2A-EFC2-9D60-65F0-4CD5E08ABA46}"/>
              </a:ext>
            </a:extLst>
          </p:cNvPr>
          <p:cNvSpPr txBox="1"/>
          <p:nvPr/>
        </p:nvSpPr>
        <p:spPr>
          <a:xfrm>
            <a:off x="1250464" y="1138097"/>
            <a:ext cx="2191837" cy="3385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Prom Días OS Cerradas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45B19428-D0D1-65E5-D9A2-7CA6532CD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017836"/>
              </p:ext>
            </p:extLst>
          </p:nvPr>
        </p:nvGraphicFramePr>
        <p:xfrm>
          <a:off x="6054500" y="486345"/>
          <a:ext cx="5301464" cy="2701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5" name="Imagen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3647" y="5942458"/>
            <a:ext cx="2693945" cy="69057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2107" y="5175728"/>
            <a:ext cx="2280057" cy="63105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3705" y="4358495"/>
            <a:ext cx="2953162" cy="205826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8784" y="5695605"/>
            <a:ext cx="3070280" cy="685896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8784" y="1832114"/>
            <a:ext cx="3070280" cy="28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73BE53-6E34-4CA5-8DDA-815D4A5537A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7D6E84F-F407-4C72-80BA-31209AF2C026}"/>
              </a:ext>
            </a:extLst>
          </p:cNvPr>
          <p:cNvSpPr/>
          <p:nvPr/>
        </p:nvSpPr>
        <p:spPr>
          <a:xfrm rot="5400000">
            <a:off x="1288630" y="-825854"/>
            <a:ext cx="851742" cy="2503449"/>
          </a:xfrm>
          <a:prstGeom prst="homePlate">
            <a:avLst>
              <a:gd name="adj" fmla="val 366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719E7-F9FA-4393-894C-9A777A9C4311}"/>
              </a:ext>
            </a:extLst>
          </p:cNvPr>
          <p:cNvSpPr/>
          <p:nvPr/>
        </p:nvSpPr>
        <p:spPr>
          <a:xfrm>
            <a:off x="66497" y="3594873"/>
            <a:ext cx="12042601" cy="3196217"/>
          </a:xfrm>
          <a:prstGeom prst="rect">
            <a:avLst/>
          </a:prstGeom>
          <a:pattFill prst="dkVert">
            <a:fgClr>
              <a:srgbClr val="EAF4D4"/>
            </a:fgClr>
            <a:bgClr>
              <a:schemeClr val="bg1"/>
            </a:bgClr>
          </a:patt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22179-32D7-4A7C-9063-B5EE70BC454A}"/>
              </a:ext>
            </a:extLst>
          </p:cNvPr>
          <p:cNvSpPr/>
          <p:nvPr/>
        </p:nvSpPr>
        <p:spPr>
          <a:xfrm>
            <a:off x="8595767" y="66910"/>
            <a:ext cx="3517146" cy="3492346"/>
          </a:xfrm>
          <a:prstGeom prst="rect">
            <a:avLst/>
          </a:prstGeom>
          <a:pattFill prst="dkVert">
            <a:fgClr>
              <a:srgbClr val="EAF4D4"/>
            </a:fgClr>
            <a:bgClr>
              <a:schemeClr val="bg1"/>
            </a:bgClr>
          </a:patt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84DAC-876D-43AE-815F-45F92877FB95}"/>
              </a:ext>
            </a:extLst>
          </p:cNvPr>
          <p:cNvSpPr/>
          <p:nvPr/>
        </p:nvSpPr>
        <p:spPr>
          <a:xfrm>
            <a:off x="4899846" y="66909"/>
            <a:ext cx="3657174" cy="3492347"/>
          </a:xfrm>
          <a:prstGeom prst="rect">
            <a:avLst/>
          </a:prstGeom>
          <a:pattFill prst="wdUpDiag">
            <a:fgClr>
              <a:srgbClr val="EAF4D4"/>
            </a:fgClr>
            <a:bgClr>
              <a:schemeClr val="bg1"/>
            </a:bgClr>
          </a:patt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D9CBC2EC-D449-45CE-9F8F-DA5FBD921B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44" y="129634"/>
            <a:ext cx="2368275" cy="10225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71991F-4BC8-41B7-A0E2-A75F8912E39C}"/>
              </a:ext>
            </a:extLst>
          </p:cNvPr>
          <p:cNvSpPr txBox="1"/>
          <p:nvPr/>
        </p:nvSpPr>
        <p:spPr>
          <a:xfrm>
            <a:off x="462778" y="66910"/>
            <a:ext cx="250344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u="sng" dirty="0">
                <a:solidFill>
                  <a:schemeClr val="bg1"/>
                </a:solidFill>
              </a:rPr>
              <a:t>Ordenes de Servicio:</a:t>
            </a:r>
          </a:p>
          <a:p>
            <a:pPr algn="ctr"/>
            <a:endParaRPr lang="es-ES" sz="600" b="1" u="sng" dirty="0">
              <a:solidFill>
                <a:schemeClr val="bg1"/>
              </a:solidFill>
            </a:endParaRPr>
          </a:p>
          <a:p>
            <a:pPr algn="ctr"/>
            <a:endParaRPr lang="es-ES" sz="100" b="1" u="sng" dirty="0">
              <a:solidFill>
                <a:schemeClr val="bg1"/>
              </a:solidFill>
            </a:endParaRPr>
          </a:p>
          <a:p>
            <a:pPr algn="ctr"/>
            <a:r>
              <a:rPr lang="es-ES" sz="1400" b="1" dirty="0" err="1">
                <a:solidFill>
                  <a:schemeClr val="bg1"/>
                </a:solidFill>
              </a:rPr>
              <a:t>ChatBot</a:t>
            </a:r>
            <a:r>
              <a:rPr lang="es-ES" sz="1400" b="1" dirty="0">
                <a:solidFill>
                  <a:schemeClr val="bg1"/>
                </a:solidFill>
              </a:rPr>
              <a:t> 30 Días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7" name="8165116E-EC97-4142-8C44-AF2E64F72ED8" descr="image001">
            <a:extLst>
              <a:ext uri="{FF2B5EF4-FFF2-40B4-BE49-F238E27FC236}">
                <a16:creationId xmlns:a16="http://schemas.microsoft.com/office/drawing/2014/main" id="{CCCA0D1B-8FAB-45E9-8152-EA8CAB86D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328" r="29951">
                        <a14:foregroundMark x1="6275" y1="67488" x2="6275" y2="67488"/>
                      </a14:backgroundRemoval>
                    </a14:imgEffect>
                  </a14:imgLayer>
                </a14:imgProps>
              </a:ext>
            </a:extLst>
          </a:blip>
          <a:srcRect r="66721"/>
          <a:stretch/>
        </p:blipFill>
        <p:spPr bwMode="auto">
          <a:xfrm>
            <a:off x="11677592" y="5921"/>
            <a:ext cx="467944" cy="3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8165116E-EC97-4142-8C44-AF2E64F72ED8" descr="image001">
            <a:extLst>
              <a:ext uri="{FF2B5EF4-FFF2-40B4-BE49-F238E27FC236}">
                <a16:creationId xmlns:a16="http://schemas.microsoft.com/office/drawing/2014/main" id="{D25BF7E1-B196-424B-9B79-0CF417697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328" r="29951">
                        <a14:foregroundMark x1="6275" y1="67488" x2="6275" y2="67488"/>
                      </a14:backgroundRemoval>
                    </a14:imgEffect>
                  </a14:imgLayer>
                </a14:imgProps>
              </a:ext>
            </a:extLst>
          </a:blip>
          <a:srcRect r="66721"/>
          <a:stretch/>
        </p:blipFill>
        <p:spPr bwMode="auto">
          <a:xfrm>
            <a:off x="11631129" y="3559257"/>
            <a:ext cx="467944" cy="3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Graphic 37" descr="Warning">
            <a:extLst>
              <a:ext uri="{FF2B5EF4-FFF2-40B4-BE49-F238E27FC236}">
                <a16:creationId xmlns:a16="http://schemas.microsoft.com/office/drawing/2014/main" id="{05D10FA4-D045-4EF0-AD9C-262107B6478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89755" y="9248547"/>
            <a:ext cx="84442" cy="8444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61965AD-69BF-2DCC-D703-EF02F2B7308D}"/>
              </a:ext>
            </a:extLst>
          </p:cNvPr>
          <p:cNvSpPr txBox="1"/>
          <p:nvPr/>
        </p:nvSpPr>
        <p:spPr>
          <a:xfrm>
            <a:off x="883619" y="985375"/>
            <a:ext cx="338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31 Ticket Creados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8E9FED4-1EA5-1F8F-A408-F4531CF09259}"/>
              </a:ext>
            </a:extLst>
          </p:cNvPr>
          <p:cNvSpPr txBox="1"/>
          <p:nvPr/>
        </p:nvSpPr>
        <p:spPr>
          <a:xfrm>
            <a:off x="883619" y="1675420"/>
            <a:ext cx="338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43 Usuarios con Interacción</a:t>
            </a: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5D73280F-6EA7-0359-8B40-13AD5C8DF714}"/>
              </a:ext>
            </a:extLst>
          </p:cNvPr>
          <p:cNvSpPr txBox="1"/>
          <p:nvPr/>
        </p:nvSpPr>
        <p:spPr>
          <a:xfrm>
            <a:off x="5813407" y="209769"/>
            <a:ext cx="2029522" cy="3385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Tiempo de Respuesta</a:t>
            </a:r>
          </a:p>
        </p:txBody>
      </p:sp>
      <p:graphicFrame>
        <p:nvGraphicFramePr>
          <p:cNvPr id="30" name="Gráfico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749036"/>
              </p:ext>
            </p:extLst>
          </p:nvPr>
        </p:nvGraphicFramePr>
        <p:xfrm>
          <a:off x="5487832" y="1328064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6" name="Gráfico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388571"/>
              </p:ext>
            </p:extLst>
          </p:nvPr>
        </p:nvGraphicFramePr>
        <p:xfrm>
          <a:off x="5487831" y="1297183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Gráfico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597766"/>
              </p:ext>
            </p:extLst>
          </p:nvPr>
        </p:nvGraphicFramePr>
        <p:xfrm>
          <a:off x="5686077" y="1202551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2" name="Gráfico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524270"/>
              </p:ext>
            </p:extLst>
          </p:nvPr>
        </p:nvGraphicFramePr>
        <p:xfrm>
          <a:off x="5599709" y="1375397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5" name="Gráfico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923622"/>
              </p:ext>
            </p:extLst>
          </p:nvPr>
        </p:nvGraphicFramePr>
        <p:xfrm>
          <a:off x="5608219" y="1261689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9" name="Gráfico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591377"/>
              </p:ext>
            </p:extLst>
          </p:nvPr>
        </p:nvGraphicFramePr>
        <p:xfrm>
          <a:off x="5549651" y="1289753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34" name="Gráfico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791472"/>
              </p:ext>
            </p:extLst>
          </p:nvPr>
        </p:nvGraphicFramePr>
        <p:xfrm>
          <a:off x="5599709" y="1382009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7" name="Gráfico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748252"/>
              </p:ext>
            </p:extLst>
          </p:nvPr>
        </p:nvGraphicFramePr>
        <p:xfrm>
          <a:off x="155348" y="3840007"/>
          <a:ext cx="496517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3" name="Gráfico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65"/>
              </p:ext>
            </p:extLst>
          </p:nvPr>
        </p:nvGraphicFramePr>
        <p:xfrm>
          <a:off x="5558161" y="1390168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7" name="Gráfico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996424"/>
              </p:ext>
            </p:extLst>
          </p:nvPr>
        </p:nvGraphicFramePr>
        <p:xfrm>
          <a:off x="150858" y="3813037"/>
          <a:ext cx="47489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2" name="Gráfico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745239"/>
              </p:ext>
            </p:extLst>
          </p:nvPr>
        </p:nvGraphicFramePr>
        <p:xfrm>
          <a:off x="5604324" y="1319977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9" name="Gráfico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53646"/>
              </p:ext>
            </p:extLst>
          </p:nvPr>
        </p:nvGraphicFramePr>
        <p:xfrm>
          <a:off x="5588398" y="1427228"/>
          <a:ext cx="2466975" cy="1958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4" name="Gráfico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504623"/>
              </p:ext>
            </p:extLst>
          </p:nvPr>
        </p:nvGraphicFramePr>
        <p:xfrm>
          <a:off x="5530491" y="1303238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40" name="Gráfico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550166"/>
              </p:ext>
            </p:extLst>
          </p:nvPr>
        </p:nvGraphicFramePr>
        <p:xfrm>
          <a:off x="5545036" y="1316898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45" name="Gráfico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61790"/>
              </p:ext>
            </p:extLst>
          </p:nvPr>
        </p:nvGraphicFramePr>
        <p:xfrm>
          <a:off x="5586584" y="1288661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3" name="Gráfico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477422"/>
              </p:ext>
            </p:extLst>
          </p:nvPr>
        </p:nvGraphicFramePr>
        <p:xfrm>
          <a:off x="5646966" y="1171235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48" name="Gráfico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7564545"/>
              </p:ext>
            </p:extLst>
          </p:nvPr>
        </p:nvGraphicFramePr>
        <p:xfrm>
          <a:off x="5530490" y="1274102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46" name="Gráfico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961382"/>
              </p:ext>
            </p:extLst>
          </p:nvPr>
        </p:nvGraphicFramePr>
        <p:xfrm>
          <a:off x="5430627" y="1301094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51" name="Gráfico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712789"/>
              </p:ext>
            </p:extLst>
          </p:nvPr>
        </p:nvGraphicFramePr>
        <p:xfrm>
          <a:off x="5619082" y="1361526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54" name="Gráfico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051600"/>
              </p:ext>
            </p:extLst>
          </p:nvPr>
        </p:nvGraphicFramePr>
        <p:xfrm>
          <a:off x="8108232" y="4459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47" name="Gráfico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77339"/>
              </p:ext>
            </p:extLst>
          </p:nvPr>
        </p:nvGraphicFramePr>
        <p:xfrm>
          <a:off x="5486721" y="1390168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50" name="Gráfico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27734"/>
              </p:ext>
            </p:extLst>
          </p:nvPr>
        </p:nvGraphicFramePr>
        <p:xfrm>
          <a:off x="5646966" y="1315991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49" name="Gráfico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131111"/>
              </p:ext>
            </p:extLst>
          </p:nvPr>
        </p:nvGraphicFramePr>
        <p:xfrm>
          <a:off x="5515715" y="1361519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53" name="Gráfico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726978"/>
              </p:ext>
            </p:extLst>
          </p:nvPr>
        </p:nvGraphicFramePr>
        <p:xfrm>
          <a:off x="5515714" y="1303845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graphicFrame>
        <p:nvGraphicFramePr>
          <p:cNvPr id="57" name="Gráfico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855609"/>
              </p:ext>
            </p:extLst>
          </p:nvPr>
        </p:nvGraphicFramePr>
        <p:xfrm>
          <a:off x="5617174" y="1289503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graphicFrame>
        <p:nvGraphicFramePr>
          <p:cNvPr id="56" name="Gráfico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691268"/>
              </p:ext>
            </p:extLst>
          </p:nvPr>
        </p:nvGraphicFramePr>
        <p:xfrm>
          <a:off x="5573459" y="1302718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graphicFrame>
        <p:nvGraphicFramePr>
          <p:cNvPr id="59" name="Gráfico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942244"/>
              </p:ext>
            </p:extLst>
          </p:nvPr>
        </p:nvGraphicFramePr>
        <p:xfrm>
          <a:off x="8148166" y="3868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40413" y="2796352"/>
            <a:ext cx="2962667" cy="399615"/>
          </a:xfrm>
          <a:prstGeom prst="rect">
            <a:avLst/>
          </a:prstGeom>
        </p:spPr>
      </p:pic>
      <p:graphicFrame>
        <p:nvGraphicFramePr>
          <p:cNvPr id="55" name="Gráfico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008157"/>
              </p:ext>
            </p:extLst>
          </p:nvPr>
        </p:nvGraphicFramePr>
        <p:xfrm>
          <a:off x="323535" y="3784810"/>
          <a:ext cx="449863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62973" y="844114"/>
            <a:ext cx="1886213" cy="409632"/>
          </a:xfrm>
          <a:prstGeom prst="rect">
            <a:avLst/>
          </a:prstGeom>
        </p:spPr>
      </p:pic>
      <p:graphicFrame>
        <p:nvGraphicFramePr>
          <p:cNvPr id="58" name="Gráfico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663500"/>
              </p:ext>
            </p:extLst>
          </p:nvPr>
        </p:nvGraphicFramePr>
        <p:xfrm>
          <a:off x="5703219" y="1273229"/>
          <a:ext cx="2466975" cy="216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graphicFrame>
        <p:nvGraphicFramePr>
          <p:cNvPr id="60" name="Gráfico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650096"/>
              </p:ext>
            </p:extLst>
          </p:nvPr>
        </p:nvGraphicFramePr>
        <p:xfrm>
          <a:off x="8104916" y="4724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F584BBFB-A2CC-585E-4F37-D84F23E0CC6E}"/>
              </a:ext>
            </a:extLst>
          </p:cNvPr>
          <p:cNvSpPr/>
          <p:nvPr/>
        </p:nvSpPr>
        <p:spPr>
          <a:xfrm>
            <a:off x="8592889" y="3621177"/>
            <a:ext cx="3517146" cy="3170104"/>
          </a:xfrm>
          <a:prstGeom prst="rect">
            <a:avLst/>
          </a:prstGeom>
          <a:pattFill prst="dkVert">
            <a:fgClr>
              <a:srgbClr val="EAF4D4"/>
            </a:fgClr>
            <a:bgClr>
              <a:schemeClr val="bg1"/>
            </a:bgClr>
          </a:patt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8165116E-EC97-4142-8C44-AF2E64F72ED8" descr="image001">
            <a:extLst>
              <a:ext uri="{FF2B5EF4-FFF2-40B4-BE49-F238E27FC236}">
                <a16:creationId xmlns:a16="http://schemas.microsoft.com/office/drawing/2014/main" id="{0145BDEF-F675-8C51-4072-1FAA7B5B2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328" r="29951">
                        <a14:foregroundMark x1="6275" y1="67488" x2="6275" y2="67488"/>
                      </a14:backgroundRemoval>
                    </a14:imgEffect>
                  </a14:imgLayer>
                </a14:imgProps>
              </a:ext>
            </a:extLst>
          </a:blip>
          <a:srcRect r="66721"/>
          <a:stretch/>
        </p:blipFill>
        <p:spPr bwMode="auto">
          <a:xfrm>
            <a:off x="11568708" y="3692600"/>
            <a:ext cx="467944" cy="3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57479D3D-E0E9-BA3F-BDA4-9516A6781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415346"/>
              </p:ext>
            </p:extLst>
          </p:nvPr>
        </p:nvGraphicFramePr>
        <p:xfrm>
          <a:off x="8170194" y="3840885"/>
          <a:ext cx="4570095" cy="2750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sp>
        <p:nvSpPr>
          <p:cNvPr id="15" name="Rectangle 7">
            <a:extLst>
              <a:ext uri="{FF2B5EF4-FFF2-40B4-BE49-F238E27FC236}">
                <a16:creationId xmlns:a16="http://schemas.microsoft.com/office/drawing/2014/main" id="{8F5E5D5E-A355-183C-213F-4263CB7AC723}"/>
              </a:ext>
            </a:extLst>
          </p:cNvPr>
          <p:cNvSpPr/>
          <p:nvPr/>
        </p:nvSpPr>
        <p:spPr>
          <a:xfrm>
            <a:off x="4899846" y="3626931"/>
            <a:ext cx="3661857" cy="3170104"/>
          </a:xfrm>
          <a:prstGeom prst="rect">
            <a:avLst/>
          </a:prstGeom>
          <a:pattFill prst="dkVert">
            <a:fgClr>
              <a:srgbClr val="EAF4D4"/>
            </a:fgClr>
            <a:bgClr>
              <a:schemeClr val="bg1"/>
            </a:bgClr>
          </a:patt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33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117</Words>
  <Application>Microsoft Office PowerPoint</Application>
  <PresentationFormat>Panorámica</PresentationFormat>
  <Paragraphs>55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KARINA HERNANDEZ</dc:creator>
  <cp:lastModifiedBy>Roberto Medellin</cp:lastModifiedBy>
  <cp:revision>326</cp:revision>
  <dcterms:created xsi:type="dcterms:W3CDTF">2024-03-01T00:12:56Z</dcterms:created>
  <dcterms:modified xsi:type="dcterms:W3CDTF">2025-02-24T23:24:17Z</dcterms:modified>
</cp:coreProperties>
</file>