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9" r:id="rId3"/>
    <p:sldId id="259" r:id="rId4"/>
    <p:sldId id="258" r:id="rId5"/>
    <p:sldId id="257" r:id="rId6"/>
    <p:sldId id="265" r:id="rId7"/>
    <p:sldId id="266" r:id="rId8"/>
    <p:sldId id="263" r:id="rId9"/>
    <p:sldId id="261" r:id="rId10"/>
    <p:sldId id="262" r:id="rId11"/>
    <p:sldId id="26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0151-BEE1-4A29-A0CD-417585C22D6C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B92E-395A-45E4-B637-07BC9A38F83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99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0151-BEE1-4A29-A0CD-417585C22D6C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B92E-395A-45E4-B637-07BC9A38F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41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0151-BEE1-4A29-A0CD-417585C22D6C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B92E-395A-45E4-B637-07BC9A38F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71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0151-BEE1-4A29-A0CD-417585C22D6C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B92E-395A-45E4-B637-07BC9A38F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74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0151-BEE1-4A29-A0CD-417585C22D6C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B92E-395A-45E4-B637-07BC9A38F83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77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0151-BEE1-4A29-A0CD-417585C22D6C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B92E-395A-45E4-B637-07BC9A38F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73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0151-BEE1-4A29-A0CD-417585C22D6C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B92E-395A-45E4-B637-07BC9A38F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41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0151-BEE1-4A29-A0CD-417585C22D6C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B92E-395A-45E4-B637-07BC9A38F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6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0151-BEE1-4A29-A0CD-417585C22D6C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B92E-395A-45E4-B637-07BC9A38F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89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A80151-BEE1-4A29-A0CD-417585C22D6C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89B92E-395A-45E4-B637-07BC9A38F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07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0151-BEE1-4A29-A0CD-417585C22D6C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B92E-395A-45E4-B637-07BC9A38F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34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A80151-BEE1-4A29-A0CD-417585C22D6C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89B92E-395A-45E4-B637-07BC9A38F83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10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mpremedia.net/arduino-code-for-2-servo-moto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electronics.stackexchange.com/questions/93746/problem-with-arduino-uno-and-rc-servo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77D5-7AFA-42CC-843A-B3E65B768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623" y="562708"/>
            <a:ext cx="9144000" cy="984738"/>
          </a:xfrm>
        </p:spPr>
        <p:txBody>
          <a:bodyPr>
            <a:normAutofit fontScale="90000"/>
          </a:bodyPr>
          <a:lstStyle/>
          <a:p>
            <a:r>
              <a:rPr lang="en-IN" dirty="0"/>
              <a:t>Servo Motors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86F01-729D-4E3B-A22F-8DE793051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623" y="1978270"/>
            <a:ext cx="11702562" cy="27432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Servos have integrated gears and a shaft that can be precisely controlled.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Standard servos allow the shaft to be positioned at various angles, usually between 0 and 180 degrees.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Standard library for servo functions is &lt;</a:t>
            </a:r>
            <a:r>
              <a:rPr lang="en-IN" dirty="0" err="1"/>
              <a:t>Servo.h</a:t>
            </a:r>
            <a:r>
              <a:rPr lang="en-IN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0003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C82A-A7D5-43E7-A65F-857BDEC7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1353800" y="461639"/>
            <a:ext cx="169416" cy="88777"/>
          </a:xfrm>
        </p:spPr>
        <p:txBody>
          <a:bodyPr>
            <a:noAutofit/>
          </a:bodyPr>
          <a:lstStyle/>
          <a:p>
            <a:endParaRPr lang="en-IN" sz="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9C3930-BC12-4FCB-98E7-B6B1B809DF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8784" y="644539"/>
            <a:ext cx="10534835" cy="2317230"/>
          </a:xfrm>
          <a:prstGeom prst="rect">
            <a:avLst/>
          </a:prstGeom>
          <a:solidFill>
            <a:srgbClr val="F7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03136" rIns="91440" bIns="1904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Typonine Sans Regular"/>
              </a:rPr>
              <a:t>Parameters: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yponine Mono Regular"/>
              </a:rPr>
              <a:t>value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46"/>
                </a:solidFill>
                <a:effectLst/>
                <a:latin typeface="Typonine Sans Light"/>
              </a:rPr>
              <a:t>: the number to map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yponine Mono Regular"/>
              </a:rPr>
              <a:t>fromLow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46"/>
                </a:solidFill>
                <a:effectLst/>
                <a:latin typeface="Typonine Sans Light"/>
              </a:rPr>
              <a:t>: the lower bound of the value’s current range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yponine Mono Regular"/>
              </a:rPr>
              <a:t>fromHigh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46"/>
                </a:solidFill>
                <a:effectLst/>
                <a:latin typeface="Typonine Sans Light"/>
              </a:rPr>
              <a:t>: the upper bound of the value’s current range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yponine Mono Regular"/>
              </a:rPr>
              <a:t>toLow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46"/>
                </a:solidFill>
                <a:effectLst/>
                <a:latin typeface="Typonine Sans Light"/>
              </a:rPr>
              <a:t>: the lower bound of the value’s target range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yponine Mono Regular"/>
              </a:rPr>
              <a:t>toHigh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46"/>
                </a:solidFill>
                <a:effectLst/>
                <a:latin typeface="Typonine Sans Light"/>
              </a:rPr>
              <a:t>: the upper bound of the value’s target range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32A3A75-C7AA-40BE-B9B4-8EB004F2D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63" y="3569912"/>
            <a:ext cx="11248977" cy="2308324"/>
          </a:xfrm>
          <a:prstGeom prst="rect">
            <a:avLst/>
          </a:prstGeom>
          <a:solidFill>
            <a:srgbClr val="F7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46"/>
                </a:solidFill>
                <a:effectLst/>
                <a:latin typeface="Typonine Sans Light"/>
              </a:rPr>
              <a:t>the "lower bounds" of either range may be larger or smaller than the "upper bounds"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46"/>
                </a:solidFill>
                <a:effectLst/>
                <a:latin typeface="Typonine Sans Light"/>
              </a:rPr>
              <a:t>         so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yponine Mono Regular"/>
              </a:rPr>
              <a:t>map()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46"/>
                </a:solidFill>
                <a:effectLst/>
                <a:latin typeface="Typonine Sans Light"/>
              </a:rPr>
              <a:t> function may be used to reverse a range of numbers, for example</a:t>
            </a:r>
            <a:endParaRPr lang="en-US" alt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yponine Mono Regular"/>
              </a:rPr>
              <a:t>     y = map(x, 1, 50, 50, 1);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46"/>
                </a:solidFill>
                <a:effectLst/>
                <a:latin typeface="Typonine Sans Light"/>
              </a:rPr>
              <a:t>The function also handles negative numbers well, so that for example</a:t>
            </a:r>
            <a:endParaRPr lang="en-US" alt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yponine Mono Regular"/>
              </a:rPr>
              <a:t>     y = map(x, 1, 50, 50, -100);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514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4F2CD-FBCE-484F-8768-AB9C450B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Let’s do a task :)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28191-2E3F-4837-8D37-0688ED15D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Get an integer value of 0 to 180 from the user via Serial monitor &amp; instantly rotate the servo shaft to that angle (in degrees). And loop this process 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0592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E68E5-1EA6-4B45-B9FB-8F6F34184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6805"/>
            <a:ext cx="10058400" cy="831983"/>
          </a:xfrm>
        </p:spPr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17E94-2E8A-491F-A491-AF18F6B48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09" y="2058783"/>
            <a:ext cx="3832725" cy="383969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/>
              <a:t>#include&lt;</a:t>
            </a:r>
            <a:r>
              <a:rPr lang="en-IN" sz="1900" dirty="0" err="1"/>
              <a:t>Servo.h</a:t>
            </a:r>
            <a:r>
              <a:rPr lang="en-IN" sz="1900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/>
              <a:t>Servo </a:t>
            </a:r>
            <a:r>
              <a:rPr lang="en-IN" sz="1900" dirty="0" err="1"/>
              <a:t>myservo</a:t>
            </a:r>
            <a:r>
              <a:rPr lang="en-IN" sz="19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/>
              <a:t>unsigned int angle;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b="1" dirty="0"/>
              <a:t>void setup() </a:t>
            </a:r>
            <a:r>
              <a:rPr lang="en-IN" sz="19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/>
              <a:t>  </a:t>
            </a:r>
            <a:r>
              <a:rPr lang="en-IN" sz="1900" dirty="0" err="1"/>
              <a:t>myservo.attach</a:t>
            </a:r>
            <a:r>
              <a:rPr lang="en-IN" sz="1900" dirty="0"/>
              <a:t>(8);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/>
              <a:t>  </a:t>
            </a:r>
            <a:r>
              <a:rPr lang="en-IN" sz="1900" dirty="0" err="1"/>
              <a:t>Serial.begin</a:t>
            </a:r>
            <a:r>
              <a:rPr lang="en-IN" sz="1900" dirty="0"/>
              <a:t>(9600);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8FB1E0-1E67-41ED-AB86-DBA7420A2098}"/>
              </a:ext>
            </a:extLst>
          </p:cNvPr>
          <p:cNvSpPr txBox="1"/>
          <p:nvPr/>
        </p:nvSpPr>
        <p:spPr>
          <a:xfrm>
            <a:off x="3027286" y="2041446"/>
            <a:ext cx="8762260" cy="469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b="1" dirty="0"/>
              <a:t>void loop()</a:t>
            </a:r>
            <a:r>
              <a:rPr lang="en-IN" dirty="0"/>
              <a:t> {</a:t>
            </a:r>
          </a:p>
          <a:p>
            <a:pPr>
              <a:lnSpc>
                <a:spcPct val="120000"/>
              </a:lnSpc>
            </a:pPr>
            <a:r>
              <a:rPr lang="en-IN" dirty="0"/>
              <a:t>  </a:t>
            </a:r>
            <a:r>
              <a:rPr lang="en-IN" dirty="0" err="1"/>
              <a:t>Serial.print</a:t>
            </a:r>
            <a:r>
              <a:rPr lang="en-IN" dirty="0"/>
              <a:t>("Enter angle:");</a:t>
            </a:r>
          </a:p>
          <a:p>
            <a:pPr>
              <a:lnSpc>
                <a:spcPct val="120000"/>
              </a:lnSpc>
            </a:pPr>
            <a:r>
              <a:rPr lang="en-IN" dirty="0"/>
              <a:t>  while(</a:t>
            </a:r>
            <a:r>
              <a:rPr lang="en-IN" dirty="0" err="1"/>
              <a:t>Serial.available</a:t>
            </a:r>
            <a:r>
              <a:rPr lang="en-IN" dirty="0"/>
              <a:t>()==0){</a:t>
            </a:r>
          </a:p>
          <a:p>
            <a:pPr>
              <a:lnSpc>
                <a:spcPct val="120000"/>
              </a:lnSpc>
            </a:pPr>
            <a:r>
              <a:rPr lang="en-IN" dirty="0"/>
              <a:t>  }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/* Exits loop only if a Serial data is received */</a:t>
            </a:r>
          </a:p>
          <a:p>
            <a:pPr>
              <a:lnSpc>
                <a:spcPct val="120000"/>
              </a:lnSpc>
            </a:pPr>
            <a:r>
              <a:rPr lang="en-IN" dirty="0"/>
              <a:t>  delay(100);</a:t>
            </a:r>
          </a:p>
          <a:p>
            <a:pPr>
              <a:lnSpc>
                <a:spcPct val="120000"/>
              </a:lnSpc>
            </a:pPr>
            <a:r>
              <a:rPr lang="en-IN" dirty="0"/>
              <a:t>  angle=</a:t>
            </a:r>
            <a:r>
              <a:rPr lang="en-IN" dirty="0" err="1"/>
              <a:t>Serial.parseInt</a:t>
            </a:r>
            <a:r>
              <a:rPr lang="en-IN" dirty="0"/>
              <a:t>();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/*Capture integer entered by user and store it in variable “angle” */</a:t>
            </a:r>
          </a:p>
          <a:p>
            <a:pPr>
              <a:lnSpc>
                <a:spcPct val="120000"/>
              </a:lnSpc>
            </a:pPr>
            <a:r>
              <a:rPr lang="en-IN" dirty="0"/>
              <a:t>  </a:t>
            </a:r>
            <a:r>
              <a:rPr lang="en-IN" dirty="0" err="1"/>
              <a:t>Serial.println</a:t>
            </a:r>
            <a:r>
              <a:rPr lang="en-IN" dirty="0"/>
              <a:t>(angle); </a:t>
            </a:r>
          </a:p>
          <a:p>
            <a:pPr>
              <a:lnSpc>
                <a:spcPct val="120000"/>
              </a:lnSpc>
            </a:pPr>
            <a:r>
              <a:rPr lang="en-IN" dirty="0"/>
              <a:t>  angle=map(angle,0,180,0,151);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/* We map the value since the particular Servo we use is a 210° &amp; not an ideal 180° Servo. We experimentally found that it turns to 180° for a </a:t>
            </a:r>
            <a:r>
              <a:rPr lang="en-IN" dirty="0" err="1">
                <a:solidFill>
                  <a:schemeClr val="bg1">
                    <a:lumMod val="50000"/>
                  </a:schemeClr>
                </a:solidFill>
              </a:rPr>
              <a:t>myservo.write</a:t>
            </a:r>
            <a:r>
              <a:rPr lang="en-IN">
                <a:solidFill>
                  <a:schemeClr val="bg1">
                    <a:lumMod val="50000"/>
                  </a:schemeClr>
                </a:solidFill>
              </a:rPr>
              <a:t>() parameter value of 151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itself */</a:t>
            </a:r>
          </a:p>
          <a:p>
            <a:pPr>
              <a:lnSpc>
                <a:spcPct val="120000"/>
              </a:lnSpc>
            </a:pPr>
            <a:r>
              <a:rPr lang="en-IN" dirty="0"/>
              <a:t>  </a:t>
            </a:r>
            <a:r>
              <a:rPr lang="en-IN" dirty="0" err="1"/>
              <a:t>myservo.write</a:t>
            </a:r>
            <a:r>
              <a:rPr lang="en-IN" dirty="0"/>
              <a:t>(angle);</a:t>
            </a:r>
          </a:p>
          <a:p>
            <a:pPr>
              <a:lnSpc>
                <a:spcPct val="120000"/>
              </a:lnSpc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455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678C-3364-414A-9CB9-CE7AE7D2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Servo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C8C72-DEF8-45DB-A722-13EC8B6A1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4998720" cy="3880363"/>
          </a:xfrm>
        </p:spPr>
        <p:txBody>
          <a:bodyPr/>
          <a:lstStyle/>
          <a:p>
            <a:r>
              <a:rPr lang="en-IN" dirty="0"/>
              <a:t>Use the statement:</a:t>
            </a:r>
          </a:p>
          <a:p>
            <a:pPr lvl="1"/>
            <a:r>
              <a:rPr lang="en-IN" dirty="0"/>
              <a:t>Servo </a:t>
            </a:r>
            <a:r>
              <a:rPr lang="en-IN" dirty="0" err="1"/>
              <a:t>servo_var</a:t>
            </a:r>
            <a:endParaRPr lang="en-IN" dirty="0"/>
          </a:p>
          <a:p>
            <a:pPr marL="201168" lvl="1" indent="0">
              <a:buNone/>
            </a:pPr>
            <a:r>
              <a:rPr lang="en-IN" dirty="0"/>
              <a:t>	This statement creates a variable </a:t>
            </a:r>
            <a:r>
              <a:rPr lang="en-IN" dirty="0" err="1"/>
              <a:t>servo_var</a:t>
            </a:r>
            <a:r>
              <a:rPr lang="en-IN" dirty="0"/>
              <a:t> of type Servo that is used to control that servo.</a:t>
            </a:r>
          </a:p>
          <a:p>
            <a:pPr marL="201168" lvl="1" indent="0">
              <a:buNone/>
            </a:pPr>
            <a:endParaRPr lang="en-IN" dirty="0"/>
          </a:p>
        </p:txBody>
      </p:sp>
      <p:pic>
        <p:nvPicPr>
          <p:cNvPr id="1028" name="Picture 4" descr="Servo Animation Pulse with Modulation">
            <a:extLst>
              <a:ext uri="{FF2B5EF4-FFF2-40B4-BE49-F238E27FC236}">
                <a16:creationId xmlns:a16="http://schemas.microsoft.com/office/drawing/2014/main" id="{79D46667-D267-4B1D-BAD1-C922BE36451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076008"/>
            <a:ext cx="27432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2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1AC8-5125-4009-B4E0-DACB3DBF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600" dirty="0"/>
              <a:t>attach()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7EA24-9D7F-41B6-A2F0-0EC1C7739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Attaching a Servo variable to a pin.</a:t>
            </a:r>
          </a:p>
          <a:p>
            <a:r>
              <a:rPr lang="en-IN" dirty="0"/>
              <a:t>Syntax</a:t>
            </a:r>
          </a:p>
          <a:p>
            <a:pPr marL="0" indent="0">
              <a:buNone/>
            </a:pPr>
            <a:r>
              <a:rPr lang="en-IN" i="1" dirty="0"/>
              <a:t>    </a:t>
            </a:r>
            <a:r>
              <a:rPr lang="en-IN" i="1" dirty="0" err="1"/>
              <a:t>servo_var</a:t>
            </a:r>
            <a:r>
              <a:rPr lang="en-IN" dirty="0" err="1"/>
              <a:t>.attach</a:t>
            </a:r>
            <a:r>
              <a:rPr lang="en-IN" dirty="0"/>
              <a:t>(pin) </a:t>
            </a:r>
          </a:p>
          <a:p>
            <a:r>
              <a:rPr lang="en-IN" dirty="0"/>
              <a:t>Parameters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servo_var</a:t>
            </a:r>
            <a:r>
              <a:rPr lang="en-IN" dirty="0"/>
              <a:t>: a variable of type Servo</a:t>
            </a:r>
          </a:p>
          <a:p>
            <a:pPr marL="0" indent="0">
              <a:buNone/>
            </a:pPr>
            <a:r>
              <a:rPr lang="en-IN" dirty="0"/>
              <a:t>     pin: the number of the pin that the servo is attached to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126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2F77-4759-4AD7-B623-265DA0ED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600" dirty="0"/>
              <a:t>write()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CEB6A-12B6-4459-95BC-B310FBB7A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9518"/>
            <a:ext cx="10515600" cy="37641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Writes a value to the servo, controlling the shaft accordingly. </a:t>
            </a:r>
          </a:p>
          <a:p>
            <a:pPr marL="0" indent="0">
              <a:buNone/>
            </a:pPr>
            <a:r>
              <a:rPr lang="en-IN" dirty="0"/>
              <a:t>On a standard servo, this will set the angle of the shaft (in degrees), moving the shaft to that orientation.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 Syntax</a:t>
            </a:r>
          </a:p>
          <a:p>
            <a:pPr marL="0" indent="0">
              <a:buNone/>
            </a:pPr>
            <a:r>
              <a:rPr lang="en-IN" i="1" dirty="0"/>
              <a:t>    </a:t>
            </a:r>
            <a:r>
              <a:rPr lang="en-IN" i="1" dirty="0" err="1"/>
              <a:t>servo_var</a:t>
            </a:r>
            <a:r>
              <a:rPr lang="en-IN" dirty="0" err="1"/>
              <a:t>.write</a:t>
            </a:r>
            <a:r>
              <a:rPr lang="en-IN" dirty="0"/>
              <a:t>(angle)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Parameters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servo_var</a:t>
            </a:r>
            <a:r>
              <a:rPr lang="en-IN" dirty="0"/>
              <a:t>: a variable of type Servo</a:t>
            </a:r>
          </a:p>
          <a:p>
            <a:pPr marL="0" indent="0">
              <a:buNone/>
            </a:pPr>
            <a:r>
              <a:rPr lang="en-IN" dirty="0"/>
              <a:t>    angle: the value to write to the servo, from 0 to 180</a:t>
            </a:r>
          </a:p>
        </p:txBody>
      </p:sp>
    </p:spTree>
    <p:extLst>
      <p:ext uri="{BB962C8B-B14F-4D97-AF65-F5344CB8AC3E}">
        <p14:creationId xmlns:p14="http://schemas.microsoft.com/office/powerpoint/2010/main" val="126588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2B5A-D3E7-4833-9318-65062DA3E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8703"/>
            <a:ext cx="10515600" cy="760290"/>
          </a:xfrm>
        </p:spPr>
        <p:txBody>
          <a:bodyPr>
            <a:normAutofit fontScale="90000"/>
          </a:bodyPr>
          <a:lstStyle/>
          <a:p>
            <a:r>
              <a:rPr lang="en-IN" sz="7200" dirty="0"/>
              <a:t>read()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3C6AC-F729-476D-AA74-571B2E0C2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6438" cy="4351338"/>
          </a:xfrm>
        </p:spPr>
        <p:txBody>
          <a:bodyPr>
            <a:normAutofit/>
          </a:bodyPr>
          <a:lstStyle/>
          <a:p>
            <a:r>
              <a:rPr lang="en-IN" dirty="0"/>
              <a:t>Description</a:t>
            </a:r>
          </a:p>
          <a:p>
            <a:pPr marL="0" indent="0">
              <a:buNone/>
            </a:pPr>
            <a:r>
              <a:rPr lang="en-IN" dirty="0"/>
              <a:t>   Read the current angle of the servo (the value that you passed to the     last call to write()).</a:t>
            </a:r>
          </a:p>
          <a:p>
            <a:r>
              <a:rPr lang="en-IN" dirty="0"/>
              <a:t>Syntax</a:t>
            </a:r>
          </a:p>
          <a:p>
            <a:pPr marL="0" indent="0">
              <a:buNone/>
            </a:pPr>
            <a:r>
              <a:rPr lang="en-IN" i="1" dirty="0"/>
              <a:t>   </a:t>
            </a:r>
            <a:r>
              <a:rPr lang="en-IN" i="1" dirty="0" err="1"/>
              <a:t>servo_var</a:t>
            </a:r>
            <a:r>
              <a:rPr lang="en-IN" dirty="0" err="1"/>
              <a:t>.read</a:t>
            </a:r>
            <a:r>
              <a:rPr lang="en-IN" dirty="0"/>
              <a:t>()</a:t>
            </a:r>
          </a:p>
          <a:p>
            <a:r>
              <a:rPr lang="en-IN" dirty="0"/>
              <a:t>Parameters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servo_var</a:t>
            </a:r>
            <a:r>
              <a:rPr lang="en-IN" dirty="0"/>
              <a:t>: a variable of type Servo</a:t>
            </a:r>
          </a:p>
          <a:p>
            <a:r>
              <a:rPr lang="en-IN" dirty="0"/>
              <a:t>Returns</a:t>
            </a:r>
          </a:p>
          <a:p>
            <a:pPr marL="0" indent="0">
              <a:buNone/>
            </a:pPr>
            <a:r>
              <a:rPr lang="en-IN" dirty="0"/>
              <a:t>   The angle of the servo, from 0 to 180 degrees.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740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F8FB-5DFF-4E2F-9294-FD4D8A47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14C3B-815C-403A-9A32-B29B1F18B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If "</a:t>
            </a:r>
            <a:r>
              <a:rPr lang="en-IN" dirty="0" err="1"/>
              <a:t>Servo.attach</a:t>
            </a:r>
            <a:r>
              <a:rPr lang="en-IN" dirty="0"/>
              <a:t>()" function is executed, then "</a:t>
            </a:r>
            <a:r>
              <a:rPr lang="en-IN" dirty="0" err="1"/>
              <a:t>analogWrite</a:t>
            </a:r>
            <a:r>
              <a:rPr lang="en-IN" dirty="0"/>
              <a:t>()" &amp; "</a:t>
            </a:r>
            <a:r>
              <a:rPr lang="en-IN" dirty="0" err="1"/>
              <a:t>TimerOne.h</a:t>
            </a:r>
            <a:r>
              <a:rPr lang="en-IN" dirty="0"/>
              <a:t> functions" won't work with Timer1 pins (i.e. pin 9 &amp; 10) </a:t>
            </a:r>
            <a:r>
              <a:rPr lang="en-IN" b="1" dirty="0"/>
              <a:t>anymore. </a:t>
            </a:r>
          </a:p>
          <a:p>
            <a:r>
              <a:rPr lang="en-IN" dirty="0"/>
              <a:t>This is because the "</a:t>
            </a:r>
            <a:r>
              <a:rPr lang="en-IN" dirty="0" err="1"/>
              <a:t>Servo.h</a:t>
            </a:r>
            <a:r>
              <a:rPr lang="en-IN" dirty="0"/>
              <a:t>" library uses Timer1 as base to generate signal pulses for servos.</a:t>
            </a:r>
          </a:p>
          <a:p>
            <a:r>
              <a:rPr lang="en-IN" dirty="0"/>
              <a:t>"</a:t>
            </a:r>
            <a:r>
              <a:rPr lang="en-IN" dirty="0" err="1"/>
              <a:t>Servo.h</a:t>
            </a:r>
            <a:r>
              <a:rPr lang="en-IN" dirty="0"/>
              <a:t>" works with any pin (digital/</a:t>
            </a:r>
            <a:r>
              <a:rPr lang="en-IN" dirty="0" err="1"/>
              <a:t>analog</a:t>
            </a:r>
            <a:r>
              <a:rPr lang="en-IN" dirty="0"/>
              <a:t>) configured as output irrespective of weather it has PWM feature or not.</a:t>
            </a:r>
          </a:p>
        </p:txBody>
      </p:sp>
    </p:spTree>
    <p:extLst>
      <p:ext uri="{BB962C8B-B14F-4D97-AF65-F5344CB8AC3E}">
        <p14:creationId xmlns:p14="http://schemas.microsoft.com/office/powerpoint/2010/main" val="3913103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F43D9-F29E-4F9E-B019-4F8B03BF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328" y="365125"/>
            <a:ext cx="3612472" cy="1325563"/>
          </a:xfrm>
        </p:spPr>
        <p:txBody>
          <a:bodyPr/>
          <a:lstStyle/>
          <a:p>
            <a:r>
              <a:rPr lang="en-IN" dirty="0" err="1"/>
              <a:t>circuitdiagram</a:t>
            </a:r>
            <a:endParaRPr lang="en-IN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C59942E-D97C-4162-928F-CAE42A5AB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4085" y="214710"/>
            <a:ext cx="6615556" cy="61089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74B1AB-501C-474F-86BB-0E9A6D62B6BD}"/>
              </a:ext>
            </a:extLst>
          </p:cNvPr>
          <p:cNvSpPr txBox="1"/>
          <p:nvPr/>
        </p:nvSpPr>
        <p:spPr>
          <a:xfrm>
            <a:off x="2219417" y="5675431"/>
            <a:ext cx="68797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://electronics.stackexchange.com/questions/93746/problem-with-arduino-uno-and-rc-servo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192024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5ACA-A578-4661-AC23-CADE5026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353081" y="568172"/>
            <a:ext cx="4838919" cy="612559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 </a:t>
            </a:r>
            <a:br>
              <a:rPr lang="en-IN" dirty="0"/>
            </a:br>
            <a:r>
              <a:rPr lang="en-IN" sz="2700" dirty="0"/>
              <a:t>vary the angle of servo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F80061-4040-4BB5-89B7-8CFC085EAC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97558"/>
              </p:ext>
            </p:extLst>
          </p:nvPr>
        </p:nvGraphicFramePr>
        <p:xfrm>
          <a:off x="736847" y="0"/>
          <a:ext cx="10750858" cy="12086565"/>
        </p:xfrm>
        <a:graphic>
          <a:graphicData uri="http://schemas.openxmlformats.org/drawingml/2006/table">
            <a:tbl>
              <a:tblPr/>
              <a:tblGrid>
                <a:gridCol w="10750858">
                  <a:extLst>
                    <a:ext uri="{9D8B030D-6E8A-4147-A177-3AD203B41FA5}">
                      <a16:colId xmlns:a16="http://schemas.microsoft.com/office/drawing/2014/main" val="3602421912"/>
                    </a:ext>
                  </a:extLst>
                </a:gridCol>
              </a:tblGrid>
              <a:tr h="5695533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#include &lt;</a:t>
                      </a:r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Servo.h</a:t>
                      </a:r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IN" sz="16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600" b="0" dirty="0">
                          <a:solidFill>
                            <a:srgbClr val="CC6600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IN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pos</a:t>
                      </a:r>
                      <a:r>
                        <a:rPr lang="en-IN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IN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IN" sz="1600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IN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IN" sz="1600" b="0" dirty="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// variable to store the servo position</a:t>
                      </a:r>
                      <a:endParaRPr lang="en-IN" sz="16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600" b="0" dirty="0">
                          <a:solidFill>
                            <a:srgbClr val="CC6600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IN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servoPin</a:t>
                      </a:r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IN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9</a:t>
                      </a:r>
                      <a:r>
                        <a:rPr lang="en-IN" sz="1600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IN" sz="16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600" b="0" dirty="0">
                          <a:solidFill>
                            <a:srgbClr val="CC6600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IN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servoDelay</a:t>
                      </a:r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=25</a:t>
                      </a:r>
                      <a:r>
                        <a:rPr lang="en-IN" sz="1600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IN" sz="16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600" b="0" dirty="0">
                          <a:solidFill>
                            <a:schemeClr val="accent2"/>
                          </a:solidFill>
                          <a:effectLst/>
                          <a:latin typeface="inherit"/>
                        </a:rPr>
                        <a:t>Servo</a:t>
                      </a:r>
                      <a:r>
                        <a:rPr lang="en-IN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myPointer</a:t>
                      </a:r>
                      <a:r>
                        <a:rPr lang="en-IN" sz="1600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  </a:t>
                      </a:r>
                      <a:r>
                        <a:rPr lang="en-IN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inherit"/>
                        </a:rPr>
                        <a:t>//Creates an object </a:t>
                      </a:r>
                      <a:r>
                        <a:rPr lang="en-IN" sz="16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inherit"/>
                        </a:rPr>
                        <a:t>myPointer</a:t>
                      </a:r>
                      <a:r>
                        <a:rPr lang="en-IN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inherit"/>
                        </a:rPr>
                        <a:t> which can control a Servo</a:t>
                      </a:r>
                    </a:p>
                    <a:p>
                      <a:pPr algn="l" fontAlgn="base"/>
                      <a:r>
                        <a:rPr lang="en-IN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IN" sz="1600" b="0" dirty="0">
                          <a:solidFill>
                            <a:srgbClr val="CC6600"/>
                          </a:solidFill>
                          <a:effectLst/>
                          <a:latin typeface="inherit"/>
                        </a:rPr>
                        <a:t>void</a:t>
                      </a:r>
                      <a:r>
                        <a:rPr lang="en-IN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600" b="1" dirty="0">
                          <a:solidFill>
                            <a:srgbClr val="CC6600"/>
                          </a:solidFill>
                          <a:effectLst/>
                          <a:latin typeface="inherit"/>
                        </a:rPr>
                        <a:t>setup</a:t>
                      </a:r>
                      <a:r>
                        <a:rPr lang="en-IN" sz="1600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IN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endParaRPr lang="en-IN" sz="16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600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en-IN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endParaRPr lang="en-IN" sz="16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IN" sz="1600" b="1" dirty="0" err="1">
                          <a:solidFill>
                            <a:srgbClr val="CC6600"/>
                          </a:solidFill>
                          <a:effectLst/>
                          <a:latin typeface="inherit"/>
                        </a:rPr>
                        <a:t>Serial</a:t>
                      </a:r>
                      <a:r>
                        <a:rPr lang="en-IN" sz="1600" b="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begin</a:t>
                      </a:r>
                      <a:r>
                        <a:rPr lang="en-IN" sz="1600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9600</a:t>
                      </a:r>
                      <a:r>
                        <a:rPr lang="en-IN" sz="1600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);                  </a:t>
                      </a:r>
                      <a:r>
                        <a:rPr lang="en-IN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inherit"/>
                        </a:rPr>
                        <a:t>//Initialize Serial Communication in Arduino</a:t>
                      </a:r>
                    </a:p>
                    <a:p>
                      <a:pPr algn="l" fontAlgn="base"/>
                      <a:r>
                        <a:rPr lang="en-IN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myPointer</a:t>
                      </a:r>
                      <a:r>
                        <a:rPr lang="en-IN" sz="1600" b="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attach</a:t>
                      </a:r>
                      <a:r>
                        <a:rPr lang="en-IN" sz="1600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servoPin</a:t>
                      </a:r>
                      <a:r>
                        <a:rPr lang="en-IN" sz="1600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);</a:t>
                      </a:r>
                      <a:r>
                        <a:rPr lang="en-IN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IN" sz="1600" b="0" dirty="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//Initializes and attaches Servo object “</a:t>
                      </a:r>
                      <a:r>
                        <a:rPr lang="en-IN" sz="1600" b="0" dirty="0" err="1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mypointer</a:t>
                      </a:r>
                      <a:r>
                        <a:rPr lang="en-IN" sz="1600" b="0" dirty="0">
                          <a:solidFill>
                            <a:srgbClr val="888888"/>
                          </a:solidFill>
                          <a:effectLst/>
                          <a:latin typeface="inherit"/>
                        </a:rPr>
                        <a:t>” to the pin where  input of Servo is connected</a:t>
                      </a:r>
                      <a:endParaRPr lang="en-IN" sz="1600" b="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600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r>
                        <a:rPr lang="en-IN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endParaRPr lang="en-IN" sz="16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600" b="0" dirty="0">
                          <a:solidFill>
                            <a:srgbClr val="CC6600"/>
                          </a:solidFill>
                          <a:effectLst/>
                          <a:latin typeface="inherit"/>
                        </a:rPr>
                        <a:t>void</a:t>
                      </a:r>
                      <a:r>
                        <a:rPr lang="en-IN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600" b="1" dirty="0">
                          <a:solidFill>
                            <a:srgbClr val="CC6600"/>
                          </a:solidFill>
                          <a:effectLst/>
                          <a:latin typeface="inherit"/>
                        </a:rPr>
                        <a:t>loop</a:t>
                      </a:r>
                      <a:r>
                        <a:rPr lang="en-IN" sz="1600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IN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600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IN" sz="16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IN" sz="1600" b="1" dirty="0">
                          <a:solidFill>
                            <a:srgbClr val="CC6600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en-IN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600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pos</a:t>
                      </a:r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=15</a:t>
                      </a:r>
                      <a:r>
                        <a:rPr lang="en-IN" sz="1600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IN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pos</a:t>
                      </a:r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&lt;=170</a:t>
                      </a:r>
                      <a:r>
                        <a:rPr lang="en-IN" sz="1600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IN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pos</a:t>
                      </a:r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=pos+1</a:t>
                      </a:r>
                      <a:r>
                        <a:rPr lang="en-IN" sz="1600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IN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600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 </a:t>
                      </a:r>
                      <a:endParaRPr lang="en-IN" sz="16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endParaRPr lang="en-IN" sz="16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myPointer</a:t>
                      </a:r>
                      <a:r>
                        <a:rPr lang="en-IN" sz="1600" b="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write</a:t>
                      </a:r>
                      <a:r>
                        <a:rPr lang="en-IN" sz="1600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pos</a:t>
                      </a:r>
                      <a:r>
                        <a:rPr lang="en-IN" sz="1600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);  </a:t>
                      </a:r>
                      <a:r>
                        <a:rPr lang="en-IN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inherit"/>
                        </a:rPr>
                        <a:t>//Sets the new angle to which the Servo must </a:t>
                      </a:r>
                      <a:r>
                        <a:rPr lang="en-IN" sz="16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inherit"/>
                        </a:rPr>
                        <a:t>turm</a:t>
                      </a:r>
                      <a:r>
                        <a:rPr lang="en-IN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inherit"/>
                        </a:rPr>
                        <a:t> to</a:t>
                      </a:r>
                    </a:p>
                    <a:p>
                      <a:pPr algn="l" fontAlgn="base"/>
                      <a:r>
                        <a:rPr lang="en-IN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IN" sz="1600" b="1" dirty="0">
                          <a:solidFill>
                            <a:srgbClr val="CC6600"/>
                          </a:solidFill>
                          <a:effectLst/>
                          <a:latin typeface="inherit"/>
                        </a:rPr>
                        <a:t>delay</a:t>
                      </a:r>
                      <a:r>
                        <a:rPr lang="en-IN" sz="1600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servoDelay</a:t>
                      </a:r>
                      <a:r>
                        <a:rPr lang="en-IN" sz="1600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);       </a:t>
                      </a:r>
                      <a:r>
                        <a:rPr lang="en-IN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inherit"/>
                        </a:rPr>
                        <a:t>//A small delay, so that you can physically see the gradual change in angle of Servo Shaft</a:t>
                      </a:r>
                    </a:p>
                    <a:p>
                      <a:pPr algn="l" fontAlgn="base"/>
                      <a:r>
                        <a:rPr lang="en-IN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endParaRPr lang="en-IN" sz="16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600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IN" sz="16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IN" sz="1600" b="1" dirty="0">
                          <a:solidFill>
                            <a:srgbClr val="CC6600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en-IN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600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pos</a:t>
                      </a:r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=170</a:t>
                      </a:r>
                      <a:r>
                        <a:rPr lang="en-IN" sz="1600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IN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pos</a:t>
                      </a:r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&gt;=15</a:t>
                      </a:r>
                      <a:r>
                        <a:rPr lang="en-IN" sz="1600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IN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pos</a:t>
                      </a:r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=pos-1</a:t>
                      </a:r>
                      <a:r>
                        <a:rPr lang="en-IN" sz="1600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IN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600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IN" sz="16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endParaRPr lang="en-IN" sz="16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myPointer</a:t>
                      </a:r>
                      <a:r>
                        <a:rPr lang="en-IN" sz="1600" b="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write</a:t>
                      </a:r>
                      <a:r>
                        <a:rPr lang="en-IN" sz="1600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pos</a:t>
                      </a:r>
                      <a:r>
                        <a:rPr lang="en-IN" sz="1600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);</a:t>
                      </a:r>
                      <a:endParaRPr lang="en-IN" sz="16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IN" sz="1600" b="1" dirty="0">
                          <a:solidFill>
                            <a:srgbClr val="CC6600"/>
                          </a:solidFill>
                          <a:effectLst/>
                          <a:latin typeface="inherit"/>
                        </a:rPr>
                        <a:t>delay</a:t>
                      </a:r>
                      <a:r>
                        <a:rPr lang="en-IN" sz="1600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servoDelay</a:t>
                      </a:r>
                      <a:r>
                        <a:rPr lang="en-IN" sz="1600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);</a:t>
                      </a:r>
                      <a:endParaRPr lang="en-IN" sz="16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600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IN" sz="16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600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IN" sz="16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799702"/>
                  </a:ext>
                </a:extLst>
              </a:tr>
              <a:tr h="5695533">
                <a:tc>
                  <a:txBody>
                    <a:bodyPr/>
                    <a:lstStyle/>
                    <a:p>
                      <a:pPr algn="l" fontAlgn="base"/>
                      <a:endParaRPr lang="en-IN" sz="16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1192" marR="51192" marT="25596" marB="2559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067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750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FE54-8F33-4A2C-8401-F1051A96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600" dirty="0"/>
              <a:t>map()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A27FC-15BD-4CFD-9215-05972208D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1936385"/>
            <a:ext cx="10515600" cy="2377197"/>
          </a:xfrm>
        </p:spPr>
        <p:txBody>
          <a:bodyPr>
            <a:normAutofit/>
          </a:bodyPr>
          <a:lstStyle/>
          <a:p>
            <a:r>
              <a:rPr lang="en-IN" dirty="0"/>
              <a:t>Re-maps a number from one range to another. That is a value within </a:t>
            </a:r>
            <a:r>
              <a:rPr lang="en-IN" b="1" dirty="0" err="1"/>
              <a:t>fromLow</a:t>
            </a:r>
            <a:r>
              <a:rPr lang="en-IN" b="1" dirty="0"/>
              <a:t> </a:t>
            </a:r>
            <a:r>
              <a:rPr lang="en-IN" dirty="0"/>
              <a:t>and </a:t>
            </a:r>
            <a:r>
              <a:rPr lang="en-IN" b="1" dirty="0" err="1"/>
              <a:t>fromHigh</a:t>
            </a:r>
            <a:r>
              <a:rPr lang="en-IN" dirty="0"/>
              <a:t> gets mapped </a:t>
            </a:r>
            <a:r>
              <a:rPr lang="en-IN" dirty="0" err="1"/>
              <a:t>propotionally</a:t>
            </a:r>
            <a:r>
              <a:rPr lang="en-IN" dirty="0"/>
              <a:t> within </a:t>
            </a:r>
            <a:r>
              <a:rPr lang="en-IN" b="1" dirty="0" err="1"/>
              <a:t>toLow</a:t>
            </a:r>
            <a:r>
              <a:rPr lang="en-IN" dirty="0"/>
              <a:t> and </a:t>
            </a:r>
            <a:r>
              <a:rPr lang="en-IN" b="1" dirty="0" err="1"/>
              <a:t>toHigh</a:t>
            </a:r>
            <a:endParaRPr lang="en-IN" b="1" dirty="0"/>
          </a:p>
          <a:p>
            <a:r>
              <a:rPr lang="en-IN" dirty="0"/>
              <a:t>Does not constrain values to within the range, because even the out-of-range values which are </a:t>
            </a:r>
            <a:r>
              <a:rPr lang="en-IN" dirty="0" err="1"/>
              <a:t>propotinal</a:t>
            </a:r>
            <a:r>
              <a:rPr lang="en-IN" dirty="0"/>
              <a:t> are sometimes intended and useful.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76253EAC-CBCA-4481-B42F-753AAFB39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911406"/>
            <a:ext cx="6989221" cy="1209235"/>
          </a:xfrm>
          <a:prstGeom prst="rect">
            <a:avLst/>
          </a:prstGeom>
          <a:solidFill>
            <a:srgbClr val="F7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03136" rIns="91440" bIns="1904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Typonine Sans Regular"/>
              </a:rPr>
              <a:t>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yponine Mono Regular"/>
              </a:rPr>
              <a:t>map(value,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yponine Mono Regular"/>
              </a:rPr>
              <a:t>fromLow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yponine Mono Regular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yponine Mono Regular"/>
              </a:rPr>
              <a:t>fromHigh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yponine Mono Regular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yponine Mono Regular"/>
              </a:rPr>
              <a:t>toLow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yponine Mono Regular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yponine Mono Regular"/>
              </a:rPr>
              <a:t>toHigh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yponine Mono Regular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7074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2509</TotalTime>
  <Words>654</Words>
  <Application>Microsoft Office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inherit</vt:lpstr>
      <vt:lpstr>Typonine Mono Regular</vt:lpstr>
      <vt:lpstr>Typonine Sans Light</vt:lpstr>
      <vt:lpstr>Typonine Sans Regular</vt:lpstr>
      <vt:lpstr>Retrospect</vt:lpstr>
      <vt:lpstr>Servo Motors</vt:lpstr>
      <vt:lpstr>Servo Variable</vt:lpstr>
      <vt:lpstr>attach() </vt:lpstr>
      <vt:lpstr>write() </vt:lpstr>
      <vt:lpstr>read() </vt:lpstr>
      <vt:lpstr>Note:</vt:lpstr>
      <vt:lpstr>circuitdiagram</vt:lpstr>
      <vt:lpstr>Example  vary the angle of servo</vt:lpstr>
      <vt:lpstr>map() </vt:lpstr>
      <vt:lpstr>PowerPoint Presentation</vt:lpstr>
      <vt:lpstr>Let’s do a task :)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Servo Motors</dc:title>
  <dc:creator>Jinesh R</dc:creator>
  <cp:lastModifiedBy>Jinesh R</cp:lastModifiedBy>
  <cp:revision>35</cp:revision>
  <dcterms:created xsi:type="dcterms:W3CDTF">2018-09-10T13:16:11Z</dcterms:created>
  <dcterms:modified xsi:type="dcterms:W3CDTF">2018-09-22T16:33:35Z</dcterms:modified>
</cp:coreProperties>
</file>