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1" r:id="rId6"/>
    <p:sldId id="277" r:id="rId7"/>
    <p:sldId id="263" r:id="rId8"/>
    <p:sldId id="264" r:id="rId9"/>
    <p:sldId id="279" r:id="rId10"/>
    <p:sldId id="278" r:id="rId11"/>
    <p:sldId id="265" r:id="rId12"/>
    <p:sldId id="283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8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0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77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9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7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1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7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9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9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0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1C0FC5-9C31-408E-8076-5BF35C6FA2F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1296-09B1-4BA5-9A75-556C6328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36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stackexchange.com/questions/8073/where-can-i-find-a-better-pinout-diagram-for-arduino-ethernet-boar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ANALOG TO DIGITAL CONVERTER</a:t>
            </a:r>
            <a:br>
              <a:rPr lang="en-US" sz="5400" dirty="0"/>
            </a:br>
            <a:r>
              <a:rPr lang="en-US" sz="5400" dirty="0"/>
              <a:t>(ADC)</a:t>
            </a:r>
          </a:p>
        </p:txBody>
      </p:sp>
    </p:spTree>
    <p:extLst>
      <p:ext uri="{BB962C8B-B14F-4D97-AF65-F5344CB8AC3E}">
        <p14:creationId xmlns:p14="http://schemas.microsoft.com/office/powerpoint/2010/main" val="8789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CBE2A-5CC6-4F58-9329-EFC2F954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analogRead</a:t>
            </a:r>
            <a:r>
              <a:rPr lang="en-US" dirty="0"/>
              <a:t>(pin)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4F0722-C87C-4E1F-825B-D33DED19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To read the analog values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To read an analog Input to your Arduino use Analog Pins A0 - A5.</a:t>
            </a:r>
          </a:p>
          <a:p>
            <a:pPr>
              <a:buFont typeface="Arial"/>
              <a:buChar char="•"/>
              <a:defRPr/>
            </a:pPr>
            <a:r>
              <a:rPr lang="en-US" dirty="0" err="1"/>
              <a:t>analogRead</a:t>
            </a:r>
            <a:r>
              <a:rPr lang="en-US" dirty="0"/>
              <a:t>(pin) returns an integer value from 0 to 1023 .</a:t>
            </a:r>
          </a:p>
          <a:p>
            <a:pPr>
              <a:defRPr/>
            </a:pPr>
            <a:r>
              <a:rPr lang="en-US" dirty="0"/>
              <a:t> The analog voltage can be calculated by ,</a:t>
            </a:r>
          </a:p>
          <a:p>
            <a:pPr marL="0" indent="0">
              <a:buNone/>
              <a:defRPr/>
            </a:pPr>
            <a:r>
              <a:rPr lang="en-US" dirty="0"/>
              <a:t>         V=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IN" baseline="-25000" dirty="0" err="1">
                <a:latin typeface="Arial" pitchFamily="34" charset="0"/>
                <a:cs typeface="Arial" pitchFamily="34" charset="0"/>
              </a:rPr>
              <a:t>ref</a:t>
            </a:r>
            <a:r>
              <a:rPr lang="en-IN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*(x</a:t>
            </a:r>
            <a:r>
              <a:rPr lang="en-IN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/1023) , where  x is the value returned by the function</a:t>
            </a:r>
            <a:endParaRPr lang="en-US" dirty="0"/>
          </a:p>
          <a:p>
            <a:pPr marL="0" indent="0">
              <a:buNone/>
            </a:pPr>
            <a:r>
              <a:rPr lang="en-IN" sz="2800" dirty="0"/>
              <a:t>SYNTAX:</a:t>
            </a:r>
          </a:p>
          <a:p>
            <a:pPr marL="0" indent="0">
              <a:buNone/>
            </a:pPr>
            <a:r>
              <a:rPr lang="en-US" b="1" i="1" dirty="0" err="1"/>
              <a:t>analogRead</a:t>
            </a:r>
            <a:r>
              <a:rPr lang="en-US" b="1" i="1" dirty="0"/>
              <a:t> ( </a:t>
            </a:r>
            <a:r>
              <a:rPr lang="en-US" b="1" i="1" dirty="0" err="1"/>
              <a:t>pinNumber</a:t>
            </a:r>
            <a:r>
              <a:rPr lang="en-US" b="1" i="1" dirty="0"/>
              <a:t>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8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AVCC provides the power supply for the analog ADC circuitry. To get a better accuracy of AVR ADC we must provide a stable voltage source to the AVCC pin. This is done by connecting a capacitor (10 -20 pF) between </a:t>
            </a:r>
            <a:r>
              <a:rPr lang="en-US" b="1" dirty="0"/>
              <a:t>AVCC </a:t>
            </a:r>
            <a:r>
              <a:rPr lang="en-US" dirty="0"/>
              <a:t>and</a:t>
            </a:r>
            <a:r>
              <a:rPr lang="en-US" b="1" dirty="0"/>
              <a:t> GND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By connecting a capacitor (10 -20 pF) between </a:t>
            </a:r>
            <a:r>
              <a:rPr lang="en-US" b="1" dirty="0"/>
              <a:t>AVREF </a:t>
            </a:r>
            <a:r>
              <a:rPr lang="en-US" dirty="0"/>
              <a:t>and </a:t>
            </a:r>
            <a:r>
              <a:rPr lang="en-US" b="1" dirty="0"/>
              <a:t>GND</a:t>
            </a:r>
            <a:r>
              <a:rPr lang="en-US" dirty="0"/>
              <a:t> we can make the </a:t>
            </a:r>
            <a:r>
              <a:rPr lang="en-US" b="1" dirty="0"/>
              <a:t>V</a:t>
            </a:r>
            <a:r>
              <a:rPr lang="en-US" b="1" baseline="-25000" dirty="0"/>
              <a:t>ref  </a:t>
            </a:r>
            <a:r>
              <a:rPr lang="en-US" dirty="0"/>
              <a:t>voltage more stable and increase the accuracy of the ADC.</a:t>
            </a:r>
          </a:p>
        </p:txBody>
      </p:sp>
    </p:spTree>
    <p:extLst>
      <p:ext uri="{BB962C8B-B14F-4D97-AF65-F5344CB8AC3E}">
        <p14:creationId xmlns:p14="http://schemas.microsoft.com/office/powerpoint/2010/main" val="268957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78682-1F69-4762-8DE7-EC3775FC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13021"/>
            <a:ext cx="9404723" cy="140053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0BFAFD-EF19-476F-BC60-ECA3B06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221433"/>
            <a:ext cx="5048913" cy="54235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b="1" dirty="0"/>
              <a:t>Measure the Change in Voltage across an LDR using ADC, and print it in Serial monitor: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analogvalue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// put your setup code here, to run once: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(A0,INPUT);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// put your main code here, to run repeatedly: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analogvalue</a:t>
            </a:r>
            <a:r>
              <a:rPr lang="en-IN" dirty="0"/>
              <a:t>=</a:t>
            </a:r>
            <a:r>
              <a:rPr lang="en-IN" dirty="0" err="1"/>
              <a:t>analogRead</a:t>
            </a:r>
            <a:r>
              <a:rPr lang="en-IN" dirty="0"/>
              <a:t>(A0);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analogvalue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delay(500);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Image result for ldr with 10k ohm connected to analog pin">
            <a:extLst>
              <a:ext uri="{FF2B5EF4-FFF2-40B4-BE49-F238E27FC236}">
                <a16:creationId xmlns:a16="http://schemas.microsoft.com/office/drawing/2014/main" xmlns="" id="{3BF9D89B-F6A1-442A-B5C0-C5133551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3551"/>
            <a:ext cx="5877847" cy="48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4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CF2235-6D7B-4865-90DF-F046C8C0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4C169-67F1-46A8-841E-C153C8B2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en-IN" dirty="0"/>
              <a:t>Vary a led intensity according to variation of light falling on </a:t>
            </a:r>
            <a:r>
              <a:rPr lang="en-IN" dirty="0" err="1"/>
              <a:t>ldr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F9A591-00B6-4CD9-938A-65DEE9AD73B0}"/>
              </a:ext>
            </a:extLst>
          </p:cNvPr>
          <p:cNvSpPr/>
          <p:nvPr/>
        </p:nvSpPr>
        <p:spPr>
          <a:xfrm>
            <a:off x="875200" y="1853248"/>
            <a:ext cx="9813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0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7FC48-1536-4AAD-BE32-D4B7C278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D67AA-36B0-41F0-B5CE-86D17B54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2772"/>
            <a:ext cx="8946541" cy="4916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int a;</a:t>
            </a:r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// put your setup code here, to run once: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(A3,INPUT);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(9,OUTPUT);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// put your main code here, to run repeatedly:</a:t>
            </a:r>
          </a:p>
          <a:p>
            <a:pPr marL="0" indent="0">
              <a:buNone/>
            </a:pPr>
            <a:r>
              <a:rPr lang="en-IN" dirty="0"/>
              <a:t>  a=</a:t>
            </a:r>
            <a:r>
              <a:rPr lang="en-IN" dirty="0" err="1"/>
              <a:t>analogRead</a:t>
            </a:r>
            <a:r>
              <a:rPr lang="en-IN" dirty="0"/>
              <a:t>(A3);</a:t>
            </a:r>
          </a:p>
          <a:p>
            <a:pPr marL="0" indent="0">
              <a:buNone/>
            </a:pPr>
            <a:r>
              <a:rPr lang="en-IN" dirty="0"/>
              <a:t>  a=a/4;           //Scaling 0 to 1023 value to 0 to 255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analogWrite</a:t>
            </a:r>
            <a:r>
              <a:rPr lang="en-IN" dirty="0"/>
              <a:t>(9,a);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46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26" y="1970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SHOULD I LEARN ADC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025" y="2670430"/>
            <a:ext cx="6345260" cy="1778000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>
                <a:latin typeface="Arial" pitchFamily="34" charset="0"/>
                <a:cs typeface="Arial" pitchFamily="34" charset="0"/>
              </a:rPr>
              <a:t>Everything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that is present in the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physical world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is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analog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and continuous such as the temperature around us, light, humidity, velocity ,sound.</a:t>
            </a:r>
          </a:p>
          <a:p>
            <a:r>
              <a:rPr lang="en-US" sz="3300" dirty="0">
                <a:latin typeface="Arial" pitchFamily="34" charset="0"/>
                <a:cs typeface="Arial" pitchFamily="34" charset="0"/>
              </a:rPr>
              <a:t>But the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digital world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comprising the microcontrollers and processors need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binary data</a:t>
            </a:r>
            <a:r>
              <a:rPr lang="en-US" sz="3300" dirty="0">
                <a:latin typeface="Arial" pitchFamily="34" charset="0"/>
                <a:cs typeface="Arial" pitchFamily="34" charset="0"/>
              </a:rPr>
              <a:t> to process a given information. </a:t>
            </a:r>
          </a:p>
          <a:p>
            <a:r>
              <a:rPr lang="en-US" sz="3300" dirty="0">
                <a:latin typeface="Arial" pitchFamily="34" charset="0"/>
                <a:cs typeface="Arial" pitchFamily="34" charset="0"/>
              </a:rPr>
              <a:t>What we get is analog but we need digital data to process it. Now, this is why we need an Analog-to-Digital Converter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AutoShape 2" descr="http://macao.communications.museum/images/exhibits/2_19_6_1_eng.png"/>
          <p:cNvSpPr>
            <a:spLocks noChangeAspect="1" noChangeArrowheads="1"/>
          </p:cNvSpPr>
          <p:nvPr/>
        </p:nvSpPr>
        <p:spPr bwMode="auto">
          <a:xfrm>
            <a:off x="46990" y="-967062"/>
            <a:ext cx="6191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http://macao.communications.museum/images/exhibits/2_19_6_1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81" y="4746115"/>
            <a:ext cx="6191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31091" y="1509381"/>
            <a:ext cx="5963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It is a device which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converts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input to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</a:p>
        </p:txBody>
      </p:sp>
      <p:sp>
        <p:nvSpPr>
          <p:cNvPr id="6" name="Rectangle 5"/>
          <p:cNvSpPr/>
          <p:nvPr/>
        </p:nvSpPr>
        <p:spPr>
          <a:xfrm>
            <a:off x="908626" y="816589"/>
            <a:ext cx="2231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it does ?</a:t>
            </a:r>
          </a:p>
        </p:txBody>
      </p:sp>
    </p:spTree>
    <p:extLst>
      <p:ext uri="{BB962C8B-B14F-4D97-AF65-F5344CB8AC3E}">
        <p14:creationId xmlns:p14="http://schemas.microsoft.com/office/powerpoint/2010/main" val="37245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Analog –to- digital Converters are among the most widely used devices used for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data acquisition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Proximity sensor.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Digital thermometers.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Microphone.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30" y="4724400"/>
            <a:ext cx="59347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an ADC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Range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smallest to largest value an instrument can measure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Eg</a:t>
            </a:r>
            <a:r>
              <a:rPr lang="en-US" dirty="0">
                <a:latin typeface="Arial" pitchFamily="34" charset="0"/>
                <a:cs typeface="Arial" pitchFamily="34" charset="0"/>
              </a:rPr>
              <a:t> – 0-5 V range voltmeter, 1.0 to 2.0 mA range ammeter</a:t>
            </a:r>
          </a:p>
          <a:p>
            <a:pPr marL="0" indent="0">
              <a:buNone/>
            </a:pP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b="1" dirty="0">
                <a:latin typeface="Arial" pitchFamily="34" charset="0"/>
                <a:cs typeface="Arial" pitchFamily="34" charset="0"/>
              </a:rPr>
              <a:t>Resolution</a:t>
            </a:r>
          </a:p>
          <a:p>
            <a:pPr algn="just"/>
            <a:r>
              <a:rPr lang="en-IN" dirty="0">
                <a:latin typeface="Arial" pitchFamily="34" charset="0"/>
                <a:cs typeface="Arial" pitchFamily="34" charset="0"/>
              </a:rPr>
              <a:t>The resolution of the converter indicates the number of discrete values it can produce over the range of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analog</a:t>
            </a:r>
            <a:r>
              <a:rPr lang="en-IN" dirty="0">
                <a:latin typeface="Arial" pitchFamily="34" charset="0"/>
                <a:cs typeface="Arial" pitchFamily="34" charset="0"/>
              </a:rPr>
              <a:t> values. 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Higher the resolution , higher the precision.</a:t>
            </a:r>
          </a:p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 If range is 0-5 V and has a resolution of 20 steps then it can detect changes greater than (5-0)/20=0.25V (this smallest difference is also called step size)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9BB6D-4D5B-4657-BEA2-87F19EDE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Resolution graph</a:t>
            </a:r>
          </a:p>
        </p:txBody>
      </p:sp>
      <p:pic>
        <p:nvPicPr>
          <p:cNvPr id="4" name="Picture 2" descr="http://www.ibiblio.org/kuphaldt/electricCircuits/Digital/04252.png">
            <a:extLst>
              <a:ext uri="{FF2B5EF4-FFF2-40B4-BE49-F238E27FC236}">
                <a16:creationId xmlns:a16="http://schemas.microsoft.com/office/drawing/2014/main" xmlns="" id="{DBE90CCB-ECF1-4E1F-951C-7DC5F6AF5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33" y="2432482"/>
            <a:ext cx="5652860" cy="314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1880" y="0"/>
            <a:ext cx="531919" cy="399495"/>
          </a:xfrm>
        </p:spPr>
        <p:txBody>
          <a:bodyPr/>
          <a:lstStyle/>
          <a:p>
            <a:endParaRPr lang="en-IN" sz="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73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Reference Value</a:t>
            </a:r>
          </a:p>
          <a:p>
            <a:r>
              <a:rPr lang="en-IN" sz="2600" dirty="0">
                <a:latin typeface="Arial" pitchFamily="34" charset="0"/>
                <a:cs typeface="Arial" pitchFamily="34" charset="0"/>
              </a:rPr>
              <a:t>The reference voltage (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IN" sz="2600" baseline="-25000" dirty="0" err="1">
                <a:latin typeface="Arial" pitchFamily="34" charset="0"/>
                <a:cs typeface="Arial" pitchFamily="34" charset="0"/>
              </a:rPr>
              <a:t>ref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) is the maximum value that the ADC can convert. </a:t>
            </a:r>
          </a:p>
          <a:p>
            <a:r>
              <a:rPr lang="en-IN" sz="2600" dirty="0">
                <a:latin typeface="Arial" pitchFamily="34" charset="0"/>
                <a:cs typeface="Arial" pitchFamily="34" charset="0"/>
              </a:rPr>
              <a:t>If 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AV</a:t>
            </a:r>
            <a:r>
              <a:rPr lang="en-IN" sz="2600" baseline="-25000" dirty="0" err="1">
                <a:latin typeface="Arial" pitchFamily="34" charset="0"/>
                <a:cs typeface="Arial" pitchFamily="34" charset="0"/>
              </a:rPr>
              <a:t>ref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is unconnected, Arduino by default takes 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IN" sz="2600" baseline="-25000" dirty="0" err="1">
                <a:latin typeface="Arial" pitchFamily="34" charset="0"/>
                <a:cs typeface="Arial" pitchFamily="34" charset="0"/>
              </a:rPr>
              <a:t>ref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as 5v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3400" dirty="0"/>
          </a:p>
          <a:p>
            <a:endParaRPr lang="en-IN" sz="3400" dirty="0"/>
          </a:p>
        </p:txBody>
      </p:sp>
      <p:pic>
        <p:nvPicPr>
          <p:cNvPr id="1026" name="Picture 2" descr="Image result for arduino uno ports n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823" y="3288424"/>
            <a:ext cx="5236980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53" y="2052918"/>
            <a:ext cx="10088429" cy="4195481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IN" sz="3200" dirty="0" smtClean="0"/>
          </a:p>
          <a:p>
            <a:pPr>
              <a:buAutoNum type="arabicPeriod"/>
            </a:pPr>
            <a:endParaRPr lang="en-IN" sz="3200" dirty="0" smtClean="0"/>
          </a:p>
          <a:p>
            <a:pPr>
              <a:buAutoNum type="arabicPeriod"/>
            </a:pPr>
            <a:r>
              <a:rPr lang="en-IN" sz="3200" b="1" dirty="0" smtClean="0"/>
              <a:t>SUCCESSIVE </a:t>
            </a:r>
            <a:r>
              <a:rPr lang="en-IN" sz="3200" b="1" dirty="0"/>
              <a:t>APPROXIMATION(used by </a:t>
            </a:r>
            <a:r>
              <a:rPr lang="en-IN" sz="3200" b="1" dirty="0" err="1" smtClean="0"/>
              <a:t>Arduino</a:t>
            </a:r>
            <a:r>
              <a:rPr lang="en-IN" sz="3200" b="1" dirty="0" smtClean="0"/>
              <a:t>)</a:t>
            </a:r>
          </a:p>
          <a:p>
            <a:pPr>
              <a:buFont typeface="Wingdings 3" charset="2"/>
              <a:buAutoNum type="arabicPeriod"/>
            </a:pPr>
            <a:r>
              <a:rPr lang="en-IN" sz="3200" dirty="0"/>
              <a:t>COUNTER </a:t>
            </a:r>
            <a:r>
              <a:rPr lang="en-IN" sz="3200" dirty="0" smtClean="0"/>
              <a:t>TYPE</a:t>
            </a:r>
          </a:p>
          <a:p>
            <a:pPr>
              <a:buFont typeface="Wingdings 3" charset="2"/>
              <a:buAutoNum type="arabicPeriod"/>
            </a:pPr>
            <a:r>
              <a:rPr lang="en-IN" sz="3200" dirty="0"/>
              <a:t>INTEGRATING OR DUAL </a:t>
            </a:r>
            <a:r>
              <a:rPr lang="en-IN" sz="3200" dirty="0" smtClean="0"/>
              <a:t>SLOPE</a:t>
            </a:r>
          </a:p>
          <a:p>
            <a:pPr>
              <a:buFont typeface="Wingdings 3" charset="2"/>
              <a:buAutoNum type="arabicPeriod"/>
            </a:pPr>
            <a:r>
              <a:rPr lang="en-IN" sz="3200" dirty="0"/>
              <a:t>PARALLEL OR FLASH</a:t>
            </a:r>
          </a:p>
          <a:p>
            <a:pPr>
              <a:buFont typeface="Wingdings 3" charset="2"/>
              <a:buAutoNum type="arabicPeriod"/>
            </a:pPr>
            <a:endParaRPr lang="en-IN" sz="3200" dirty="0"/>
          </a:p>
          <a:p>
            <a:pPr>
              <a:buAutoNum type="arabicPeriod"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3162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132" y="190252"/>
            <a:ext cx="9044469" cy="90170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Successive Approximation ADC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78" y="1934592"/>
            <a:ext cx="5257800" cy="4217923"/>
          </a:xfrm>
        </p:spPr>
      </p:pic>
    </p:spTree>
    <p:extLst>
      <p:ext uri="{BB962C8B-B14F-4D97-AF65-F5344CB8AC3E}">
        <p14:creationId xmlns:p14="http://schemas.microsoft.com/office/powerpoint/2010/main" val="369524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A2C7777-8296-449B-8048-C4C894905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256286" y="317506"/>
            <a:ext cx="8794548" cy="6222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CA22F2-CF1F-4222-87FB-C7F0FDD1BE9E}"/>
              </a:ext>
            </a:extLst>
          </p:cNvPr>
          <p:cNvSpPr txBox="1"/>
          <p:nvPr/>
        </p:nvSpPr>
        <p:spPr>
          <a:xfrm>
            <a:off x="2648002" y="6222987"/>
            <a:ext cx="5857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arduino.stackexchange.com/questions/8073/where-can-i-find-a-better-pinout-diagram-for-arduino-ethernet-board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181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4053</TotalTime>
  <Words>562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Century Gothic</vt:lpstr>
      <vt:lpstr>Wingdings</vt:lpstr>
      <vt:lpstr>Wingdings 3</vt:lpstr>
      <vt:lpstr>Ion</vt:lpstr>
      <vt:lpstr> ANALOG TO DIGITAL CONVERTER (ADC)</vt:lpstr>
      <vt:lpstr>WHY SHOULD I LEARN ADC ??</vt:lpstr>
      <vt:lpstr>APPLICATIONS</vt:lpstr>
      <vt:lpstr>Characteristics of an ADC</vt:lpstr>
      <vt:lpstr>Resolution graph</vt:lpstr>
      <vt:lpstr>PowerPoint Presentation</vt:lpstr>
      <vt:lpstr>TYPES OF ADC</vt:lpstr>
      <vt:lpstr> Successive Approximation ADC </vt:lpstr>
      <vt:lpstr>PowerPoint Presentation</vt:lpstr>
      <vt:lpstr>analogRead(pin)</vt:lpstr>
      <vt:lpstr>Hardware Connection</vt:lpstr>
      <vt:lpstr>Example</vt:lpstr>
      <vt:lpstr>Task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TO DIGITAL CONVERSION (ADC)</dc:title>
  <dc:creator>HOME</dc:creator>
  <cp:lastModifiedBy>The Harry</cp:lastModifiedBy>
  <cp:revision>39</cp:revision>
  <dcterms:created xsi:type="dcterms:W3CDTF">2017-09-09T11:14:59Z</dcterms:created>
  <dcterms:modified xsi:type="dcterms:W3CDTF">2018-09-21T22:13:49Z</dcterms:modified>
</cp:coreProperties>
</file>