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75" r:id="rId4"/>
  </p:sldMasterIdLst>
  <p:notesMasterIdLst>
    <p:notesMasterId r:id="rId17"/>
  </p:notesMasterIdLst>
  <p:handoutMasterIdLst>
    <p:handoutMasterId r:id="rId18"/>
  </p:handoutMasterIdLst>
  <p:sldIdLst>
    <p:sldId id="266" r:id="rId5"/>
    <p:sldId id="274" r:id="rId6"/>
    <p:sldId id="275" r:id="rId7"/>
    <p:sldId id="276" r:id="rId8"/>
    <p:sldId id="277" r:id="rId9"/>
    <p:sldId id="284" r:id="rId10"/>
    <p:sldId id="287" r:id="rId11"/>
    <p:sldId id="285" r:id="rId12"/>
    <p:sldId id="286" r:id="rId13"/>
    <p:sldId id="289" r:id="rId14"/>
    <p:sldId id="290" r:id="rId15"/>
    <p:sldId id="28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274" autoAdjust="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22.09.2018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22.09.2018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15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052135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256928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90675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8333833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669944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3763921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2080868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6765432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 smtClean="0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222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 smtClean="0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59032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9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10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6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07289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 smtClean="0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 smtClean="0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 smtClean="0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 smtClean="0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0291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10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11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6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7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276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12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13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6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8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9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119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ru-RU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10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11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6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7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097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ru-RU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10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11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6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812155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ru-RU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11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961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11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725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3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40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3397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  <p:sldLayoutId id="2147483793" r:id="rId18"/>
    <p:sldLayoutId id="2147483794" r:id="rId19"/>
    <p:sldLayoutId id="2147483650" r:id="rId20"/>
    <p:sldLayoutId id="2147483660" r:id="rId21"/>
    <p:sldLayoutId id="2147483651" r:id="rId22"/>
    <p:sldLayoutId id="2147483661" r:id="rId23"/>
    <p:sldLayoutId id="2147483662" r:id="rId24"/>
    <p:sldLayoutId id="2147483652" r:id="rId25"/>
    <p:sldLayoutId id="2147483663" r:id="rId26"/>
    <p:sldLayoutId id="2147483665" r:id="rId27"/>
    <p:sldLayoutId id="2147483667" r:id="rId28"/>
    <p:sldLayoutId id="2147483668" r:id="rId29"/>
    <p:sldLayoutId id="2147483669" r:id="rId30"/>
    <p:sldLayoutId id="2147483670" r:id="rId31"/>
    <p:sldLayoutId id="2147483671" r:id="rId32"/>
    <p:sldLayoutId id="2147483673" r:id="rId33"/>
    <p:sldLayoutId id="2147483674" r:id="rId34"/>
    <p:sldLayoutId id="2147483664" r:id="rId35"/>
    <p:sldLayoutId id="2147483672" r:id="rId3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97763"/>
            <a:ext cx="7563394" cy="2444826"/>
          </a:xfrm>
          <a:ln>
            <a:noFill/>
          </a:ln>
        </p:spPr>
        <p:txBody>
          <a:bodyPr/>
          <a:lstStyle/>
          <a:p>
            <a:r>
              <a:rPr lang="en-US" sz="5400" dirty="0" smtClean="0">
                <a:ln>
                  <a:gradFill>
                    <a:gsLst>
                      <a:gs pos="0">
                        <a:srgbClr val="92D050"/>
                      </a:gs>
                      <a:gs pos="52000">
                        <a:srgbClr val="FFFF00"/>
                      </a:gs>
                      <a:gs pos="100000">
                        <a:srgbClr val="FFC000"/>
                      </a:gs>
                      <a:gs pos="100000">
                        <a:srgbClr val="FFC000"/>
                      </a:gs>
                    </a:gsLst>
                    <a:lin ang="5400000" scaled="1"/>
                  </a:gradFill>
                </a:ln>
                <a:gradFill flip="none" rotWithShape="1">
                  <a:gsLst>
                    <a:gs pos="0">
                      <a:srgbClr val="92D050"/>
                    </a:gs>
                    <a:gs pos="53000">
                      <a:srgbClr val="FFFF00"/>
                    </a:gs>
                    <a:gs pos="100000">
                      <a:srgbClr val="FFC000"/>
                    </a:gs>
                    <a:gs pos="100000">
                      <a:srgbClr val="FFC000"/>
                    </a:gs>
                  </a:gsLst>
                  <a:lin ang="0" scaled="1"/>
                  <a:tileRect/>
                </a:gradFill>
              </a:rPr>
              <a:t>Interfacing Arduino and Python</a:t>
            </a:r>
            <a:endParaRPr lang="ru-RU" sz="5400" dirty="0">
              <a:ln>
                <a:gradFill>
                  <a:gsLst>
                    <a:gs pos="0">
                      <a:srgbClr val="92D050"/>
                    </a:gs>
                    <a:gs pos="52000">
                      <a:srgbClr val="FFFF00"/>
                    </a:gs>
                    <a:gs pos="100000">
                      <a:srgbClr val="FFC000"/>
                    </a:gs>
                    <a:gs pos="100000">
                      <a:srgbClr val="FFC000"/>
                    </a:gs>
                  </a:gsLst>
                  <a:lin ang="5400000" scaled="1"/>
                </a:gradFill>
              </a:ln>
              <a:gradFill flip="none" rotWithShape="1">
                <a:gsLst>
                  <a:gs pos="0">
                    <a:srgbClr val="92D050"/>
                  </a:gs>
                  <a:gs pos="53000">
                    <a:srgbClr val="FFFF00"/>
                  </a:gs>
                  <a:gs pos="100000">
                    <a:srgbClr val="FFC000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1" r="89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dirty="0" smtClean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Arduino code for task</a:t>
            </a:r>
            <a:endParaRPr lang="en-IN" sz="60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4451" y="1726638"/>
            <a:ext cx="2484508" cy="47304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int n1,n2;</a:t>
            </a:r>
          </a:p>
          <a:p>
            <a:pPr marL="0" indent="0">
              <a:buNone/>
            </a:pPr>
            <a:r>
              <a:rPr lang="en-IN" sz="14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String s1,s2;</a:t>
            </a:r>
          </a:p>
          <a:p>
            <a:pPr marL="0" indent="0">
              <a:buNone/>
            </a:pPr>
            <a:r>
              <a:rPr lang="en-IN" sz="14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volatile int state=1</a:t>
            </a:r>
            <a:r>
              <a:rPr lang="en-IN" sz="14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;</a:t>
            </a:r>
            <a:endParaRPr lang="en-IN" sz="1400" dirty="0">
              <a:ln>
                <a:solidFill>
                  <a:schemeClr val="tx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IN" sz="1400" dirty="0" smtClean="0">
              <a:ln>
                <a:solidFill>
                  <a:schemeClr val="tx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N" sz="14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void </a:t>
            </a:r>
            <a:r>
              <a:rPr lang="en-IN" sz="14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setup</a:t>
            </a:r>
            <a:r>
              <a:rPr lang="en-IN" sz="14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()</a:t>
            </a:r>
          </a:p>
          <a:p>
            <a:pPr marL="0" indent="0">
              <a:buNone/>
            </a:pPr>
            <a:r>
              <a:rPr lang="en-IN" sz="14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N" sz="14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{</a:t>
            </a:r>
          </a:p>
          <a:p>
            <a:pPr marL="0" indent="0">
              <a:buNone/>
            </a:pPr>
            <a:r>
              <a:rPr lang="en-IN" sz="14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  pinMode(13,OUTPUT);</a:t>
            </a:r>
          </a:p>
          <a:p>
            <a:pPr marL="0" indent="0">
              <a:buNone/>
            </a:pPr>
            <a:r>
              <a:rPr lang="en-IN" sz="14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  digitalWrite(13,LOW);</a:t>
            </a:r>
          </a:p>
          <a:p>
            <a:pPr marL="0" indent="0">
              <a:buNone/>
            </a:pPr>
            <a:r>
              <a:rPr lang="en-IN" sz="14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  Serial.begin(9600</a:t>
            </a:r>
            <a:r>
              <a:rPr lang="en-IN" sz="14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);</a:t>
            </a:r>
          </a:p>
          <a:p>
            <a:pPr marL="0" indent="0">
              <a:buNone/>
            </a:pPr>
            <a:r>
              <a:rPr lang="en-IN" sz="14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}</a:t>
            </a:r>
            <a:endParaRPr lang="en-IN" sz="1400" dirty="0">
              <a:ln>
                <a:solidFill>
                  <a:schemeClr val="tx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10</a:t>
            </a:fld>
            <a:endParaRPr lang="ru-RU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370217" y="1726637"/>
            <a:ext cx="8530045" cy="47304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void loop() {</a:t>
            </a:r>
          </a:p>
          <a:p>
            <a:pPr marL="0" indent="0">
              <a:buFont typeface="Wingdings 3" charset="2"/>
              <a:buNone/>
            </a:pPr>
            <a:r>
              <a:rPr lang="en-IN" sz="14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  if(Serial.available())</a:t>
            </a:r>
          </a:p>
          <a:p>
            <a:pPr marL="0" indent="0">
              <a:buFont typeface="Wingdings 3" charset="2"/>
              <a:buNone/>
            </a:pPr>
            <a:r>
              <a:rPr lang="en-IN" sz="14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N" sz="14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{  </a:t>
            </a:r>
          </a:p>
          <a:p>
            <a:pPr marL="0" indent="0">
              <a:buFont typeface="Wingdings 3" charset="2"/>
              <a:buNone/>
            </a:pPr>
            <a:r>
              <a:rPr lang="en-IN" sz="14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N" sz="14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 s1=Serial.readStringUntil(';'); 		//reads string until ‘;’</a:t>
            </a:r>
          </a:p>
          <a:p>
            <a:pPr marL="0" indent="0">
              <a:buNone/>
            </a:pPr>
            <a:r>
              <a:rPr lang="en-IN" sz="14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  s2=Serial.readStringUntil(';');					</a:t>
            </a:r>
          </a:p>
          <a:p>
            <a:pPr marL="0" indent="0">
              <a:buNone/>
            </a:pPr>
            <a:r>
              <a:rPr lang="en-IN" sz="14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  n1=s1.toInt();					//converts string to int</a:t>
            </a:r>
          </a:p>
          <a:p>
            <a:pPr marL="0" indent="0">
              <a:buFont typeface="Wingdings 3" charset="2"/>
              <a:buNone/>
            </a:pPr>
            <a:r>
              <a:rPr lang="en-IN" sz="14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  n2=s2.toInt();</a:t>
            </a:r>
          </a:p>
          <a:p>
            <a:pPr marL="0" indent="0">
              <a:buFont typeface="Wingdings 3" charset="2"/>
              <a:buNone/>
            </a:pPr>
            <a:r>
              <a:rPr lang="en-IN" sz="14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  if(n1==5 &amp;&amp; n2==12)</a:t>
            </a:r>
          </a:p>
          <a:p>
            <a:pPr marL="0" indent="0">
              <a:buFont typeface="Wingdings 3" charset="2"/>
              <a:buNone/>
            </a:pPr>
            <a:r>
              <a:rPr lang="en-IN" sz="14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  {    state=!state;</a:t>
            </a:r>
          </a:p>
          <a:p>
            <a:pPr marL="0" indent="0">
              <a:buFont typeface="Wingdings 3" charset="2"/>
              <a:buNone/>
            </a:pPr>
            <a:r>
              <a:rPr lang="en-IN" sz="14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       digitalWrite(13,state);</a:t>
            </a:r>
          </a:p>
          <a:p>
            <a:pPr marL="0" indent="0">
              <a:buFont typeface="Wingdings 3" charset="2"/>
              <a:buNone/>
            </a:pPr>
            <a:r>
              <a:rPr lang="en-IN" sz="14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  } }</a:t>
            </a:r>
          </a:p>
          <a:p>
            <a:pPr marL="0" indent="0">
              <a:buFont typeface="Wingdings 3" charset="2"/>
              <a:buNone/>
            </a:pPr>
            <a:r>
              <a:rPr lang="en-IN" sz="14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 Serial.print(s1);Serial.print(";");Serial.print(s2);Serial.println(";");	// writes the string to serial</a:t>
            </a:r>
          </a:p>
          <a:p>
            <a:pPr marL="0" indent="0">
              <a:buFont typeface="Wingdings 3" charset="2"/>
              <a:buNone/>
            </a:pPr>
            <a:r>
              <a:rPr lang="en-IN" sz="14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}</a:t>
            </a:r>
            <a:endParaRPr lang="en-IN" sz="1400" dirty="0">
              <a:ln>
                <a:solidFill>
                  <a:schemeClr val="tx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25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dirty="0" smtClean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Output of task</a:t>
            </a:r>
            <a:endParaRPr lang="en-IN" sz="60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4451" y="1726638"/>
            <a:ext cx="10566288" cy="47304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You can see the on-board LED blinking on the Arduino</a:t>
            </a:r>
          </a:p>
          <a:p>
            <a:pPr marL="0" indent="0">
              <a:buNone/>
            </a:pPr>
            <a:r>
              <a:rPr lang="en-IN" sz="14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Apart from that you can see a series of strings printing on the python terminal</a:t>
            </a:r>
          </a:p>
          <a:p>
            <a:pPr marL="0" indent="0">
              <a:buNone/>
            </a:pPr>
            <a:endParaRPr lang="en-IN" sz="1400" dirty="0">
              <a:ln>
                <a:solidFill>
                  <a:schemeClr val="tx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N" sz="14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The letter ‘  b ’ </a:t>
            </a:r>
            <a:r>
              <a:rPr lang="en-IN" sz="140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represents </a:t>
            </a:r>
            <a:r>
              <a:rPr lang="en-IN" sz="140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bytes</a:t>
            </a:r>
            <a:endParaRPr lang="en-IN" sz="1400" dirty="0" smtClean="0">
              <a:ln>
                <a:solidFill>
                  <a:schemeClr val="tx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N" sz="14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The next part – ‘ 5;12. ’ is the data received</a:t>
            </a:r>
          </a:p>
          <a:p>
            <a:pPr marL="0" indent="0">
              <a:buNone/>
            </a:pPr>
            <a:r>
              <a:rPr lang="en-IN" sz="14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‘ \r\n ’ is end of line sequence</a:t>
            </a:r>
          </a:p>
          <a:p>
            <a:pPr marL="0" indent="0">
              <a:buNone/>
            </a:pPr>
            <a:endParaRPr lang="en-IN" sz="1400" dirty="0">
              <a:ln>
                <a:solidFill>
                  <a:schemeClr val="tx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N" sz="1400" b="1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End of line sequences</a:t>
            </a:r>
          </a:p>
          <a:p>
            <a:r>
              <a:rPr lang="en-IN" sz="14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Windows end of line sequence:  		\r\n</a:t>
            </a:r>
          </a:p>
          <a:p>
            <a:r>
              <a:rPr lang="en-IN" sz="14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Unix end of line sequence:     		</a:t>
            </a:r>
            <a:r>
              <a:rPr lang="en-IN" sz="14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\</a:t>
            </a:r>
            <a:r>
              <a:rPr lang="en-IN" sz="14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n</a:t>
            </a:r>
          </a:p>
          <a:p>
            <a:r>
              <a:rPr lang="en-IN" sz="14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Mac end of line sequence:      		</a:t>
            </a:r>
            <a:r>
              <a:rPr lang="en-IN" sz="14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\</a:t>
            </a:r>
            <a:r>
              <a:rPr lang="en-IN" sz="14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r</a:t>
            </a:r>
            <a:endParaRPr lang="en-IN" sz="1400" b="1" dirty="0">
              <a:ln>
                <a:solidFill>
                  <a:schemeClr val="tx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IN" sz="1400" dirty="0" smtClean="0">
              <a:ln>
                <a:solidFill>
                  <a:schemeClr val="tx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N" sz="14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 </a:t>
            </a:r>
            <a:endParaRPr lang="en-IN" sz="1400" dirty="0">
              <a:ln>
                <a:solidFill>
                  <a:schemeClr val="tx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11</a:t>
            </a:fld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2" y="2430893"/>
            <a:ext cx="3038899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8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dirty="0" smtClean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ASCII </a:t>
            </a:r>
            <a:r>
              <a:rPr lang="en-IN" sz="6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chart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955" y="1600029"/>
            <a:ext cx="10761784" cy="514040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2400" b="1" dirty="0" smtClean="0">
              <a:ln>
                <a:solidFill>
                  <a:schemeClr val="tx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N" sz="2400" b="1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ASCII </a:t>
            </a:r>
            <a:r>
              <a:rPr lang="en-IN" sz="2400" b="1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codes and their escape sequences</a:t>
            </a:r>
          </a:p>
          <a:p>
            <a:pPr marL="0" indent="0">
              <a:buNone/>
            </a:pPr>
            <a:r>
              <a:rPr lang="en-IN" sz="24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ASCII Name   </a:t>
            </a:r>
            <a:r>
              <a:rPr lang="en-IN" sz="24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 Description                 C </a:t>
            </a:r>
            <a:r>
              <a:rPr lang="en-IN" sz="24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Escape Sequence</a:t>
            </a:r>
          </a:p>
          <a:p>
            <a:r>
              <a:rPr lang="en-IN" sz="24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nul	              null </a:t>
            </a:r>
            <a:r>
              <a:rPr lang="en-IN" sz="24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byte      </a:t>
            </a:r>
            <a:r>
              <a:rPr lang="en-IN" sz="24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	 			\0 </a:t>
            </a:r>
            <a:r>
              <a:rPr lang="en-IN" sz="24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(zero)</a:t>
            </a:r>
          </a:p>
          <a:p>
            <a:r>
              <a:rPr lang="en-IN" sz="24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bel          </a:t>
            </a:r>
            <a:r>
              <a:rPr lang="en-IN" sz="24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      audible bell    			\</a:t>
            </a:r>
            <a:r>
              <a:rPr lang="en-IN" sz="24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a</a:t>
            </a:r>
          </a:p>
          <a:p>
            <a:r>
              <a:rPr lang="en-IN" sz="24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bs </a:t>
            </a:r>
            <a:r>
              <a:rPr lang="en-IN" sz="24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	              backspace       			\</a:t>
            </a:r>
            <a:r>
              <a:rPr lang="en-IN" sz="24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b</a:t>
            </a:r>
          </a:p>
          <a:p>
            <a:r>
              <a:rPr lang="en-IN" sz="24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ht           </a:t>
            </a:r>
            <a:r>
              <a:rPr lang="en-IN" sz="24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       horizontal </a:t>
            </a:r>
            <a:r>
              <a:rPr lang="en-IN" sz="24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tab  </a:t>
            </a:r>
            <a:r>
              <a:rPr lang="en-IN" sz="24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			\</a:t>
            </a:r>
            <a:r>
              <a:rPr lang="en-IN" sz="24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t</a:t>
            </a:r>
          </a:p>
          <a:p>
            <a:r>
              <a:rPr lang="en-IN" sz="24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nl                   newline         			\</a:t>
            </a:r>
            <a:r>
              <a:rPr lang="en-IN" sz="24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n</a:t>
            </a:r>
          </a:p>
          <a:p>
            <a:r>
              <a:rPr lang="en-IN" sz="24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cr           </a:t>
            </a:r>
            <a:r>
              <a:rPr lang="en-IN" sz="24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       carriage </a:t>
            </a:r>
            <a:r>
              <a:rPr lang="en-IN" sz="24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return </a:t>
            </a:r>
            <a:r>
              <a:rPr lang="en-IN" sz="24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			\</a:t>
            </a:r>
            <a:r>
              <a:rPr lang="en-IN" sz="24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25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28710" y="599157"/>
            <a:ext cx="9404723" cy="1400530"/>
          </a:xfrm>
          <a:noFill/>
        </p:spPr>
        <p:txBody>
          <a:bodyPr/>
          <a:lstStyle/>
          <a:p>
            <a:r>
              <a:rPr lang="en-IN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1">
                        <a:lumMod val="45000"/>
                        <a:lumOff val="55000"/>
                      </a:schemeClr>
                    </a:gs>
                    <a:gs pos="94000">
                      <a:srgbClr val="FFC000">
                        <a:lumMod val="53000"/>
                        <a:lumOff val="47000"/>
                      </a:srgbClr>
                    </a:gs>
                    <a:gs pos="47000">
                      <a:schemeClr val="accent1">
                        <a:lumMod val="30000"/>
                        <a:lumOff val="70000"/>
                      </a:schemeClr>
                    </a:gs>
                  </a:gsLst>
                  <a:lin ang="0" scaled="1"/>
                  <a:tileRect/>
                </a:gradFill>
              </a:rPr>
              <a:t>I</a:t>
            </a:r>
            <a:r>
              <a:rPr lang="en-IN" dirty="0" smtClean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1">
                        <a:lumMod val="45000"/>
                        <a:lumOff val="55000"/>
                      </a:schemeClr>
                    </a:gs>
                    <a:gs pos="94000">
                      <a:srgbClr val="FFC000">
                        <a:lumMod val="53000"/>
                        <a:lumOff val="47000"/>
                      </a:srgbClr>
                    </a:gs>
                    <a:gs pos="47000">
                      <a:schemeClr val="accent1">
                        <a:lumMod val="30000"/>
                        <a:lumOff val="70000"/>
                      </a:schemeClr>
                    </a:gs>
                  </a:gsLst>
                  <a:lin ang="0" scaled="1"/>
                  <a:tileRect/>
                </a:gradFill>
              </a:rPr>
              <a:t>mport</a:t>
            </a:r>
            <a:endParaRPr lang="en-IN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94000">
                    <a:srgbClr val="FFC000">
                      <a:lumMod val="53000"/>
                      <a:lumOff val="47000"/>
                    </a:srgbClr>
                  </a:gs>
                  <a:gs pos="47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28710" y="2088566"/>
            <a:ext cx="9966158" cy="2029406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import</a:t>
            </a:r>
            <a:r>
              <a:rPr lang="en-US" sz="28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 </a:t>
            </a:r>
            <a:r>
              <a:rPr lang="en-US" sz="2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in python is </a:t>
            </a:r>
            <a:r>
              <a:rPr lang="en-US" sz="28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similar to #</a:t>
            </a:r>
            <a:r>
              <a:rPr lang="en-US" sz="2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include&lt;header_file&gt; </a:t>
            </a:r>
            <a:r>
              <a:rPr lang="en-US" sz="28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in C/C++. </a:t>
            </a:r>
            <a:endParaRPr lang="en-US" sz="2800" dirty="0" smtClean="0">
              <a:ln>
                <a:solidFill>
                  <a:schemeClr val="tx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  <a:p>
            <a:pPr algn="just"/>
            <a:r>
              <a:rPr lang="en-US" sz="2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Python</a:t>
            </a:r>
            <a:r>
              <a:rPr lang="en-US" sz="28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modules </a:t>
            </a:r>
            <a:r>
              <a:rPr lang="en-US" sz="28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can get access to code from another module </a:t>
            </a:r>
            <a:r>
              <a:rPr lang="en-US" sz="2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by</a:t>
            </a:r>
            <a:r>
              <a:rPr lang="en-US" sz="28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importing</a:t>
            </a:r>
            <a:r>
              <a:rPr lang="en-US" sz="2800" b="1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the </a:t>
            </a:r>
            <a:r>
              <a:rPr lang="en-US" sz="28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file/function using </a:t>
            </a:r>
            <a:r>
              <a:rPr lang="en-US" sz="2800" b="1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import</a:t>
            </a:r>
            <a:r>
              <a:rPr lang="en-US" sz="28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.</a:t>
            </a:r>
            <a:endParaRPr lang="en-IN" sz="2800" dirty="0">
              <a:ln>
                <a:solidFill>
                  <a:schemeClr val="tx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</a:t>
            </a:fld>
            <a:endParaRPr lang="ru-RU" dirty="0"/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528710" y="4117972"/>
            <a:ext cx="9050518" cy="52227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1">
                        <a:lumMod val="45000"/>
                        <a:lumOff val="55000"/>
                      </a:schemeClr>
                    </a:gs>
                    <a:gs pos="94000">
                      <a:srgbClr val="FFC000">
                        <a:lumMod val="53000"/>
                        <a:lumOff val="47000"/>
                      </a:srgbClr>
                    </a:gs>
                    <a:gs pos="47000">
                      <a:schemeClr val="accent1">
                        <a:lumMod val="30000"/>
                        <a:lumOff val="70000"/>
                      </a:schemeClr>
                    </a:gs>
                  </a:gsLst>
                  <a:lin ang="0" scaled="1"/>
                  <a:tileRect/>
                </a:gradFill>
              </a:rPr>
              <a:t>i</a:t>
            </a:r>
            <a:r>
              <a:rPr lang="en-IN" sz="3600" b="0" dirty="0" smtClean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1">
                        <a:lumMod val="45000"/>
                        <a:lumOff val="55000"/>
                      </a:schemeClr>
                    </a:gs>
                    <a:gs pos="94000">
                      <a:srgbClr val="FFC000">
                        <a:lumMod val="53000"/>
                        <a:lumOff val="47000"/>
                      </a:srgbClr>
                    </a:gs>
                    <a:gs pos="47000">
                      <a:schemeClr val="accent1">
                        <a:lumMod val="30000"/>
                        <a:lumOff val="70000"/>
                      </a:schemeClr>
                    </a:gs>
                  </a:gsLst>
                  <a:lin ang="0" scaled="1"/>
                  <a:tileRect/>
                </a:gradFill>
              </a:rPr>
              <a:t>mport serial</a:t>
            </a:r>
            <a:endParaRPr lang="en-IN" sz="3600" b="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94000">
                    <a:srgbClr val="FFC000">
                      <a:lumMod val="53000"/>
                      <a:lumOff val="47000"/>
                    </a:srgbClr>
                  </a:gs>
                  <a:gs pos="47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528710" y="5223163"/>
            <a:ext cx="9050518" cy="46957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0" dirty="0" smtClean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1">
                        <a:lumMod val="45000"/>
                        <a:lumOff val="55000"/>
                      </a:schemeClr>
                    </a:gs>
                    <a:gs pos="94000">
                      <a:srgbClr val="FFC000">
                        <a:lumMod val="53000"/>
                        <a:lumOff val="47000"/>
                      </a:srgbClr>
                    </a:gs>
                    <a:gs pos="47000">
                      <a:schemeClr val="accent1">
                        <a:lumMod val="30000"/>
                        <a:lumOff val="70000"/>
                      </a:schemeClr>
                    </a:gs>
                  </a:gsLst>
                  <a:lin ang="0" scaled="1"/>
                  <a:tileRect/>
                </a:gradFill>
              </a:rPr>
              <a:t>import time</a:t>
            </a:r>
            <a:endParaRPr lang="en-IN" sz="3600" b="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94000">
                    <a:srgbClr val="FFC000">
                      <a:lumMod val="53000"/>
                      <a:lumOff val="47000"/>
                    </a:srgbClr>
                  </a:gs>
                  <a:gs pos="47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528710" y="4596932"/>
            <a:ext cx="10515600" cy="563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This imports the header file to use the serial functions.</a:t>
            </a:r>
            <a:endParaRPr lang="en-IN" sz="2800" dirty="0">
              <a:ln>
                <a:solidFill>
                  <a:schemeClr val="tx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28710" y="5781618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This imports the header file to use time related functions.</a:t>
            </a:r>
            <a:endParaRPr lang="en-IN" sz="2800" dirty="0">
              <a:ln>
                <a:solidFill>
                  <a:schemeClr val="tx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9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0800000" scaled="1"/>
                  <a:tileRect/>
                </a:gradFill>
              </a:rPr>
              <a:t>serial.Serial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975505"/>
            <a:ext cx="10515600" cy="3370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b="1" dirty="0" smtClean="0">
                <a:latin typeface="Comic Sans MS" panose="030F0702030302020204" pitchFamily="66" charset="0"/>
              </a:rPr>
              <a:t>Syntax</a:t>
            </a:r>
            <a:r>
              <a:rPr lang="en-IN" sz="3200" b="1" dirty="0" smtClean="0"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r>
              <a:rPr lang="en-IN" sz="2800" b="1" dirty="0" smtClean="0">
                <a:latin typeface="Comic Sans MS" panose="030F0702030302020204" pitchFamily="66" charset="0"/>
              </a:rPr>
              <a:t>     </a:t>
            </a:r>
            <a:r>
              <a:rPr lang="en-IN" sz="3200" b="1" dirty="0" smtClean="0">
                <a:latin typeface="Comic Sans MS" panose="030F0702030302020204" pitchFamily="66" charset="0"/>
              </a:rPr>
              <a:t>variable </a:t>
            </a:r>
            <a:r>
              <a:rPr lang="en-IN" sz="3200" b="1" dirty="0">
                <a:latin typeface="Comic Sans MS" panose="030F0702030302020204" pitchFamily="66" charset="0"/>
              </a:rPr>
              <a:t>= </a:t>
            </a:r>
            <a:r>
              <a:rPr lang="en-IN" sz="3200" b="1" dirty="0" smtClean="0">
                <a:latin typeface="Comic Sans MS" panose="030F0702030302020204" pitchFamily="66" charset="0"/>
              </a:rPr>
              <a:t>serial.Serial ('com port', baud rate)</a:t>
            </a:r>
          </a:p>
          <a:p>
            <a:r>
              <a:rPr lang="en-IN" sz="2800" dirty="0" smtClean="0">
                <a:latin typeface="Comic Sans MS" panose="030F0702030302020204" pitchFamily="66" charset="0"/>
              </a:rPr>
              <a:t> </a:t>
            </a:r>
            <a:r>
              <a:rPr lang="en-IN" sz="3200" dirty="0" smtClean="0">
                <a:latin typeface="Comic Sans MS" panose="030F0702030302020204" pitchFamily="66" charset="0"/>
              </a:rPr>
              <a:t>This is to set the baud rate and the com-port number for the serial communication from python code on your pc to Arduino or vice versa.</a:t>
            </a:r>
            <a:endParaRPr lang="en-IN" sz="3200" dirty="0">
              <a:latin typeface="Comic Sans MS" panose="030F0702030302020204" pitchFamily="66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280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.encode()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6112" y="1665052"/>
            <a:ext cx="11345592" cy="53185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Syntax:</a:t>
            </a:r>
          </a:p>
          <a:p>
            <a:pPr marL="0" indent="0" algn="just"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	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string_name.encode()</a:t>
            </a:r>
          </a:p>
          <a:p>
            <a:pPr algn="just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In Python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3.0, strings are stored as Unicode,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  <a:p>
            <a:pPr algn="just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For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efficient storage of these strings,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they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are converted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into a continuous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set of bytes. The process is known as 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encoding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.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  <a:p>
            <a:pPr algn="just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There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are various encodings present which treats a string differently. The popular encodings being 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utf-8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, 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ASCII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,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etc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.</a:t>
            </a:r>
          </a:p>
          <a:p>
            <a:pPr marL="0" indent="0" algn="just">
              <a:buNone/>
            </a:pP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NOTE: ASCII, Unicode are different types in which characters are stored.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 </a:t>
            </a:r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264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time.sleep()</a:t>
            </a:r>
            <a:endParaRPr lang="en-IN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6111" y="1495195"/>
            <a:ext cx="10630486" cy="517322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Syntax: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3200" b="1" dirty="0" smtClean="0">
                <a:latin typeface="Comic Sans MS" panose="030F0702030302020204" pitchFamily="66" charset="0"/>
              </a:rPr>
              <a:t>	time.sleep(time_in_seconds)</a:t>
            </a:r>
            <a:endParaRPr 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Python's time module has a handy function called sleep().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Essentially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, as the name implies, it pauses your Python program. </a:t>
            </a: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time.sleep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()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is the equivalent to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the 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delay()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function in Arduino.</a:t>
            </a:r>
            <a:endParaRPr lang="en-IN" sz="32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770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Some additional functions…</a:t>
            </a:r>
            <a:endParaRPr lang="en-IN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646109" y="3142172"/>
            <a:ext cx="9847217" cy="1431303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The 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readline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 method reads one line from the file and returns it as a string. </a:t>
            </a:r>
            <a:endParaRPr lang="en-US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  <a:p>
            <a:pPr algn="just"/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The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string returned by 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readline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 will contain the newline character at the end.</a:t>
            </a:r>
            <a:endParaRPr lang="en-IN" sz="22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6</a:t>
            </a:fld>
            <a:endParaRPr lang="ru-RU" dirty="0"/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646110" y="2577909"/>
            <a:ext cx="9050518" cy="472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700" b="0" dirty="0" smtClean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Serial_variable.readline()</a:t>
            </a:r>
            <a:endParaRPr lang="en-IN" sz="2700" b="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646110" y="4672690"/>
            <a:ext cx="9050518" cy="406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700" b="0" dirty="0" smtClean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variable.split(‘character’)</a:t>
            </a:r>
            <a:endParaRPr lang="en-IN" sz="2700" b="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646109" y="5178145"/>
            <a:ext cx="9847217" cy="1584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At some point, you may need to break a large string down into smaller chunks, or strings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.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To do this, you use the split function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.</a:t>
            </a:r>
          </a:p>
          <a:p>
            <a:pPr algn="just"/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What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it does is split or breakup a string and add the data to a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list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using a defined separator.</a:t>
            </a:r>
            <a:endParaRPr lang="en-IN" sz="22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646110" y="1650128"/>
            <a:ext cx="9050518" cy="406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700" b="0" dirty="0" smtClean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Serial_variable.write(string_variable.encode())</a:t>
            </a:r>
            <a:endParaRPr lang="en-IN" sz="2700" b="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a:endParaRP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646110" y="2140424"/>
            <a:ext cx="9847217" cy="453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The .write() function is used to write a string to the serial.</a:t>
            </a:r>
            <a:endParaRPr lang="en-IN" sz="22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29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199" y="166550"/>
            <a:ext cx="9404723" cy="1400530"/>
          </a:xfrm>
        </p:spPr>
        <p:txBody>
          <a:bodyPr>
            <a:normAutofit/>
          </a:bodyPr>
          <a:lstStyle/>
          <a:p>
            <a:r>
              <a:rPr lang="en-IN" dirty="0" smtClean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Some additional functions in Arduino…</a:t>
            </a:r>
            <a:endParaRPr lang="en-IN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838199" y="2446603"/>
            <a:ext cx="9592157" cy="21271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Syntax:</a:t>
            </a:r>
          </a:p>
          <a:p>
            <a:pPr marL="0" indent="0" algn="just">
              <a:buNone/>
            </a:pPr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	</a:t>
            </a:r>
            <a:r>
              <a:rPr lang="en-I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string_variable = Serial.readStringUntil(delimiter);</a:t>
            </a:r>
          </a:p>
          <a:p>
            <a:pPr algn="just"/>
            <a:r>
              <a:rPr lang="en-I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Delimiter is a condition until which the string is read and the rest of it is left out.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838199" y="1859455"/>
            <a:ext cx="9050518" cy="472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0" dirty="0" smtClean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.readStringUntil()</a:t>
            </a:r>
            <a:endParaRPr lang="en-IN" sz="3600" b="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838200" y="4688170"/>
            <a:ext cx="9050518" cy="406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0" dirty="0" smtClean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.toint()</a:t>
            </a:r>
            <a:endParaRPr lang="en-IN" sz="3600" b="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838199" y="5158521"/>
            <a:ext cx="9847217" cy="21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Syntax:</a:t>
            </a:r>
          </a:p>
          <a:p>
            <a:pPr marL="0" indent="0" algn="just">
              <a:buNone/>
            </a:pPr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	</a:t>
            </a:r>
            <a:r>
              <a:rPr lang="en-I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int_variable = s1.toInt();</a:t>
            </a:r>
          </a:p>
          <a:p>
            <a:pPr algn="just"/>
            <a:r>
              <a:rPr lang="en-I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toint() converts the data received into int data type.</a:t>
            </a:r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48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74024" y="330201"/>
            <a:ext cx="9144000" cy="1153064"/>
          </a:xfrm>
        </p:spPr>
        <p:txBody>
          <a:bodyPr>
            <a:normAutofit/>
          </a:bodyPr>
          <a:lstStyle/>
          <a:p>
            <a:r>
              <a:rPr lang="en-IN" dirty="0" smtClean="0"/>
              <a:t>Let’s </a:t>
            </a:r>
            <a:r>
              <a:rPr lang="en-IN" sz="4400" dirty="0" smtClean="0"/>
              <a:t>do</a:t>
            </a:r>
            <a:r>
              <a:rPr lang="en-IN" dirty="0" smtClean="0"/>
              <a:t> </a:t>
            </a:r>
            <a:r>
              <a:rPr lang="en-IN" dirty="0"/>
              <a:t>a</a:t>
            </a:r>
            <a:r>
              <a:rPr lang="en-IN" dirty="0" smtClean="0"/>
              <a:t> task…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74024" y="2687936"/>
            <a:ext cx="11526239" cy="228901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Send two integers from python to Arduino. Check the received values and toggle the on-board LED if they are correct.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Send the values back to python serial from Arduino and print the received values in python terminal.</a:t>
            </a:r>
            <a:endParaRPr lang="en-IN" sz="28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672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2018" y="363151"/>
            <a:ext cx="9404723" cy="1400530"/>
          </a:xfrm>
        </p:spPr>
        <p:txBody>
          <a:bodyPr/>
          <a:lstStyle/>
          <a:p>
            <a:r>
              <a:rPr lang="en-IN" sz="6000" dirty="0" smtClean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Python code for task</a:t>
            </a:r>
            <a:endParaRPr lang="en-IN" sz="60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955" y="1600029"/>
            <a:ext cx="10761784" cy="47304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9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import serial</a:t>
            </a:r>
          </a:p>
          <a:p>
            <a:pPr marL="0" indent="0">
              <a:buNone/>
            </a:pPr>
            <a:r>
              <a:rPr lang="en-IN" sz="19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import </a:t>
            </a:r>
            <a:r>
              <a:rPr lang="en-IN" sz="19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time</a:t>
            </a:r>
            <a:endParaRPr lang="en-IN" sz="1900" dirty="0">
              <a:ln>
                <a:solidFill>
                  <a:schemeClr val="tx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N" sz="19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ard = serial.Serial('com3',9600</a:t>
            </a:r>
            <a:r>
              <a:rPr lang="en-IN" sz="19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);			#serial variable</a:t>
            </a:r>
            <a:endParaRPr lang="en-IN" sz="1900" dirty="0">
              <a:ln>
                <a:solidFill>
                  <a:schemeClr val="tx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N" sz="19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while True:</a:t>
            </a:r>
          </a:p>
          <a:p>
            <a:pPr marL="0" indent="0">
              <a:buNone/>
            </a:pPr>
            <a:r>
              <a:rPr lang="en-IN" sz="19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    a=5</a:t>
            </a:r>
          </a:p>
          <a:p>
            <a:pPr marL="0" indent="0">
              <a:buNone/>
            </a:pPr>
            <a:r>
              <a:rPr lang="en-IN" sz="19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    b=12</a:t>
            </a:r>
          </a:p>
          <a:p>
            <a:pPr marL="0" indent="0">
              <a:buNone/>
            </a:pPr>
            <a:r>
              <a:rPr lang="en-IN" sz="19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    s=str(a)+";"+str(b</a:t>
            </a:r>
            <a:r>
              <a:rPr lang="en-IN" sz="19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)+".“						#convert int into string and append</a:t>
            </a:r>
            <a:endParaRPr lang="en-IN" sz="1900" dirty="0">
              <a:ln>
                <a:solidFill>
                  <a:schemeClr val="tx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N" sz="19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    ard.write(s.encode</a:t>
            </a:r>
            <a:r>
              <a:rPr lang="en-IN" sz="19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())						#writing string to serial</a:t>
            </a:r>
            <a:endParaRPr lang="en-IN" sz="1900" dirty="0">
              <a:ln>
                <a:solidFill>
                  <a:schemeClr val="tx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N" sz="19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    time.sleep(0.1</a:t>
            </a:r>
            <a:r>
              <a:rPr lang="en-IN" sz="19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)							#delay</a:t>
            </a:r>
            <a:endParaRPr lang="en-IN" sz="1900" dirty="0">
              <a:ln>
                <a:solidFill>
                  <a:schemeClr val="tx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N" sz="19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    ar=ard.readline</a:t>
            </a:r>
            <a:r>
              <a:rPr lang="en-IN" sz="19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()							#reading data from serial</a:t>
            </a:r>
            <a:endParaRPr lang="en-IN" sz="1900" dirty="0">
              <a:ln>
                <a:solidFill>
                  <a:schemeClr val="tx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N" sz="19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    print(ar)</a:t>
            </a:r>
          </a:p>
          <a:p>
            <a:pPr marL="0" indent="0">
              <a:buNone/>
            </a:pPr>
            <a:endParaRPr lang="en-IN" sz="1900" dirty="0">
              <a:ln>
                <a:solidFill>
                  <a:schemeClr val="tx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809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http://schemas.openxmlformats.org/package/2006/metadata/core-properties"/>
    <ds:schemaRef ds:uri="http://purl.org/dc/dcmitype/"/>
    <ds:schemaRef ds:uri="fb0879af-3eba-417a-a55a-ffe6dcd6ca77"/>
    <ds:schemaRef ds:uri="6dc4bcd6-49db-4c07-9060-8acfc67cef9f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microsoft.com/sharepoint/v3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372</Words>
  <Application>Microsoft Office PowerPoint</Application>
  <PresentationFormat>Widescreen</PresentationFormat>
  <Paragraphs>117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Comic Sans MS</vt:lpstr>
      <vt:lpstr>Wingdings 3</vt:lpstr>
      <vt:lpstr>Ion</vt:lpstr>
      <vt:lpstr>Interfacing Arduino and Python</vt:lpstr>
      <vt:lpstr>Import</vt:lpstr>
      <vt:lpstr>serial.Serial</vt:lpstr>
      <vt:lpstr>.encode()</vt:lpstr>
      <vt:lpstr>time.sleep()</vt:lpstr>
      <vt:lpstr>Some additional functions…</vt:lpstr>
      <vt:lpstr>Some additional functions in Arduino…</vt:lpstr>
      <vt:lpstr>Let’s do a task…</vt:lpstr>
      <vt:lpstr>Python code for task</vt:lpstr>
      <vt:lpstr>Arduino code for task</vt:lpstr>
      <vt:lpstr>Output of task</vt:lpstr>
      <vt:lpstr>ASCII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2018-09-21T14:51:17Z</dcterms:created>
  <dcterms:modified xsi:type="dcterms:W3CDTF">2018-09-22T11:25:05Z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