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256" r:id="rId5"/>
    <p:sldId id="257" r:id="rId6"/>
    <p:sldId id="295" r:id="rId7"/>
    <p:sldId id="296" r:id="rId8"/>
    <p:sldId id="297" r:id="rId9"/>
    <p:sldId id="298" r:id="rId10"/>
    <p:sldId id="286" r:id="rId11"/>
    <p:sldId id="303" r:id="rId12"/>
    <p:sldId id="283" r:id="rId13"/>
    <p:sldId id="287" r:id="rId14"/>
    <p:sldId id="300" r:id="rId15"/>
    <p:sldId id="301" r:id="rId16"/>
    <p:sldId id="299" r:id="rId17"/>
    <p:sldId id="270" r:id="rId18"/>
    <p:sldId id="293" r:id="rId19"/>
    <p:sldId id="304" r:id="rId20"/>
    <p:sldId id="259" r:id="rId21"/>
    <p:sldId id="272" r:id="rId22"/>
    <p:sldId id="275" r:id="rId23"/>
    <p:sldId id="278" r:id="rId24"/>
    <p:sldId id="289" r:id="rId25"/>
    <p:sldId id="277" r:id="rId26"/>
    <p:sldId id="279"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31" autoAdjust="0"/>
  </p:normalViewPr>
  <p:slideViewPr>
    <p:cSldViewPr snapToGrid="0">
      <p:cViewPr varScale="1">
        <p:scale>
          <a:sx n="72" d="100"/>
          <a:sy n="72" d="100"/>
        </p:scale>
        <p:origin x="516" y="60"/>
      </p:cViewPr>
      <p:guideLst/>
    </p:cSldViewPr>
  </p:slideViewPr>
  <p:outlineViewPr>
    <p:cViewPr>
      <p:scale>
        <a:sx n="33" d="100"/>
        <a:sy n="33" d="100"/>
      </p:scale>
      <p:origin x="0" y="-2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2018/09/22</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dirty="0"/>
              <a:t>Click to edit Master title style</a:t>
            </a:r>
            <a:endParaRPr lang="en-ZA"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ZA"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4" name="Rectangle 3">
            <a:extLst>
              <a:ext uri="{FF2B5EF4-FFF2-40B4-BE49-F238E27FC236}">
                <a16:creationId xmlns:a16="http://schemas.microsoft.com/office/drawing/2014/main" id="{DBE1BA5C-DE75-4728-ABC0-A0FCECB0AC6B}"/>
              </a:ext>
            </a:extLst>
          </p:cNvPr>
          <p:cNvSpPr/>
          <p:nvPr userDrawn="1"/>
        </p:nvSpPr>
        <p:spPr>
          <a:xfrm>
            <a:off x="7801452" y="6642001"/>
            <a:ext cx="4390548" cy="177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a:t>Click to edit Master title style</a:t>
            </a:r>
            <a:endParaRPr lang="en-ZA"/>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ZA" dirty="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ZA" smtClean="0"/>
              <a:pPr/>
              <a:t>‹#›</a:t>
            </a:fld>
            <a:endParaRPr lang="en-ZA"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ZA" dirty="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dirty="0"/>
              <a:t>Compare A</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dirty="0"/>
              <a:t>Compare B</a:t>
            </a:r>
            <a:endParaRPr lang="en-ZA" dirty="0"/>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ZA" smtClean="0"/>
              <a:pPr/>
              <a:t>‹#›</a:t>
            </a:fld>
            <a:endParaRPr lang="en-ZA" dirty="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ZA" smtClean="0"/>
              <a:pPr/>
              <a:t>‹#›</a:t>
            </a:fld>
            <a:endParaRPr lang="en-ZA" dirty="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dirty="0"/>
              <a:t>Thank You</a:t>
            </a:r>
            <a:endParaRPr lang="en-ZA"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dirty="0"/>
              <a:t>Name</a:t>
            </a:r>
            <a:endParaRPr lang="en-ZA"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dirty="0"/>
              <a:t>Email</a:t>
            </a:r>
            <a:endParaRPr lang="en-ZA"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a:t>Click to edit Master title style</a:t>
            </a:r>
            <a:endParaRPr lang="en-ZA"/>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ZA"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ZA" dirty="0"/>
              <a:t>Add a footer</a:t>
            </a:r>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en.wikipedia.org/wiki/OpenCV"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14113772/what-does-it-mean-to-change-the-color-channel" TargetMode="External"/><Relationship Id="rId2" Type="http://schemas.openxmlformats.org/officeDocument/2006/relationships/image" Target="../media/image16.gif"/><Relationship Id="rId1" Type="http://schemas.openxmlformats.org/officeDocument/2006/relationships/slideLayout" Target="../slideLayouts/slideLayout9.xml"/><Relationship Id="rId5" Type="http://schemas.openxmlformats.org/officeDocument/2006/relationships/hyperlink" Target="http://commons.wikimedia.org/wiki/File:RGB_channels_separation.png"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commons.wikimedia.org/wiki/File:HSV_color_solid_cylinder.png" TargetMode="External"/><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hyperlink" Target="http://stackoverflow.com/questions/10661521/idea-needed-about-vehicle-counting-by-analysing-the-white-pixels-of-the-binary-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7.emf"/><Relationship Id="rId1" Type="http://schemas.openxmlformats.org/officeDocument/2006/relationships/slideLayout" Target="../slideLayouts/slideLayout9.xml"/><Relationship Id="rId4" Type="http://schemas.openxmlformats.org/officeDocument/2006/relationships/hyperlink" Target="http://www.mrscienceshow.com/2010/06/bring-us-your-burning-science-questions.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s://en.wikipedia.org/wiki/Image_resolu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thewordonthewordoffaithinfoblog.com/2009/01/16/facts-about-the-word-of-faith-cult-movement/" TargetMode="External"/><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10661521/idea-needed-about-vehicle-counting-by-analysing-the-white-pixels-of-the-binary-f" TargetMode="External"/><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ZA" sz="6000" b="1" spc="50" dirty="0">
                <a:ln w="0"/>
                <a:solidFill>
                  <a:schemeClr val="bg2"/>
                </a:solidFill>
                <a:effectLst>
                  <a:innerShdw blurRad="63500" dist="50800" dir="13500000">
                    <a:srgbClr val="000000">
                      <a:alpha val="50000"/>
                    </a:srgbClr>
                  </a:innerShdw>
                </a:effectLst>
                <a:latin typeface="Gabriola" panose="04040605051002020D02" pitchFamily="82" charset="0"/>
              </a:rPr>
              <a:t>Introduction to </a:t>
            </a:r>
            <a:r>
              <a:rPr lang="en-ZA" sz="6000" spc="0" dirty="0">
                <a:ln w="0"/>
                <a:solidFill>
                  <a:schemeClr val="accent1"/>
                </a:solidFill>
                <a:effectLst>
                  <a:outerShdw blurRad="38100" dist="25400" dir="5400000" algn="ctr" rotWithShape="0">
                    <a:srgbClr val="6E747A">
                      <a:alpha val="43000"/>
                    </a:srgbClr>
                  </a:outerShdw>
                </a:effectLst>
                <a:latin typeface="Gabriola" panose="04040605051002020D02" pitchFamily="82" charset="0"/>
              </a:rPr>
              <a:t>OpenCV</a:t>
            </a:r>
            <a:endParaRPr lang="en-ZA" sz="6000" dirty="0">
              <a:latin typeface="Gabriola" panose="04040605051002020D02" pitchFamily="82" charset="0"/>
            </a:endParaRPr>
          </a:p>
        </p:txBody>
      </p: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30953" y="4560563"/>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ZA"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1284" y="1"/>
            <a:ext cx="7815636" cy="6798364"/>
          </a:xfrm>
        </p:spPr>
      </p:pic>
      <p:pic>
        <p:nvPicPr>
          <p:cNvPr id="8" name="Picture 7">
            <a:extLst>
              <a:ext uri="{FF2B5EF4-FFF2-40B4-BE49-F238E27FC236}">
                <a16:creationId xmlns:a16="http://schemas.microsoft.com/office/drawing/2014/main" id="{03D193BF-554B-4F3A-BFFC-E9D4CC9F7FB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653" y="0"/>
            <a:ext cx="1571312" cy="2254287"/>
          </a:xfrm>
          <a:prstGeom prst="rect">
            <a:avLst/>
          </a:prstGeom>
        </p:spPr>
      </p:pic>
      <p:pic>
        <p:nvPicPr>
          <p:cNvPr id="5" name="Picture 4">
            <a:extLst>
              <a:ext uri="{FF2B5EF4-FFF2-40B4-BE49-F238E27FC236}">
                <a16:creationId xmlns:a16="http://schemas.microsoft.com/office/drawing/2014/main" id="{C595BDE1-2740-4E3A-8573-4741D03F32EE}"/>
              </a:ext>
            </a:extLst>
          </p:cNvPr>
          <p:cNvPicPr>
            <a:picLocks noChangeAspect="1"/>
          </p:cNvPicPr>
          <p:nvPr/>
        </p:nvPicPr>
        <p:blipFill>
          <a:blip r:embed="rId5"/>
          <a:stretch>
            <a:fillRect/>
          </a:stretch>
        </p:blipFill>
        <p:spPr>
          <a:xfrm>
            <a:off x="5489777" y="0"/>
            <a:ext cx="2314575" cy="1981200"/>
          </a:xfrm>
          <a:prstGeom prst="rect">
            <a:avLst/>
          </a:prstGeom>
        </p:spPr>
      </p:pic>
    </p:spTree>
    <p:extLst>
      <p:ext uri="{BB962C8B-B14F-4D97-AF65-F5344CB8AC3E}">
        <p14:creationId xmlns:p14="http://schemas.microsoft.com/office/powerpoint/2010/main" val="4735192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238539"/>
            <a:ext cx="11473200" cy="6439462"/>
          </a:xfrm>
        </p:spPr>
        <p:txBody>
          <a:bodyPr/>
          <a:lstStyle/>
          <a:p>
            <a:pPr marL="1074738" lvl="4" indent="0">
              <a:buNone/>
            </a:pPr>
            <a:endParaRPr lang="en-US" sz="1600" dirty="0"/>
          </a:p>
          <a:p>
            <a:pPr lvl="1"/>
            <a:r>
              <a:rPr lang="en-US" sz="3200" dirty="0">
                <a:solidFill>
                  <a:srgbClr val="FF0000"/>
                </a:solidFill>
              </a:rPr>
              <a:t>RGB image :- </a:t>
            </a:r>
            <a:r>
              <a:rPr lang="en-US" sz="2800" dirty="0"/>
              <a:t>pixel value for each color varies from 0 to 255, </a:t>
            </a:r>
          </a:p>
          <a:p>
            <a:pPr marL="1074738" lvl="4" indent="0">
              <a:buNone/>
            </a:pPr>
            <a:r>
              <a:rPr lang="en-US" sz="2800" dirty="0"/>
              <a:t>here depth = 8 </a:t>
            </a:r>
          </a:p>
          <a:p>
            <a:pPr marL="1074738" lvl="4" indent="0">
              <a:buNone/>
            </a:pPr>
            <a:r>
              <a:rPr lang="en-US" sz="2800" dirty="0"/>
              <a:t>number of channels = 3 ( The three channels are red , green and blue )</a:t>
            </a:r>
          </a:p>
          <a:p>
            <a:pPr marL="1074738" lvl="4" indent="0">
              <a:buNone/>
            </a:pPr>
            <a:r>
              <a:rPr lang="en-US" sz="2800" dirty="0"/>
              <a:t>Which means any colored image has different intensities in these 3 channels</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10</a:t>
            </a:fld>
            <a:endParaRPr lang="en-ZA" dirty="0"/>
          </a:p>
        </p:txBody>
      </p:sp>
      <p:pic>
        <p:nvPicPr>
          <p:cNvPr id="11" name="Picture 10">
            <a:extLst>
              <a:ext uri="{FF2B5EF4-FFF2-40B4-BE49-F238E27FC236}">
                <a16:creationId xmlns:a16="http://schemas.microsoft.com/office/drawing/2014/main" id="{B6159D74-939F-4911-926D-2B5550C110F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30271" y="3579201"/>
            <a:ext cx="2862929" cy="1719329"/>
          </a:xfrm>
          <a:prstGeom prst="rect">
            <a:avLst/>
          </a:prstGeom>
        </p:spPr>
      </p:pic>
      <p:pic>
        <p:nvPicPr>
          <p:cNvPr id="12" name="Picture 11">
            <a:extLst>
              <a:ext uri="{FF2B5EF4-FFF2-40B4-BE49-F238E27FC236}">
                <a16:creationId xmlns:a16="http://schemas.microsoft.com/office/drawing/2014/main" id="{2C825517-2038-46AC-B92A-4C856E6CE3E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161730" y="2783691"/>
            <a:ext cx="4999169" cy="3737798"/>
          </a:xfrm>
          <a:prstGeom prst="rect">
            <a:avLst/>
          </a:prstGeom>
        </p:spPr>
      </p:pic>
    </p:spTree>
    <p:extLst>
      <p:ext uri="{BB962C8B-B14F-4D97-AF65-F5344CB8AC3E}">
        <p14:creationId xmlns:p14="http://schemas.microsoft.com/office/powerpoint/2010/main" val="281234149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270344"/>
            <a:ext cx="11473200" cy="6407657"/>
          </a:xfrm>
        </p:spPr>
        <p:txBody>
          <a:bodyPr/>
          <a:lstStyle/>
          <a:p>
            <a:pPr lvl="1"/>
            <a:r>
              <a:rPr lang="en-US" sz="3200" dirty="0">
                <a:solidFill>
                  <a:srgbClr val="FF0000"/>
                </a:solidFill>
              </a:rPr>
              <a:t>HSV image :- </a:t>
            </a:r>
            <a:r>
              <a:rPr lang="en-US" sz="2800" dirty="0"/>
              <a:t>It is a format for the colored image other than RGB . In this 			colored image is represented in terms of hue , saturation and 			value. </a:t>
            </a:r>
          </a:p>
          <a:p>
            <a:pPr marL="263525" lvl="1" indent="0">
              <a:buNone/>
            </a:pPr>
            <a:r>
              <a:rPr lang="en-US" sz="2800" dirty="0"/>
              <a:t>			We use this format for colored image as separation of colors 			becomes easy in this.</a:t>
            </a:r>
            <a:r>
              <a:rPr lang="en-US" sz="1600" dirty="0"/>
              <a:t>	 </a:t>
            </a:r>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2400" dirty="0"/>
          </a:p>
          <a:p>
            <a:pPr marL="536575" lvl="2" indent="0">
              <a:buNone/>
            </a:pPr>
            <a:endParaRPr lang="en-US" sz="2400" dirty="0">
              <a:ln w="0"/>
              <a:solidFill>
                <a:schemeClr val="tx1"/>
              </a:solidFill>
              <a:effectLst>
                <a:outerShdw blurRad="38100" dist="19050" dir="2700000" algn="tl" rotWithShape="0">
                  <a:schemeClr val="dk1">
                    <a:alpha val="40000"/>
                  </a:schemeClr>
                </a:outerShdw>
              </a:effectLst>
            </a:endParaRPr>
          </a:p>
          <a:p>
            <a:pPr marL="536575" lvl="2" indent="0">
              <a:buNone/>
            </a:pPr>
            <a:endParaRPr lang="en-US" sz="2400" dirty="0">
              <a:ln w="0"/>
              <a:solidFill>
                <a:schemeClr val="tx1"/>
              </a:solidFill>
              <a:effectLst>
                <a:outerShdw blurRad="38100" dist="19050" dir="2700000" algn="tl" rotWithShape="0">
                  <a:schemeClr val="dk1">
                    <a:alpha val="40000"/>
                  </a:schemeClr>
                </a:outerShdw>
              </a:effectLst>
            </a:endParaRPr>
          </a:p>
          <a:p>
            <a:pPr marL="536575" lvl="2" indent="0">
              <a:buNone/>
            </a:pPr>
            <a:endParaRPr lang="en-US" sz="2400" dirty="0">
              <a:ln w="0"/>
              <a:solidFill>
                <a:schemeClr val="tx1"/>
              </a:solidFill>
              <a:effectLst>
                <a:outerShdw blurRad="38100" dist="19050" dir="2700000" algn="tl" rotWithShape="0">
                  <a:schemeClr val="dk1">
                    <a:alpha val="40000"/>
                  </a:schemeClr>
                </a:outerShdw>
              </a:effectLst>
            </a:endParaRPr>
          </a:p>
          <a:p>
            <a:pPr marL="536575" lvl="2" indent="0">
              <a:buNone/>
            </a:pPr>
            <a:endParaRPr lang="en-US" sz="2400" dirty="0">
              <a:ln w="0"/>
              <a:solidFill>
                <a:schemeClr val="tx1"/>
              </a:solidFill>
              <a:effectLst>
                <a:outerShdw blurRad="38100" dist="19050" dir="2700000" algn="tl" rotWithShape="0">
                  <a:schemeClr val="dk1">
                    <a:alpha val="40000"/>
                  </a:schemeClr>
                </a:outerShdw>
              </a:effectLst>
            </a:endParaRPr>
          </a:p>
          <a:p>
            <a:pPr marL="536575" lvl="2"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11</a:t>
            </a:fld>
            <a:endParaRPr lang="en-ZA" dirty="0"/>
          </a:p>
        </p:txBody>
      </p:sp>
      <p:pic>
        <p:nvPicPr>
          <p:cNvPr id="10" name="Picture 9">
            <a:extLst>
              <a:ext uri="{FF2B5EF4-FFF2-40B4-BE49-F238E27FC236}">
                <a16:creationId xmlns:a16="http://schemas.microsoft.com/office/drawing/2014/main" id="{38355CC9-236E-44AF-8DE9-6820FD560FD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643311" y="2554254"/>
            <a:ext cx="5251553" cy="3938665"/>
          </a:xfrm>
          <a:prstGeom prst="rect">
            <a:avLst/>
          </a:prstGeom>
        </p:spPr>
      </p:pic>
    </p:spTree>
    <p:extLst>
      <p:ext uri="{BB962C8B-B14F-4D97-AF65-F5344CB8AC3E}">
        <p14:creationId xmlns:p14="http://schemas.microsoft.com/office/powerpoint/2010/main" val="251506276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270344"/>
            <a:ext cx="11473200" cy="6407657"/>
          </a:xfrm>
        </p:spPr>
        <p:txBody>
          <a:bodyPr/>
          <a:lstStyle/>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1600" dirty="0"/>
          </a:p>
          <a:p>
            <a:pPr marL="536575" lvl="2" indent="0">
              <a:buNone/>
            </a:pPr>
            <a:endParaRPr lang="en-US" sz="5400" dirty="0">
              <a:ln w="0"/>
              <a:solidFill>
                <a:schemeClr val="tx1"/>
              </a:solidFill>
              <a:effectLst>
                <a:outerShdw blurRad="38100" dist="19050" dir="2700000" algn="tl" rotWithShape="0">
                  <a:schemeClr val="dk1">
                    <a:alpha val="40000"/>
                  </a:schemeClr>
                </a:outerShdw>
              </a:effectLst>
            </a:endParaRPr>
          </a:p>
          <a:p>
            <a:pPr marL="536575" lvl="2" indent="0">
              <a:buNone/>
            </a:pPr>
            <a:r>
              <a:rPr lang="en-US" sz="5400" dirty="0">
                <a:ln w="0"/>
                <a:solidFill>
                  <a:schemeClr val="tx1"/>
                </a:solidFill>
                <a:effectLst>
                  <a:outerShdw blurRad="38100" dist="19050" dir="2700000" algn="tl" rotWithShape="0">
                    <a:schemeClr val="dk1">
                      <a:alpha val="40000"/>
                    </a:schemeClr>
                  </a:outerShdw>
                </a:effectLst>
              </a:rPr>
              <a:t>So why do we use HSV when we have a simplified format like RGB ???</a:t>
            </a:r>
          </a:p>
          <a:p>
            <a:pPr marL="536575" lvl="2"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12</a:t>
            </a:fld>
            <a:endParaRPr lang="en-ZA" dirty="0"/>
          </a:p>
        </p:txBody>
      </p:sp>
      <p:pic>
        <p:nvPicPr>
          <p:cNvPr id="15" name="Picture 14">
            <a:extLst>
              <a:ext uri="{FF2B5EF4-FFF2-40B4-BE49-F238E27FC236}">
                <a16:creationId xmlns:a16="http://schemas.microsoft.com/office/drawing/2014/main" id="{27AEACDF-8F9F-4053-85ED-5BAC1570F43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67987" y="270344"/>
            <a:ext cx="4500437" cy="4124252"/>
          </a:xfrm>
          <a:prstGeom prst="rect">
            <a:avLst/>
          </a:prstGeom>
        </p:spPr>
      </p:pic>
    </p:spTree>
    <p:extLst>
      <p:ext uri="{BB962C8B-B14F-4D97-AF65-F5344CB8AC3E}">
        <p14:creationId xmlns:p14="http://schemas.microsoft.com/office/powerpoint/2010/main" val="247813117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3600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270344"/>
            <a:ext cx="11473200" cy="6407657"/>
          </a:xfrm>
        </p:spPr>
        <p:txBody>
          <a:bodyPr/>
          <a:lstStyle/>
          <a:p>
            <a:pPr marL="536575" lvl="2" indent="0">
              <a:buNone/>
            </a:pPr>
            <a:endParaRPr lang="en-US" sz="1600" dirty="0"/>
          </a:p>
          <a:p>
            <a:pPr marL="536575" lvl="2" indent="0">
              <a:buNone/>
            </a:pPr>
            <a:r>
              <a:rPr lang="en-US" sz="4400" dirty="0"/>
              <a:t>Well color segmentation is very easy in HSV</a:t>
            </a:r>
          </a:p>
          <a:p>
            <a:pPr marL="536575" lvl="2" indent="0">
              <a:lnSpc>
                <a:spcPct val="70000"/>
              </a:lnSpc>
              <a:buNone/>
            </a:pPr>
            <a:r>
              <a:rPr lang="en-US" sz="4400" dirty="0"/>
              <a:t>Similarly we have other formats like CMYK , HSL</a:t>
            </a:r>
          </a:p>
          <a:p>
            <a:pPr marL="536575" lvl="2" indent="0">
              <a:lnSpc>
                <a:spcPct val="70000"/>
              </a:lnSpc>
              <a:buNone/>
            </a:pPr>
            <a:r>
              <a:rPr lang="en-US" sz="4400" dirty="0"/>
              <a:t>And the best of OpenCV is that we can convert one format to another easily</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13</a:t>
            </a:fld>
            <a:endParaRPr lang="en-ZA" dirty="0"/>
          </a:p>
        </p:txBody>
      </p:sp>
      <p:pic>
        <p:nvPicPr>
          <p:cNvPr id="13" name="Picture 12">
            <a:extLst>
              <a:ext uri="{FF2B5EF4-FFF2-40B4-BE49-F238E27FC236}">
                <a16:creationId xmlns:a16="http://schemas.microsoft.com/office/drawing/2014/main" id="{7635B439-49AC-407D-9C05-24FDDC5B7AA3}"/>
              </a:ext>
            </a:extLst>
          </p:cNvPr>
          <p:cNvPicPr>
            <a:picLocks noChangeAspect="1"/>
          </p:cNvPicPr>
          <p:nvPr/>
        </p:nvPicPr>
        <p:blipFill rotWithShape="1">
          <a:blip r:embed="rId2"/>
          <a:srcRect b="11302"/>
          <a:stretch/>
        </p:blipFill>
        <p:spPr>
          <a:xfrm>
            <a:off x="477215" y="2896107"/>
            <a:ext cx="11626256" cy="2878200"/>
          </a:xfrm>
          <a:prstGeom prst="rect">
            <a:avLst/>
          </a:prstGeom>
        </p:spPr>
      </p:pic>
      <p:sp>
        <p:nvSpPr>
          <p:cNvPr id="2" name="Arrow: Down 1">
            <a:extLst>
              <a:ext uri="{FF2B5EF4-FFF2-40B4-BE49-F238E27FC236}">
                <a16:creationId xmlns:a16="http://schemas.microsoft.com/office/drawing/2014/main" id="{0A15FF40-F5FF-470A-BF46-7F016EA531CD}"/>
              </a:ext>
            </a:extLst>
          </p:cNvPr>
          <p:cNvSpPr/>
          <p:nvPr/>
        </p:nvSpPr>
        <p:spPr>
          <a:xfrm>
            <a:off x="2894275" y="5390984"/>
            <a:ext cx="238539" cy="50888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94C0777-87AF-44C2-9998-85E21B878AF6}"/>
              </a:ext>
            </a:extLst>
          </p:cNvPr>
          <p:cNvSpPr/>
          <p:nvPr/>
        </p:nvSpPr>
        <p:spPr>
          <a:xfrm>
            <a:off x="7610724" y="5409422"/>
            <a:ext cx="238539" cy="50888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B42A7B-5E4C-4838-A5B9-BDAE8F47DD7F}"/>
              </a:ext>
            </a:extLst>
          </p:cNvPr>
          <p:cNvSpPr txBox="1"/>
          <p:nvPr/>
        </p:nvSpPr>
        <p:spPr>
          <a:xfrm>
            <a:off x="2199198" y="5890821"/>
            <a:ext cx="1645920" cy="365760"/>
          </a:xfrm>
          <a:prstGeom prst="rect">
            <a:avLst/>
          </a:prstGeom>
          <a:noFill/>
        </p:spPr>
        <p:txBody>
          <a:bodyPr wrap="square" rtlCol="0">
            <a:spAutoFit/>
          </a:bodyPr>
          <a:lstStyle/>
          <a:p>
            <a:r>
              <a:rPr lang="en-US" dirty="0"/>
              <a:t>HSV image</a:t>
            </a:r>
          </a:p>
        </p:txBody>
      </p:sp>
      <p:sp>
        <p:nvSpPr>
          <p:cNvPr id="11" name="TextBox 10">
            <a:extLst>
              <a:ext uri="{FF2B5EF4-FFF2-40B4-BE49-F238E27FC236}">
                <a16:creationId xmlns:a16="http://schemas.microsoft.com/office/drawing/2014/main" id="{B7CEEA6C-2341-4A79-8C08-612F8D632835}"/>
              </a:ext>
            </a:extLst>
          </p:cNvPr>
          <p:cNvSpPr txBox="1"/>
          <p:nvPr/>
        </p:nvSpPr>
        <p:spPr>
          <a:xfrm>
            <a:off x="7026303" y="5918306"/>
            <a:ext cx="1645920" cy="365760"/>
          </a:xfrm>
          <a:prstGeom prst="rect">
            <a:avLst/>
          </a:prstGeom>
          <a:noFill/>
        </p:spPr>
        <p:txBody>
          <a:bodyPr wrap="square" rtlCol="0">
            <a:spAutoFit/>
          </a:bodyPr>
          <a:lstStyle/>
          <a:p>
            <a:r>
              <a:rPr lang="en-US" dirty="0"/>
              <a:t>RGB image</a:t>
            </a:r>
          </a:p>
        </p:txBody>
      </p:sp>
    </p:spTree>
    <p:extLst>
      <p:ext uri="{BB962C8B-B14F-4D97-AF65-F5344CB8AC3E}">
        <p14:creationId xmlns:p14="http://schemas.microsoft.com/office/powerpoint/2010/main" val="381402952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04CCC9-13DB-4C18-9A89-B9551E181C50}"/>
              </a:ext>
            </a:extLst>
          </p:cNvPr>
          <p:cNvSpPr/>
          <p:nvPr/>
        </p:nvSpPr>
        <p:spPr>
          <a:xfrm>
            <a:off x="-962" y="0"/>
            <a:ext cx="12192000" cy="6822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98D1920-6E06-442A-BCC4-4592789AC977}"/>
              </a:ext>
            </a:extLst>
          </p:cNvPr>
          <p:cNvSpPr>
            <a:spLocks noGrp="1"/>
          </p:cNvSpPr>
          <p:nvPr>
            <p:ph type="title"/>
          </p:nvPr>
        </p:nvSpPr>
        <p:spPr>
          <a:xfrm>
            <a:off x="358438" y="199470"/>
            <a:ext cx="11473200" cy="945517"/>
          </a:xfrm>
        </p:spPr>
        <p:txBody>
          <a:bodyPr/>
          <a:lstStyle/>
          <a:p>
            <a:r>
              <a:rPr lang="en-US" sz="5400"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Some Basic functions</a:t>
            </a:r>
          </a:p>
        </p:txBody>
      </p:sp>
      <p:sp>
        <p:nvSpPr>
          <p:cNvPr id="4" name="Content Placeholder 3">
            <a:extLst>
              <a:ext uri="{FF2B5EF4-FFF2-40B4-BE49-F238E27FC236}">
                <a16:creationId xmlns:a16="http://schemas.microsoft.com/office/drawing/2014/main" id="{D46EF450-BB95-4CA5-8360-2592B8D20AE8}"/>
              </a:ext>
            </a:extLst>
          </p:cNvPr>
          <p:cNvSpPr>
            <a:spLocks noGrp="1"/>
          </p:cNvSpPr>
          <p:nvPr>
            <p:ph idx="1"/>
          </p:nvPr>
        </p:nvSpPr>
        <p:spPr>
          <a:xfrm>
            <a:off x="278925" y="1144987"/>
            <a:ext cx="11473200" cy="5303301"/>
          </a:xfrm>
        </p:spPr>
        <p:txBody>
          <a:bodyPr/>
          <a:lstStyle/>
          <a:p>
            <a:r>
              <a:rPr lang="en-US" sz="2400" dirty="0">
                <a:ln w="0"/>
                <a:solidFill>
                  <a:schemeClr val="tx1"/>
                </a:solidFill>
                <a:effectLst>
                  <a:outerShdw blurRad="38100" dist="19050" dir="2700000" algn="tl" rotWithShape="0">
                    <a:schemeClr val="dk1">
                      <a:alpha val="40000"/>
                    </a:schemeClr>
                  </a:outerShdw>
                </a:effectLst>
              </a:rPr>
              <a:t>cv2.imread() to read an image </a:t>
            </a:r>
          </a:p>
          <a:p>
            <a:pPr marL="0" indent="0">
              <a:buNone/>
            </a:pPr>
            <a:r>
              <a:rPr lang="en-US" sz="2400" dirty="0"/>
              <a:t>	</a:t>
            </a:r>
            <a:r>
              <a:rPr lang="en-US" sz="2400" dirty="0">
                <a:solidFill>
                  <a:srgbClr val="7030A0"/>
                </a:solidFill>
              </a:rPr>
              <a:t>syntax :- </a:t>
            </a:r>
            <a:r>
              <a:rPr lang="en-US" sz="2400" dirty="0"/>
              <a:t>image = cv2.imread(‘ destination of the file ‘ , number)</a:t>
            </a:r>
          </a:p>
          <a:p>
            <a:pPr marL="0" indent="0">
              <a:buNone/>
            </a:pPr>
            <a:r>
              <a:rPr lang="en-US" sz="2400" dirty="0"/>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Explanation : - </a:t>
            </a:r>
            <a:r>
              <a:rPr lang="en-US" sz="2400" dirty="0"/>
              <a:t>destination of the file is the location of the image. Eg:- 					‘C:\Users\Lenovo\Desktop\mypic.jpg’</a:t>
            </a:r>
          </a:p>
          <a:p>
            <a:pPr marL="0" indent="0">
              <a:buNone/>
            </a:pPr>
            <a:r>
              <a:rPr lang="en-US" sz="2400" dirty="0"/>
              <a:t>	Here 1 : Loads a color image  </a:t>
            </a:r>
          </a:p>
          <a:p>
            <a:pPr marL="0" indent="0">
              <a:buNone/>
            </a:pPr>
            <a:r>
              <a:rPr lang="en-US" sz="2400" dirty="0"/>
              <a:t>	        0 : Loads image in grayscale mode</a:t>
            </a:r>
          </a:p>
          <a:p>
            <a:pPr marL="0" indent="0">
              <a:buNone/>
            </a:pPr>
            <a:r>
              <a:rPr lang="en-US" sz="2400" dirty="0"/>
              <a:t>	       </a:t>
            </a:r>
          </a:p>
          <a:p>
            <a:r>
              <a:rPr lang="en-US" sz="2400" dirty="0">
                <a:ln w="0"/>
                <a:solidFill>
                  <a:schemeClr val="tx1"/>
                </a:solidFill>
                <a:effectLst>
                  <a:outerShdw blurRad="38100" dist="19050" dir="2700000" algn="tl" rotWithShape="0">
                    <a:schemeClr val="dk1">
                      <a:alpha val="40000"/>
                    </a:schemeClr>
                  </a:outerShdw>
                </a:effectLst>
              </a:rPr>
              <a:t>cv2.imwrite() to save an image </a:t>
            </a:r>
          </a:p>
          <a:p>
            <a:pPr marL="0" indent="0">
              <a:buNone/>
            </a:pPr>
            <a:r>
              <a:rPr lang="en-US" sz="2400" dirty="0"/>
              <a:t>	</a:t>
            </a:r>
            <a:r>
              <a:rPr lang="en-US" sz="2400" dirty="0">
                <a:solidFill>
                  <a:srgbClr val="7030A0"/>
                </a:solidFill>
              </a:rPr>
              <a:t>syntax :- </a:t>
            </a:r>
            <a:r>
              <a:rPr lang="en-US" sz="2400" dirty="0"/>
              <a:t>cv2.imwrite(‘location to be stored’, variable containing the image) </a:t>
            </a:r>
          </a:p>
          <a:p>
            <a:pPr marL="0" indent="0">
              <a:buNone/>
            </a:pPr>
            <a:r>
              <a:rPr lang="en-US" sz="2400" dirty="0"/>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Explanation : - </a:t>
            </a:r>
            <a:r>
              <a:rPr lang="en-US" sz="2400" dirty="0"/>
              <a:t>First argument is the location where we want to save the image. </a:t>
            </a:r>
          </a:p>
          <a:p>
            <a:pPr marL="0" indent="0">
              <a:buNone/>
            </a:pPr>
            <a:r>
              <a:rPr lang="en-US" sz="2400" dirty="0"/>
              <a:t>		Eg:- ‘C:\Users\Lenovo\Desktop\nameoftheimage.jpg’</a:t>
            </a:r>
          </a:p>
          <a:p>
            <a:pPr marL="0" indent="0">
              <a:buNone/>
            </a:pPr>
            <a:endParaRPr lang="en-US" dirty="0"/>
          </a:p>
        </p:txBody>
      </p:sp>
      <p:sp>
        <p:nvSpPr>
          <p:cNvPr id="5" name="Slide Number Placeholder 4">
            <a:extLst>
              <a:ext uri="{FF2B5EF4-FFF2-40B4-BE49-F238E27FC236}">
                <a16:creationId xmlns:a16="http://schemas.microsoft.com/office/drawing/2014/main" id="{4D39C276-05F2-4FE4-B489-F090A243FC47}"/>
              </a:ext>
            </a:extLst>
          </p:cNvPr>
          <p:cNvSpPr>
            <a:spLocks noGrp="1"/>
          </p:cNvSpPr>
          <p:nvPr>
            <p:ph type="sldNum" sz="quarter" idx="14"/>
          </p:nvPr>
        </p:nvSpPr>
        <p:spPr/>
        <p:txBody>
          <a:bodyPr/>
          <a:lstStyle/>
          <a:p>
            <a:fld id="{058DB212-BFA2-403F-85EF-DFD3FF6D973A}" type="slidenum">
              <a:rPr lang="en-ZA" smtClean="0"/>
              <a:pPr/>
              <a:t>14</a:t>
            </a:fld>
            <a:endParaRPr lang="en-ZA" dirty="0"/>
          </a:p>
        </p:txBody>
      </p:sp>
    </p:spTree>
    <p:extLst>
      <p:ext uri="{BB962C8B-B14F-4D97-AF65-F5344CB8AC3E}">
        <p14:creationId xmlns:p14="http://schemas.microsoft.com/office/powerpoint/2010/main" val="128886927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04CCC9-13DB-4C18-9A89-B9551E181C50}"/>
              </a:ext>
            </a:extLst>
          </p:cNvPr>
          <p:cNvSpPr/>
          <p:nvPr/>
        </p:nvSpPr>
        <p:spPr>
          <a:xfrm>
            <a:off x="0" y="0"/>
            <a:ext cx="12192000" cy="6822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D46EF450-BB95-4CA5-8360-2592B8D20AE8}"/>
              </a:ext>
            </a:extLst>
          </p:cNvPr>
          <p:cNvSpPr>
            <a:spLocks noGrp="1"/>
          </p:cNvSpPr>
          <p:nvPr>
            <p:ph idx="1"/>
          </p:nvPr>
        </p:nvSpPr>
        <p:spPr>
          <a:xfrm>
            <a:off x="358438" y="278296"/>
            <a:ext cx="11473200" cy="6399703"/>
          </a:xfrm>
        </p:spPr>
        <p:txBody>
          <a:bodyPr/>
          <a:lstStyle/>
          <a:p>
            <a:r>
              <a:rPr lang="en-US" sz="2400" dirty="0">
                <a:ln w="0"/>
                <a:solidFill>
                  <a:schemeClr val="tx1"/>
                </a:solidFill>
                <a:effectLst>
                  <a:outerShdw blurRad="38100" dist="19050" dir="2700000" algn="tl" rotWithShape="0">
                    <a:schemeClr val="dk1">
                      <a:alpha val="40000"/>
                    </a:schemeClr>
                  </a:outerShdw>
                </a:effectLst>
              </a:rPr>
              <a:t>To display an image and destroy the window</a:t>
            </a:r>
          </a:p>
          <a:p>
            <a:pPr marL="0" indent="0">
              <a:buNone/>
            </a:pPr>
            <a:r>
              <a:rPr lang="en-US" sz="2400" dirty="0">
                <a:ln w="0"/>
                <a:solidFill>
                  <a:schemeClr val="tx1"/>
                </a:solidFill>
                <a:effectLst>
                  <a:outerShdw blurRad="38100" dist="19050" dir="2700000" algn="tl" rotWithShape="0">
                    <a:schemeClr val="dk1">
                      <a:alpha val="40000"/>
                    </a:schemeClr>
                  </a:outerShdw>
                </a:effectLst>
              </a:rPr>
              <a:t>	</a:t>
            </a:r>
            <a:r>
              <a:rPr lang="en-US" sz="2400" dirty="0">
                <a:solidFill>
                  <a:srgbClr val="7030A0"/>
                </a:solidFill>
              </a:rPr>
              <a:t>syntax : - </a:t>
            </a:r>
            <a:r>
              <a:rPr lang="en-US" sz="2400" dirty="0"/>
              <a:t>cv2.imshow(‘ image ’, image)</a:t>
            </a:r>
          </a:p>
          <a:p>
            <a:pPr marL="0" indent="0">
              <a:buNone/>
            </a:pPr>
            <a:r>
              <a:rPr lang="en-US" sz="2400" dirty="0"/>
              <a:t>		    cv2.waitKey(0)</a:t>
            </a:r>
          </a:p>
          <a:p>
            <a:pPr marL="0" indent="0">
              <a:buNone/>
            </a:pPr>
            <a:r>
              <a:rPr lang="en-US" sz="2400" dirty="0"/>
              <a:t>		    cv2.destroyAllWindows()</a:t>
            </a:r>
          </a:p>
          <a:p>
            <a:pPr marL="0" indent="0">
              <a:buNone/>
            </a:pPr>
            <a:r>
              <a:rPr lang="en-US" sz="2400" dirty="0">
                <a:ln w="0"/>
                <a:solidFill>
                  <a:schemeClr val="tx1"/>
                </a:solidFill>
                <a:effectLst>
                  <a:outerShdw blurRad="38100" dist="19050" dir="2700000" algn="tl" rotWithShape="0">
                    <a:schemeClr val="dk1">
                      <a:alpha val="40000"/>
                    </a:schemeClr>
                  </a:outerShdw>
                </a:effectLst>
              </a:rPr>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Explanation : - </a:t>
            </a:r>
            <a:r>
              <a:rPr lang="en-US" sz="2400" dirty="0"/>
              <a:t>Here the ‘image’ gives the name of the window you are creating it can 			 be any name , and the other parameter is the variable containing the 			 loaded image. You can use multiple imshow() to display different 				 images</a:t>
            </a:r>
          </a:p>
          <a:p>
            <a:pPr marL="0" indent="0">
              <a:buNone/>
            </a:pPr>
            <a:r>
              <a:rPr lang="en-US" sz="2400" dirty="0"/>
              <a:t>		        cv2.waitKey(0) will keep the pop up window unless any key is pressed . 		        Here argument inside the parenthesis specifies the milliseconds it should 		        wait before going to next line. 0 means it will wait there infinitely. If you 		        put any other small value it will disappear very quickly as it goes to the 		        next line</a:t>
            </a:r>
          </a:p>
          <a:p>
            <a:pPr marL="0" indent="0">
              <a:buNone/>
            </a:pPr>
            <a:r>
              <a:rPr lang="en-US" sz="2400" dirty="0"/>
              <a:t>		        cv2.destroyAllWindows() is used to destroy the pop – up window it 			        usually follows the waitKey() function so after the wait is over it destroys             		        all the windows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Slide Number Placeholder 4">
            <a:extLst>
              <a:ext uri="{FF2B5EF4-FFF2-40B4-BE49-F238E27FC236}">
                <a16:creationId xmlns:a16="http://schemas.microsoft.com/office/drawing/2014/main" id="{4D39C276-05F2-4FE4-B489-F090A243FC47}"/>
              </a:ext>
            </a:extLst>
          </p:cNvPr>
          <p:cNvSpPr>
            <a:spLocks noGrp="1"/>
          </p:cNvSpPr>
          <p:nvPr>
            <p:ph type="sldNum" sz="quarter" idx="14"/>
          </p:nvPr>
        </p:nvSpPr>
        <p:spPr/>
        <p:txBody>
          <a:bodyPr/>
          <a:lstStyle/>
          <a:p>
            <a:fld id="{058DB212-BFA2-403F-85EF-DFD3FF6D973A}" type="slidenum">
              <a:rPr lang="en-ZA" smtClean="0"/>
              <a:pPr/>
              <a:t>15</a:t>
            </a:fld>
            <a:endParaRPr lang="en-ZA" dirty="0"/>
          </a:p>
        </p:txBody>
      </p:sp>
    </p:spTree>
    <p:extLst>
      <p:ext uri="{BB962C8B-B14F-4D97-AF65-F5344CB8AC3E}">
        <p14:creationId xmlns:p14="http://schemas.microsoft.com/office/powerpoint/2010/main" val="50489186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04CCC9-13DB-4C18-9A89-B9551E181C50}"/>
              </a:ext>
            </a:extLst>
          </p:cNvPr>
          <p:cNvSpPr/>
          <p:nvPr/>
        </p:nvSpPr>
        <p:spPr>
          <a:xfrm>
            <a:off x="0" y="0"/>
            <a:ext cx="12192000" cy="6822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D46EF450-BB95-4CA5-8360-2592B8D20AE8}"/>
              </a:ext>
            </a:extLst>
          </p:cNvPr>
          <p:cNvSpPr>
            <a:spLocks noGrp="1"/>
          </p:cNvSpPr>
          <p:nvPr>
            <p:ph idx="1"/>
          </p:nvPr>
        </p:nvSpPr>
        <p:spPr>
          <a:xfrm>
            <a:off x="358438" y="278296"/>
            <a:ext cx="11473200" cy="6399703"/>
          </a:xfrm>
        </p:spPr>
        <p:txBody>
          <a:bodyPr/>
          <a:lstStyle/>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endParaRPr lang="en-US" sz="2400" dirty="0">
              <a:ln w="0"/>
              <a:solidFill>
                <a:schemeClr val="tx1"/>
              </a:solidFill>
              <a:effectLst>
                <a:outerShdw blurRad="38100" dist="19050" dir="2700000" algn="tl" rotWithShape="0">
                  <a:schemeClr val="dk1">
                    <a:alpha val="40000"/>
                  </a:schemeClr>
                </a:outerShdw>
              </a:effectLst>
            </a:endParaRPr>
          </a:p>
          <a:p>
            <a:r>
              <a:rPr lang="en-US" sz="2400" dirty="0">
                <a:ln w="0"/>
                <a:solidFill>
                  <a:schemeClr val="tx1"/>
                </a:solidFill>
                <a:effectLst>
                  <a:outerShdw blurRad="38100" dist="19050" dir="2700000" algn="tl" rotWithShape="0">
                    <a:schemeClr val="dk1">
                      <a:alpha val="40000"/>
                    </a:schemeClr>
                  </a:outerShdw>
                </a:effectLst>
              </a:rPr>
              <a:t>To convert from one color space to another</a:t>
            </a:r>
          </a:p>
          <a:p>
            <a:pPr marL="0" indent="0">
              <a:buNone/>
            </a:pPr>
            <a:r>
              <a:rPr lang="en-US" sz="2400" dirty="0">
                <a:ln w="0"/>
                <a:solidFill>
                  <a:schemeClr val="tx1"/>
                </a:solidFill>
                <a:effectLst>
                  <a:outerShdw blurRad="38100" dist="19050" dir="2700000" algn="tl" rotWithShape="0">
                    <a:schemeClr val="dk1">
                      <a:alpha val="40000"/>
                    </a:schemeClr>
                  </a:outerShdw>
                </a:effectLst>
              </a:rPr>
              <a:t>	</a:t>
            </a:r>
            <a:r>
              <a:rPr lang="en-US" sz="2400" dirty="0">
                <a:solidFill>
                  <a:srgbClr val="7030A0"/>
                </a:solidFill>
              </a:rPr>
              <a:t>syntax : - </a:t>
            </a:r>
            <a:r>
              <a:rPr lang="en-US" sz="2400" dirty="0"/>
              <a:t>gray = cv2.cvtColor(frame , cv2.COLOR_BGR2GRAY)</a:t>
            </a:r>
            <a:endParaRPr lang="en-US" sz="2400" dirty="0">
              <a:solidFill>
                <a:srgbClr val="7030A0"/>
              </a:solidFill>
            </a:endParaRPr>
          </a:p>
          <a:p>
            <a:pPr marL="0" indent="0">
              <a:buNone/>
            </a:pPr>
            <a:r>
              <a:rPr lang="en-US" sz="2400" dirty="0">
                <a:ln w="0"/>
                <a:solidFill>
                  <a:schemeClr val="tx1"/>
                </a:solidFill>
                <a:effectLst>
                  <a:outerShdw blurRad="38100" dist="19050" dir="2700000" algn="tl" rotWithShape="0">
                    <a:schemeClr val="dk1">
                      <a:alpha val="40000"/>
                    </a:schemeClr>
                  </a:outerShdw>
                </a:effectLst>
              </a:rPr>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Explanation : - </a:t>
            </a:r>
            <a:r>
              <a:rPr lang="en-US" sz="2400" dirty="0"/>
              <a:t>Here the cv2.cvtColor converts the image stored in the frame with BGR 			 color space to grayscale. Similarly we can easily convert BGR to any 			 other color space. We use COLOR_BGR2HSV for converting BGR to 			 HSV</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Slide Number Placeholder 4">
            <a:extLst>
              <a:ext uri="{FF2B5EF4-FFF2-40B4-BE49-F238E27FC236}">
                <a16:creationId xmlns:a16="http://schemas.microsoft.com/office/drawing/2014/main" id="{4D39C276-05F2-4FE4-B489-F090A243FC47}"/>
              </a:ext>
            </a:extLst>
          </p:cNvPr>
          <p:cNvSpPr>
            <a:spLocks noGrp="1"/>
          </p:cNvSpPr>
          <p:nvPr>
            <p:ph type="sldNum" sz="quarter" idx="14"/>
          </p:nvPr>
        </p:nvSpPr>
        <p:spPr/>
        <p:txBody>
          <a:bodyPr/>
          <a:lstStyle/>
          <a:p>
            <a:fld id="{058DB212-BFA2-403F-85EF-DFD3FF6D973A}" type="slidenum">
              <a:rPr lang="en-ZA" smtClean="0"/>
              <a:pPr/>
              <a:t>16</a:t>
            </a:fld>
            <a:endParaRPr lang="en-ZA" dirty="0"/>
          </a:p>
        </p:txBody>
      </p:sp>
    </p:spTree>
    <p:extLst>
      <p:ext uri="{BB962C8B-B14F-4D97-AF65-F5344CB8AC3E}">
        <p14:creationId xmlns:p14="http://schemas.microsoft.com/office/powerpoint/2010/main" val="416821272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70B0247-6FCD-42ED-8DA3-79DD6CA527E0}"/>
              </a:ext>
            </a:extLst>
          </p:cNvPr>
          <p:cNvSpPr/>
          <p:nvPr/>
        </p:nvSpPr>
        <p:spPr>
          <a:xfrm>
            <a:off x="0" y="0"/>
            <a:ext cx="12192000" cy="6821999"/>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a:xfrm>
            <a:off x="8127752" y="4320000"/>
            <a:ext cx="1800000" cy="1800000"/>
          </a:xfrm>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363" y="145746"/>
            <a:ext cx="6993300" cy="540000"/>
          </a:xfrm>
        </p:spPr>
        <p:txBody>
          <a:bodyPr/>
          <a:lstStyle/>
          <a:p>
            <a:r>
              <a:rPr lang="en-ZA"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Lets Get Started</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726" y="775565"/>
            <a:ext cx="7375893" cy="360362"/>
          </a:xfrm>
        </p:spPr>
        <p:txBody>
          <a:bodyPr/>
          <a:lstStyle/>
          <a:p>
            <a:r>
              <a:rPr lang="en-ZA" dirty="0">
                <a:solidFill>
                  <a:srgbClr val="00B050"/>
                </a:solidFill>
              </a:rPr>
              <a:t>Our first program will be loading a simple image file from computer</a:t>
            </a:r>
            <a:endParaRPr lang="en-ZA" noProof="1">
              <a:solidFill>
                <a:srgbClr val="00B050"/>
              </a:solidFill>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127221" y="1135926"/>
            <a:ext cx="8000531" cy="5686073"/>
          </a:xfrm>
        </p:spPr>
        <p:txBody>
          <a:bodyPr/>
          <a:lstStyle/>
          <a:p>
            <a:pPr marL="263525" lvl="1" indent="0">
              <a:buNone/>
            </a:pPr>
            <a:r>
              <a:rPr lang="en-ZA" sz="2400" dirty="0"/>
              <a:t>import cv2</a:t>
            </a:r>
          </a:p>
          <a:p>
            <a:pPr marL="263525" lvl="1" indent="0">
              <a:buNone/>
            </a:pPr>
            <a:endParaRPr lang="en-ZA" sz="2400" dirty="0"/>
          </a:p>
          <a:p>
            <a:pPr marL="263525" lvl="1" indent="0">
              <a:buNone/>
            </a:pPr>
            <a:r>
              <a:rPr lang="en-ZA" sz="2400" dirty="0">
                <a:solidFill>
                  <a:srgbClr val="FF0000"/>
                </a:solidFill>
              </a:rPr>
              <a:t># loading the image as coloured image</a:t>
            </a:r>
          </a:p>
          <a:p>
            <a:pPr marL="263525" lvl="1" indent="0">
              <a:buNone/>
            </a:pPr>
            <a:r>
              <a:rPr lang="en-US" sz="2400" dirty="0"/>
              <a:t>image = cv2.imread(</a:t>
            </a:r>
            <a:r>
              <a:rPr lang="en-US" sz="2400" dirty="0" err="1"/>
              <a:t>r‘C</a:t>
            </a:r>
            <a:r>
              <a:rPr lang="en-US" sz="2400" dirty="0"/>
              <a:t>:\Users\Lenovo\Desktop\mypic.jpg’ , 1)</a:t>
            </a:r>
          </a:p>
          <a:p>
            <a:pPr marL="263525" lvl="1" indent="0">
              <a:buNone/>
            </a:pPr>
            <a:endParaRPr lang="en-US" sz="2400" dirty="0"/>
          </a:p>
          <a:p>
            <a:pPr marL="263525" lvl="1" indent="0">
              <a:buNone/>
            </a:pPr>
            <a:r>
              <a:rPr lang="en-US" sz="2400" dirty="0">
                <a:solidFill>
                  <a:srgbClr val="FF0000"/>
                </a:solidFill>
              </a:rPr>
              <a:t># displaying the image</a:t>
            </a:r>
          </a:p>
          <a:p>
            <a:pPr marL="0" indent="0">
              <a:buNone/>
            </a:pPr>
            <a:r>
              <a:rPr lang="en-US" sz="2400" dirty="0"/>
              <a:t>    cv2.imshow(‘ image ’, image)</a:t>
            </a:r>
          </a:p>
          <a:p>
            <a:pPr marL="0" indent="0">
              <a:buNone/>
            </a:pPr>
            <a:r>
              <a:rPr lang="en-US" sz="2400" dirty="0"/>
              <a:t>    cv2.waitKey(0)</a:t>
            </a:r>
          </a:p>
          <a:p>
            <a:pPr marL="0" indent="0">
              <a:buNone/>
            </a:pPr>
            <a:r>
              <a:rPr lang="en-US" sz="2400" dirty="0"/>
              <a:t>    cv2.destroyAllWindows()</a:t>
            </a:r>
            <a:endParaRPr lang="en-US" sz="2400" dirty="0">
              <a:ln w="0"/>
              <a:solidFill>
                <a:schemeClr val="tx1"/>
              </a:solidFill>
              <a:effectLst>
                <a:outerShdw blurRad="38100" dist="19050" dir="2700000" algn="tl" rotWithShape="0">
                  <a:schemeClr val="dk1">
                    <a:alpha val="40000"/>
                  </a:schemeClr>
                </a:outerShdw>
              </a:effectLst>
            </a:endParaRPr>
          </a:p>
          <a:p>
            <a:pPr marL="263525" lvl="1" indent="0">
              <a:buNone/>
            </a:pPr>
            <a:endParaRPr lang="en-ZA" dirty="0"/>
          </a:p>
          <a:p>
            <a:pPr marL="263525" lvl="1" indent="0">
              <a:buNone/>
            </a:pPr>
            <a:endParaRPr lang="en-ZA" dirty="0"/>
          </a:p>
          <a:p>
            <a:pPr marL="263525" lvl="1" indent="0">
              <a:buNone/>
            </a:pPr>
            <a:r>
              <a:rPr lang="en-ZA"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ZA"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TASK 1:- </a:t>
            </a:r>
            <a:r>
              <a:rPr lang="en-ZA" sz="2800" dirty="0">
                <a:solidFill>
                  <a:srgbClr val="7030A0"/>
                </a:solidFill>
              </a:rPr>
              <a:t>LOAD A COLOURED IMAGE AND CONVERT IT TO GRAYSCALE AND THEN SAVE IT</a:t>
            </a:r>
            <a:endParaRPr lang="en-ZA" sz="2800" b="1" dirty="0">
              <a:ln w="12700" cmpd="sng">
                <a:solidFill>
                  <a:schemeClr val="accent4"/>
                </a:solidFill>
                <a:prstDash val="solid"/>
              </a:ln>
              <a:solidFill>
                <a:srgbClr val="7030A0"/>
              </a:solidFill>
            </a:endParaRPr>
          </a:p>
          <a:p>
            <a:pPr marL="263525" lvl="1" indent="0">
              <a:buNone/>
            </a:pPr>
            <a:endParaRPr lang="en-ZA" dirty="0"/>
          </a:p>
          <a:p>
            <a:pPr marL="606425" lvl="1" indent="-342900">
              <a:buFont typeface="+mj-lt"/>
              <a:buAutoNum type="arabicPeriod"/>
            </a:pPr>
            <a:endParaRPr lang="en-ZA" dirty="0"/>
          </a:p>
          <a:p>
            <a:pPr marL="263525" lvl="1" indent="0">
              <a:buNone/>
            </a:pPr>
            <a:endParaRPr lang="en-ZA" dirty="0"/>
          </a:p>
          <a:p>
            <a:pPr marL="606425" lvl="1" indent="-342900">
              <a:buFont typeface="+mj-lt"/>
              <a:buAutoNum type="arabicPeriod"/>
            </a:pPr>
            <a:endParaRPr lang="en-ZA" dirty="0"/>
          </a:p>
          <a:p>
            <a:endParaRPr lang="en-ZA" dirty="0"/>
          </a:p>
        </p:txBody>
      </p:sp>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1</a:t>
            </a: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2</a:t>
            </a: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3</a:t>
            </a: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4</a:t>
            </a: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5</a:t>
            </a: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200" dirty="0">
                <a:solidFill>
                  <a:schemeClr val="bg1"/>
                </a:solidFill>
              </a:rPr>
              <a:t>6</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t>17</a:t>
            </a:fld>
            <a:endParaRPr lang="en-ZA" dirty="0"/>
          </a:p>
        </p:txBody>
      </p:sp>
      <p:sp>
        <p:nvSpPr>
          <p:cNvPr id="9" name="Rectangle 8">
            <a:extLst>
              <a:ext uri="{FF2B5EF4-FFF2-40B4-BE49-F238E27FC236}">
                <a16:creationId xmlns:a16="http://schemas.microsoft.com/office/drawing/2014/main" id="{78A3D1A7-4FCA-4F16-85D1-0B294F27FE6E}"/>
              </a:ext>
            </a:extLst>
          </p:cNvPr>
          <p:cNvSpPr/>
          <p:nvPr/>
        </p:nvSpPr>
        <p:spPr>
          <a:xfrm>
            <a:off x="250979" y="5668184"/>
            <a:ext cx="7148223" cy="1017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7486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A7E55E-3E69-4186-8B97-61291C25BA74}"/>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9D3BD2D-2F0E-4CD1-9C69-2FF4BF9ED2B3}"/>
              </a:ext>
            </a:extLst>
          </p:cNvPr>
          <p:cNvSpPr>
            <a:spLocks noGrp="1"/>
          </p:cNvSpPr>
          <p:nvPr>
            <p:ph type="title"/>
          </p:nvPr>
        </p:nvSpPr>
        <p:spPr>
          <a:xfrm>
            <a:off x="356512" y="89819"/>
            <a:ext cx="11473200" cy="540000"/>
          </a:xfrm>
        </p:spPr>
        <p:txBody>
          <a:bodyPr/>
          <a:lstStyle/>
          <a:p>
            <a:r>
              <a:rPr lang="en-US"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Using Webcam for live video feed</a:t>
            </a:r>
          </a:p>
        </p:txBody>
      </p:sp>
      <p:sp>
        <p:nvSpPr>
          <p:cNvPr id="4" name="Content Placeholder 3">
            <a:extLst>
              <a:ext uri="{FF2B5EF4-FFF2-40B4-BE49-F238E27FC236}">
                <a16:creationId xmlns:a16="http://schemas.microsoft.com/office/drawing/2014/main" id="{70CDE1E1-ED95-4FA5-943D-7A7B8BA0BC2A}"/>
              </a:ext>
            </a:extLst>
          </p:cNvPr>
          <p:cNvSpPr>
            <a:spLocks noGrp="1"/>
          </p:cNvSpPr>
          <p:nvPr>
            <p:ph idx="1"/>
          </p:nvPr>
        </p:nvSpPr>
        <p:spPr>
          <a:xfrm>
            <a:off x="353500" y="582730"/>
            <a:ext cx="11473200" cy="6095270"/>
          </a:xfrm>
        </p:spPr>
        <p:txBody>
          <a:bodyPr/>
          <a:lstStyle/>
          <a:p>
            <a:pPr marL="0" indent="0">
              <a:lnSpc>
                <a:spcPts val="2500"/>
              </a:lnSpc>
              <a:spcBef>
                <a:spcPts val="0"/>
              </a:spcBef>
              <a:buNone/>
            </a:pPr>
            <a:r>
              <a:rPr lang="en-US" dirty="0"/>
              <a:t>import cv2</a:t>
            </a:r>
          </a:p>
          <a:p>
            <a:pPr marL="0" indent="0">
              <a:lnSpc>
                <a:spcPts val="2500"/>
              </a:lnSpc>
              <a:spcBef>
                <a:spcPts val="0"/>
              </a:spcBef>
              <a:buNone/>
            </a:pPr>
            <a:r>
              <a:rPr lang="en-US" dirty="0">
                <a:solidFill>
                  <a:srgbClr val="FF0000"/>
                </a:solidFill>
              </a:rPr>
              <a:t># To start the camera </a:t>
            </a:r>
          </a:p>
          <a:p>
            <a:pPr marL="0" indent="0">
              <a:lnSpc>
                <a:spcPts val="2500"/>
              </a:lnSpc>
              <a:spcBef>
                <a:spcPts val="0"/>
              </a:spcBef>
              <a:buNone/>
            </a:pPr>
            <a:r>
              <a:rPr lang="en-US" dirty="0"/>
              <a:t>cap = cv2.VideoCapture(0) </a:t>
            </a:r>
          </a:p>
          <a:p>
            <a:pPr marL="0" indent="0">
              <a:lnSpc>
                <a:spcPts val="2500"/>
              </a:lnSpc>
              <a:spcBef>
                <a:spcPts val="0"/>
              </a:spcBef>
              <a:buNone/>
            </a:pPr>
            <a:r>
              <a:rPr lang="en-US" dirty="0"/>
              <a:t>while (True) :</a:t>
            </a:r>
          </a:p>
          <a:p>
            <a:pPr marL="0" indent="0">
              <a:lnSpc>
                <a:spcPts val="2500"/>
              </a:lnSpc>
              <a:spcBef>
                <a:spcPts val="0"/>
              </a:spcBef>
              <a:buNone/>
            </a:pPr>
            <a:r>
              <a:rPr lang="en-US" dirty="0"/>
              <a:t>	</a:t>
            </a:r>
            <a:r>
              <a:rPr lang="en-US" dirty="0">
                <a:solidFill>
                  <a:srgbClr val="FF0000"/>
                </a:solidFill>
              </a:rPr>
              <a:t># to capture a frame since video is nothing but images one after another</a:t>
            </a:r>
          </a:p>
          <a:p>
            <a:pPr marL="0" indent="0">
              <a:lnSpc>
                <a:spcPts val="2500"/>
              </a:lnSpc>
              <a:spcBef>
                <a:spcPts val="0"/>
              </a:spcBef>
              <a:buNone/>
            </a:pPr>
            <a:r>
              <a:rPr lang="en-US" dirty="0"/>
              <a:t>	_ , frame = cap.read()</a:t>
            </a:r>
          </a:p>
          <a:p>
            <a:pPr marL="0" indent="0">
              <a:lnSpc>
                <a:spcPts val="2500"/>
              </a:lnSpc>
              <a:spcBef>
                <a:spcPts val="0"/>
              </a:spcBef>
              <a:buNone/>
            </a:pPr>
            <a:r>
              <a:rPr lang="en-US" dirty="0"/>
              <a:t>	</a:t>
            </a:r>
            <a:r>
              <a:rPr lang="en-US" dirty="0">
                <a:solidFill>
                  <a:srgbClr val="FF0000"/>
                </a:solidFill>
              </a:rPr>
              <a:t># lets convert it to gray scale</a:t>
            </a:r>
          </a:p>
          <a:p>
            <a:pPr marL="0" indent="0">
              <a:lnSpc>
                <a:spcPts val="2500"/>
              </a:lnSpc>
              <a:spcBef>
                <a:spcPts val="0"/>
              </a:spcBef>
              <a:buNone/>
            </a:pPr>
            <a:r>
              <a:rPr lang="en-US" dirty="0"/>
              <a:t>	gray = cv2.cvtColor(frame , cv2.COLOR_BGR2GRAY)</a:t>
            </a:r>
          </a:p>
          <a:p>
            <a:pPr marL="0" indent="0">
              <a:lnSpc>
                <a:spcPts val="2500"/>
              </a:lnSpc>
              <a:spcBef>
                <a:spcPts val="0"/>
              </a:spcBef>
              <a:buNone/>
            </a:pPr>
            <a:r>
              <a:rPr lang="en-US" dirty="0"/>
              <a:t>	</a:t>
            </a:r>
            <a:r>
              <a:rPr lang="en-US" dirty="0">
                <a:solidFill>
                  <a:srgbClr val="FF0000"/>
                </a:solidFill>
              </a:rPr>
              <a:t># displaying the video as images </a:t>
            </a:r>
          </a:p>
          <a:p>
            <a:pPr marL="0" indent="0">
              <a:lnSpc>
                <a:spcPts val="2500"/>
              </a:lnSpc>
              <a:spcBef>
                <a:spcPts val="0"/>
              </a:spcBef>
              <a:buNone/>
            </a:pPr>
            <a:r>
              <a:rPr lang="en-US" dirty="0"/>
              <a:t>	cv2.imshow(‘ show video ‘ , gray)</a:t>
            </a:r>
          </a:p>
          <a:p>
            <a:pPr marL="0" indent="0">
              <a:lnSpc>
                <a:spcPts val="2500"/>
              </a:lnSpc>
              <a:spcBef>
                <a:spcPts val="0"/>
              </a:spcBef>
              <a:buNone/>
            </a:pPr>
            <a:r>
              <a:rPr lang="en-US" dirty="0"/>
              <a:t>	if cv2.waitKey(1) &amp; 0xFF == ord(‘q’):</a:t>
            </a:r>
          </a:p>
          <a:p>
            <a:pPr marL="0" indent="0">
              <a:lnSpc>
                <a:spcPts val="2500"/>
              </a:lnSpc>
              <a:spcBef>
                <a:spcPts val="0"/>
              </a:spcBef>
              <a:buNone/>
            </a:pPr>
            <a:r>
              <a:rPr lang="en-US" dirty="0"/>
              <a:t>		break </a:t>
            </a:r>
          </a:p>
          <a:p>
            <a:pPr marL="0" indent="0">
              <a:lnSpc>
                <a:spcPts val="2500"/>
              </a:lnSpc>
              <a:spcBef>
                <a:spcPts val="0"/>
              </a:spcBef>
              <a:buNone/>
            </a:pPr>
            <a:endParaRPr lang="en-US" dirty="0"/>
          </a:p>
          <a:p>
            <a:pPr marL="0" indent="0">
              <a:lnSpc>
                <a:spcPts val="2500"/>
              </a:lnSpc>
              <a:spcBef>
                <a:spcPts val="0"/>
              </a:spcBef>
              <a:buNone/>
            </a:pPr>
            <a:r>
              <a:rPr lang="en-US" dirty="0"/>
              <a:t>cap.release()</a:t>
            </a:r>
          </a:p>
          <a:p>
            <a:pPr marL="0" indent="0">
              <a:lnSpc>
                <a:spcPts val="2500"/>
              </a:lnSpc>
              <a:spcBef>
                <a:spcPts val="0"/>
              </a:spcBef>
              <a:buNone/>
            </a:pPr>
            <a:r>
              <a:rPr lang="en-US" dirty="0"/>
              <a:t>cv2.destroyAllWindows()</a:t>
            </a:r>
          </a:p>
          <a:p>
            <a:pPr marL="0" indent="0">
              <a:lnSpc>
                <a:spcPts val="2500"/>
              </a:lnSpc>
              <a:spcBef>
                <a:spcPts val="0"/>
              </a:spcBef>
              <a:buNone/>
            </a:pPr>
            <a:endParaRPr lang="en-US" dirty="0"/>
          </a:p>
          <a:p>
            <a:pPr marL="0" indent="0">
              <a:lnSpc>
                <a:spcPts val="2500"/>
              </a:lnSpc>
              <a:spcBef>
                <a:spcPts val="0"/>
              </a:spcBef>
              <a:buNone/>
            </a:pPr>
            <a:r>
              <a:rPr lang="en-ZA"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ZA" sz="2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TASK 2:- </a:t>
            </a:r>
            <a:r>
              <a:rPr lang="en-ZA" sz="2400" dirty="0">
                <a:solidFill>
                  <a:srgbClr val="7030A0"/>
                </a:solidFill>
              </a:rPr>
              <a:t>FROM LIVE VIDEO FEED TRY AND CAPTURE AN IMAGE AT THE PRESS OF A KEYSTROKE</a:t>
            </a:r>
            <a:endParaRPr lang="en-ZA" sz="2400" b="1" dirty="0">
              <a:ln w="12700" cmpd="sng">
                <a:solidFill>
                  <a:schemeClr val="accent4"/>
                </a:solidFill>
                <a:prstDash val="solid"/>
              </a:ln>
              <a:solidFill>
                <a:srgbClr val="7030A0"/>
              </a:solidFill>
            </a:endParaRPr>
          </a:p>
          <a:p>
            <a:pPr marL="0" indent="0">
              <a:lnSpc>
                <a:spcPts val="2500"/>
              </a:lnSpc>
              <a:spcBef>
                <a:spcPts val="0"/>
              </a:spcBef>
              <a:buNone/>
            </a:pPr>
            <a:r>
              <a:rPr lang="en-US" dirty="0"/>
              <a:t>	</a:t>
            </a:r>
          </a:p>
          <a:p>
            <a:pPr marL="0" indent="0">
              <a:buNone/>
            </a:pPr>
            <a:r>
              <a:rPr lang="en-US" dirty="0"/>
              <a:t>	</a:t>
            </a:r>
          </a:p>
          <a:p>
            <a:pPr marL="0" indent="0">
              <a:buNone/>
            </a:pPr>
            <a:r>
              <a:rPr lang="en-US" dirty="0"/>
              <a:t>	</a:t>
            </a:r>
          </a:p>
        </p:txBody>
      </p:sp>
      <p:sp>
        <p:nvSpPr>
          <p:cNvPr id="5" name="Slide Number Placeholder 4">
            <a:extLst>
              <a:ext uri="{FF2B5EF4-FFF2-40B4-BE49-F238E27FC236}">
                <a16:creationId xmlns:a16="http://schemas.microsoft.com/office/drawing/2014/main" id="{F000EC0D-A225-4045-A925-7FBFC393F430}"/>
              </a:ext>
            </a:extLst>
          </p:cNvPr>
          <p:cNvSpPr>
            <a:spLocks noGrp="1"/>
          </p:cNvSpPr>
          <p:nvPr>
            <p:ph type="sldNum" sz="quarter" idx="14"/>
          </p:nvPr>
        </p:nvSpPr>
        <p:spPr/>
        <p:txBody>
          <a:bodyPr/>
          <a:lstStyle/>
          <a:p>
            <a:fld id="{058DB212-BFA2-403F-85EF-DFD3FF6D973A}" type="slidenum">
              <a:rPr lang="en-ZA" smtClean="0"/>
              <a:pPr/>
              <a:t>18</a:t>
            </a:fld>
            <a:endParaRPr lang="en-ZA" dirty="0"/>
          </a:p>
        </p:txBody>
      </p:sp>
      <p:sp>
        <p:nvSpPr>
          <p:cNvPr id="7" name="Arrow: Right 6">
            <a:extLst>
              <a:ext uri="{FF2B5EF4-FFF2-40B4-BE49-F238E27FC236}">
                <a16:creationId xmlns:a16="http://schemas.microsoft.com/office/drawing/2014/main" id="{4BCFAA95-7DE2-4BEB-BD07-D9A524F745E9}"/>
              </a:ext>
            </a:extLst>
          </p:cNvPr>
          <p:cNvSpPr/>
          <p:nvPr/>
        </p:nvSpPr>
        <p:spPr>
          <a:xfrm>
            <a:off x="4757767" y="3831009"/>
            <a:ext cx="3427012" cy="2862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58EE4A-717B-4D83-843E-D921604B967D}"/>
              </a:ext>
            </a:extLst>
          </p:cNvPr>
          <p:cNvSpPr txBox="1"/>
          <p:nvPr/>
        </p:nvSpPr>
        <p:spPr>
          <a:xfrm>
            <a:off x="8361529" y="3429000"/>
            <a:ext cx="3647821" cy="1200329"/>
          </a:xfrm>
          <a:prstGeom prst="rect">
            <a:avLst/>
          </a:prstGeom>
          <a:noFill/>
        </p:spPr>
        <p:txBody>
          <a:bodyPr wrap="square" rtlCol="0">
            <a:spAutoFit/>
          </a:bodyPr>
          <a:lstStyle/>
          <a:p>
            <a:r>
              <a:rPr lang="en-US" sz="1200" dirty="0"/>
              <a:t>To exit program at a specific key press can be any other key for keys like esc and spacebar we have number</a:t>
            </a:r>
          </a:p>
          <a:p>
            <a:endParaRPr lang="en-US" sz="1200" dirty="0"/>
          </a:p>
          <a:p>
            <a:r>
              <a:rPr lang="en-US" sz="1200" dirty="0"/>
              <a:t>For esc program will be</a:t>
            </a:r>
          </a:p>
          <a:p>
            <a:r>
              <a:rPr lang="en-US" sz="1200" dirty="0"/>
              <a:t>if cv2.waitKey(1) &amp; 0xFF == 27:</a:t>
            </a:r>
          </a:p>
        </p:txBody>
      </p:sp>
      <p:sp>
        <p:nvSpPr>
          <p:cNvPr id="9" name="Arrow: Right 8">
            <a:extLst>
              <a:ext uri="{FF2B5EF4-FFF2-40B4-BE49-F238E27FC236}">
                <a16:creationId xmlns:a16="http://schemas.microsoft.com/office/drawing/2014/main" id="{9CAF1096-3A7D-45E6-9F09-5749E756CDDA}"/>
              </a:ext>
            </a:extLst>
          </p:cNvPr>
          <p:cNvSpPr/>
          <p:nvPr/>
        </p:nvSpPr>
        <p:spPr>
          <a:xfrm>
            <a:off x="1820183" y="4773213"/>
            <a:ext cx="3427012" cy="2146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7E7C58-EE98-44F8-A16E-36EEC3FFAF91}"/>
              </a:ext>
            </a:extLst>
          </p:cNvPr>
          <p:cNvSpPr txBox="1"/>
          <p:nvPr/>
        </p:nvSpPr>
        <p:spPr>
          <a:xfrm>
            <a:off x="5327595" y="4742055"/>
            <a:ext cx="2139568" cy="276999"/>
          </a:xfrm>
          <a:prstGeom prst="rect">
            <a:avLst/>
          </a:prstGeom>
          <a:noFill/>
        </p:spPr>
        <p:txBody>
          <a:bodyPr wrap="square" rtlCol="0">
            <a:spAutoFit/>
          </a:bodyPr>
          <a:lstStyle/>
          <a:p>
            <a:r>
              <a:rPr lang="en-US" sz="1200" dirty="0"/>
              <a:t>To release the camera</a:t>
            </a:r>
          </a:p>
        </p:txBody>
      </p:sp>
      <p:sp>
        <p:nvSpPr>
          <p:cNvPr id="14" name="Arrow: Right 13">
            <a:extLst>
              <a:ext uri="{FF2B5EF4-FFF2-40B4-BE49-F238E27FC236}">
                <a16:creationId xmlns:a16="http://schemas.microsoft.com/office/drawing/2014/main" id="{85BF175C-8B4F-4776-89C2-A04940C3A16B}"/>
              </a:ext>
            </a:extLst>
          </p:cNvPr>
          <p:cNvSpPr/>
          <p:nvPr/>
        </p:nvSpPr>
        <p:spPr>
          <a:xfrm rot="16200000" flipV="1">
            <a:off x="2569048" y="999529"/>
            <a:ext cx="361785" cy="2107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88ECEF7-5110-4D5C-91CE-5EAA275261B6}"/>
              </a:ext>
            </a:extLst>
          </p:cNvPr>
          <p:cNvSpPr/>
          <p:nvPr/>
        </p:nvSpPr>
        <p:spPr>
          <a:xfrm>
            <a:off x="2652726" y="866989"/>
            <a:ext cx="3601938" cy="23789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6C251E4-A9AE-40CD-B74B-959F46B6E075}"/>
              </a:ext>
            </a:extLst>
          </p:cNvPr>
          <p:cNvSpPr txBox="1"/>
          <p:nvPr/>
        </p:nvSpPr>
        <p:spPr>
          <a:xfrm>
            <a:off x="6259000" y="684154"/>
            <a:ext cx="5572036" cy="646331"/>
          </a:xfrm>
          <a:prstGeom prst="rect">
            <a:avLst/>
          </a:prstGeom>
          <a:noFill/>
        </p:spPr>
        <p:txBody>
          <a:bodyPr wrap="square" rtlCol="0">
            <a:spAutoFit/>
          </a:bodyPr>
          <a:lstStyle/>
          <a:p>
            <a:r>
              <a:rPr lang="en-US" sz="1200" dirty="0"/>
              <a:t>Here we insert 0 because we are using the inbuilt webcam instead if we want to use an external webcam we have to replace 0 by 1</a:t>
            </a:r>
          </a:p>
        </p:txBody>
      </p:sp>
      <p:sp>
        <p:nvSpPr>
          <p:cNvPr id="17" name="Rectangle 16">
            <a:extLst>
              <a:ext uri="{FF2B5EF4-FFF2-40B4-BE49-F238E27FC236}">
                <a16:creationId xmlns:a16="http://schemas.microsoft.com/office/drawing/2014/main" id="{6C1BEDCD-6691-4E2C-8382-D5CE71C558CB}"/>
              </a:ext>
            </a:extLst>
          </p:cNvPr>
          <p:cNvSpPr/>
          <p:nvPr/>
        </p:nvSpPr>
        <p:spPr>
          <a:xfrm>
            <a:off x="270131" y="5583331"/>
            <a:ext cx="10901238" cy="7231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07213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934DDE-92B2-4C28-9AC7-EABE4387B1AB}"/>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57179DE-6706-4875-84F8-1ADEC1569786}"/>
              </a:ext>
            </a:extLst>
          </p:cNvPr>
          <p:cNvSpPr>
            <a:spLocks noGrp="1"/>
          </p:cNvSpPr>
          <p:nvPr>
            <p:ph type="title"/>
          </p:nvPr>
        </p:nvSpPr>
        <p:spPr/>
        <p:txBody>
          <a:bodyPr/>
          <a:lstStyle/>
          <a:p>
            <a:r>
              <a:rPr lang="en-US"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Basic drawing functions </a:t>
            </a:r>
          </a:p>
        </p:txBody>
      </p:sp>
      <p:sp>
        <p:nvSpPr>
          <p:cNvPr id="4" name="Content Placeholder 3">
            <a:extLst>
              <a:ext uri="{FF2B5EF4-FFF2-40B4-BE49-F238E27FC236}">
                <a16:creationId xmlns:a16="http://schemas.microsoft.com/office/drawing/2014/main" id="{002CBBA7-B80E-4A15-8E6A-6AF12A8497DE}"/>
              </a:ext>
            </a:extLst>
          </p:cNvPr>
          <p:cNvSpPr>
            <a:spLocks noGrp="1"/>
          </p:cNvSpPr>
          <p:nvPr>
            <p:ph idx="1"/>
          </p:nvPr>
        </p:nvSpPr>
        <p:spPr>
          <a:xfrm>
            <a:off x="360000" y="834887"/>
            <a:ext cx="11473200" cy="5843113"/>
          </a:xfrm>
        </p:spPr>
        <p:txBody>
          <a:bodyPr/>
          <a:lstStyle/>
          <a:p>
            <a:r>
              <a:rPr lang="en-US" dirty="0">
                <a:ln w="0"/>
                <a:solidFill>
                  <a:schemeClr val="tx1"/>
                </a:solidFill>
                <a:effectLst>
                  <a:outerShdw blurRad="38100" dist="19050" dir="2700000" algn="tl" rotWithShape="0">
                    <a:schemeClr val="dk1">
                      <a:alpha val="40000"/>
                    </a:schemeClr>
                  </a:outerShdw>
                </a:effectLst>
              </a:rPr>
              <a:t>To draw a line on an image</a:t>
            </a:r>
          </a:p>
          <a:p>
            <a:pPr marL="0" indent="0">
              <a:buNone/>
            </a:pPr>
            <a:r>
              <a:rPr lang="en-US" dirty="0">
                <a:ln w="0"/>
                <a:solidFill>
                  <a:schemeClr val="tx1"/>
                </a:solidFill>
                <a:effectLst>
                  <a:outerShdw blurRad="38100" dist="19050" dir="2700000" algn="tl" rotWithShape="0">
                    <a:schemeClr val="dk1">
                      <a:alpha val="40000"/>
                    </a:schemeClr>
                  </a:outerShdw>
                </a:effectLst>
              </a:rPr>
              <a:t>	</a:t>
            </a:r>
            <a:r>
              <a:rPr lang="en-US" dirty="0">
                <a:solidFill>
                  <a:srgbClr val="7030A0"/>
                </a:solidFill>
              </a:rPr>
              <a:t>syntax :- </a:t>
            </a:r>
            <a:r>
              <a:rPr lang="en-US" dirty="0"/>
              <a:t>line = cv2.line( image , (0,0) , (265 , 254) , (255 , 0 , 0) , 5)</a:t>
            </a:r>
          </a:p>
          <a:p>
            <a:pPr marL="0" indent="0">
              <a:buNone/>
            </a:pPr>
            <a:r>
              <a:rPr lang="en-US" dirty="0"/>
              <a:t>	</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Explanation : - </a:t>
            </a:r>
            <a:r>
              <a:rPr lang="en-US" dirty="0"/>
              <a:t>Here the 1</a:t>
            </a:r>
            <a:r>
              <a:rPr lang="en-US" baseline="30000" dirty="0"/>
              <a:t>st</a:t>
            </a:r>
            <a:r>
              <a:rPr lang="en-US" dirty="0"/>
              <a:t> argument is the image on which the line has to be drawn. 2</a:t>
            </a:r>
            <a:r>
              <a:rPr lang="en-US" baseline="30000" dirty="0"/>
              <a:t>nd</a:t>
            </a:r>
            <a:r>
              <a:rPr lang="en-US" dirty="0"/>
              <a:t> and 3</a:t>
            </a:r>
            <a:r>
              <a:rPr lang="en-US" baseline="30000" dirty="0"/>
              <a:t>rd</a:t>
            </a:r>
            <a:r>
              <a:rPr lang="en-US" dirty="0"/>
              <a:t> arguments are 		         the initial and final coordinates of the line. 4</a:t>
            </a:r>
            <a:r>
              <a:rPr lang="en-US" baseline="30000" dirty="0"/>
              <a:t>th</a:t>
            </a:r>
            <a:r>
              <a:rPr lang="en-US" dirty="0"/>
              <a:t> argument is the color of the line in this case it is blue 		         and the 5</a:t>
            </a:r>
            <a:r>
              <a:rPr lang="en-US" baseline="30000" dirty="0"/>
              <a:t>th</a:t>
            </a:r>
            <a:r>
              <a:rPr lang="en-US" dirty="0"/>
              <a:t> argument is the thickness of the line.</a:t>
            </a:r>
          </a:p>
          <a:p>
            <a:r>
              <a:rPr lang="en-US" dirty="0">
                <a:ln w="0"/>
                <a:solidFill>
                  <a:schemeClr val="tx1"/>
                </a:solidFill>
                <a:effectLst>
                  <a:outerShdw blurRad="38100" dist="19050" dir="2700000" algn="tl" rotWithShape="0">
                    <a:schemeClr val="dk1">
                      <a:alpha val="40000"/>
                    </a:schemeClr>
                  </a:outerShdw>
                </a:effectLst>
              </a:rPr>
              <a:t>To draw a rectangle on an image</a:t>
            </a:r>
          </a:p>
          <a:p>
            <a:pPr marL="0" indent="0">
              <a:buNone/>
            </a:pPr>
            <a:r>
              <a:rPr lang="en-US" dirty="0">
                <a:ln w="0"/>
                <a:solidFill>
                  <a:schemeClr val="tx1"/>
                </a:solidFill>
                <a:effectLst>
                  <a:outerShdw blurRad="38100" dist="19050" dir="2700000" algn="tl" rotWithShape="0">
                    <a:schemeClr val="dk1">
                      <a:alpha val="40000"/>
                    </a:schemeClr>
                  </a:outerShdw>
                </a:effectLst>
              </a:rPr>
              <a:t>	</a:t>
            </a:r>
            <a:r>
              <a:rPr lang="en-US" dirty="0">
                <a:solidFill>
                  <a:srgbClr val="7030A0"/>
                </a:solidFill>
              </a:rPr>
              <a:t>syntax :- </a:t>
            </a:r>
            <a:r>
              <a:rPr lang="en-US" dirty="0"/>
              <a:t>rectangle = cv2.rectangle ( image , (0,0) , (265 , 254) , (255 , 0 , 0) , 5)</a:t>
            </a:r>
          </a:p>
          <a:p>
            <a:pPr marL="0" indent="0">
              <a:buNone/>
            </a:pPr>
            <a:r>
              <a:rPr lang="en-US" dirty="0"/>
              <a:t>	</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Explanation : -  </a:t>
            </a:r>
            <a:r>
              <a:rPr lang="en-US" dirty="0"/>
              <a:t>Here the 1</a:t>
            </a:r>
            <a:r>
              <a:rPr lang="en-US" baseline="30000" dirty="0"/>
              <a:t>st</a:t>
            </a:r>
            <a:r>
              <a:rPr lang="en-US" dirty="0"/>
              <a:t> argument is the image on which the rectangle has to be drawn. 2</a:t>
            </a:r>
            <a:r>
              <a:rPr lang="en-US" baseline="30000" dirty="0"/>
              <a:t>nd</a:t>
            </a:r>
            <a:r>
              <a:rPr lang="en-US" dirty="0"/>
              <a:t> and 3</a:t>
            </a:r>
            <a:r>
              <a:rPr lang="en-US" baseline="30000" dirty="0"/>
              <a:t>rd</a:t>
            </a:r>
            <a:r>
              <a:rPr lang="en-US" dirty="0"/>
              <a:t> arguments 		          are the coordinates of the bottom left corner and the top right corner. 4</a:t>
            </a:r>
            <a:r>
              <a:rPr lang="en-US" baseline="30000" dirty="0"/>
              <a:t>th</a:t>
            </a:r>
            <a:r>
              <a:rPr lang="en-US" dirty="0"/>
              <a:t> argument is the color of 	                         the line in this case it is blue and the 5</a:t>
            </a:r>
            <a:r>
              <a:rPr lang="en-US" baseline="30000" dirty="0"/>
              <a:t>th</a:t>
            </a:r>
            <a:r>
              <a:rPr lang="en-US" dirty="0"/>
              <a:t> argument is the thickness of the boundaries.</a:t>
            </a:r>
          </a:p>
          <a:p>
            <a:r>
              <a:rPr lang="en-US" dirty="0">
                <a:ln w="0"/>
                <a:solidFill>
                  <a:schemeClr val="tx1"/>
                </a:solidFill>
                <a:effectLst>
                  <a:outerShdw blurRad="38100" dist="19050" dir="2700000" algn="tl" rotWithShape="0">
                    <a:schemeClr val="dk1">
                      <a:alpha val="40000"/>
                    </a:schemeClr>
                  </a:outerShdw>
                </a:effectLst>
              </a:rPr>
              <a:t>To draw a circle on an image</a:t>
            </a:r>
          </a:p>
          <a:p>
            <a:pPr marL="0" indent="0">
              <a:buNone/>
            </a:pPr>
            <a:r>
              <a:rPr lang="en-US" dirty="0">
                <a:ln w="0"/>
                <a:solidFill>
                  <a:schemeClr val="tx1"/>
                </a:solidFill>
                <a:effectLst>
                  <a:outerShdw blurRad="38100" dist="19050" dir="2700000" algn="tl" rotWithShape="0">
                    <a:schemeClr val="dk1">
                      <a:alpha val="40000"/>
                    </a:schemeClr>
                  </a:outerShdw>
                </a:effectLst>
              </a:rPr>
              <a:t>	</a:t>
            </a:r>
            <a:r>
              <a:rPr lang="en-US" dirty="0">
                <a:solidFill>
                  <a:srgbClr val="7030A0"/>
                </a:solidFill>
              </a:rPr>
              <a:t>syntax :- </a:t>
            </a:r>
            <a:r>
              <a:rPr lang="en-US" dirty="0"/>
              <a:t>circle = cv2.circle ( image , (0,0) , 5, (255 , 0 , 0) , 5)</a:t>
            </a:r>
          </a:p>
          <a:p>
            <a:pPr marL="0" indent="0">
              <a:buNone/>
            </a:pPr>
            <a:r>
              <a:rPr lang="en-US" dirty="0"/>
              <a:t>	</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Explanation : -  </a:t>
            </a:r>
            <a:r>
              <a:rPr lang="en-US" dirty="0"/>
              <a:t>Here the 1</a:t>
            </a:r>
            <a:r>
              <a:rPr lang="en-US" baseline="30000" dirty="0"/>
              <a:t>st</a:t>
            </a:r>
            <a:r>
              <a:rPr lang="en-US" dirty="0"/>
              <a:t> argument is the image on which the rectangle has to be drawn. 2</a:t>
            </a:r>
            <a:r>
              <a:rPr lang="en-US" baseline="30000" dirty="0"/>
              <a:t>nd</a:t>
            </a:r>
            <a:r>
              <a:rPr lang="en-US" dirty="0"/>
              <a:t> argument is the 		          coordinate of the center , 3</a:t>
            </a:r>
            <a:r>
              <a:rPr lang="en-US" baseline="30000" dirty="0"/>
              <a:t>rd</a:t>
            </a:r>
            <a:r>
              <a:rPr lang="en-US" dirty="0"/>
              <a:t> argument is the radius of the circle . 4</a:t>
            </a:r>
            <a:r>
              <a:rPr lang="en-US" baseline="30000" dirty="0"/>
              <a:t>th</a:t>
            </a:r>
            <a:r>
              <a:rPr lang="en-US" dirty="0"/>
              <a:t> argument is the color of 	                         the line in this case it is blue and the 5</a:t>
            </a:r>
            <a:r>
              <a:rPr lang="en-US" baseline="30000" dirty="0"/>
              <a:t>th</a:t>
            </a:r>
            <a:r>
              <a:rPr lang="en-US" dirty="0"/>
              <a:t> argument is the thickness of the boundaries.</a:t>
            </a:r>
          </a:p>
          <a:p>
            <a:pPr marL="0" indent="0">
              <a:buNone/>
            </a:pPr>
            <a:r>
              <a:rPr lang="en-US" dirty="0">
                <a:ln w="0"/>
                <a:solidFill>
                  <a:schemeClr val="tx1"/>
                </a:solidFill>
                <a:effectLst>
                  <a:outerShdw blurRad="38100" dist="19050" dir="2700000" algn="tl" rotWithShape="0">
                    <a:schemeClr val="dk1">
                      <a:alpha val="40000"/>
                    </a:schemeClr>
                  </a:outerShdw>
                </a:effectLst>
              </a:rPr>
              <a:t>Other drawing functions are also there like for ellipse  , polygon.</a:t>
            </a:r>
          </a:p>
        </p:txBody>
      </p:sp>
      <p:sp>
        <p:nvSpPr>
          <p:cNvPr id="5" name="Slide Number Placeholder 4">
            <a:extLst>
              <a:ext uri="{FF2B5EF4-FFF2-40B4-BE49-F238E27FC236}">
                <a16:creationId xmlns:a16="http://schemas.microsoft.com/office/drawing/2014/main" id="{C3BDA87B-3E0E-4E17-B780-2BD2E82533C6}"/>
              </a:ext>
            </a:extLst>
          </p:cNvPr>
          <p:cNvSpPr>
            <a:spLocks noGrp="1"/>
          </p:cNvSpPr>
          <p:nvPr>
            <p:ph type="sldNum" sz="quarter" idx="14"/>
          </p:nvPr>
        </p:nvSpPr>
        <p:spPr/>
        <p:txBody>
          <a:bodyPr/>
          <a:lstStyle/>
          <a:p>
            <a:fld id="{058DB212-BFA2-403F-85EF-DFD3FF6D973A}" type="slidenum">
              <a:rPr lang="en-ZA" smtClean="0"/>
              <a:pPr/>
              <a:t>19</a:t>
            </a:fld>
            <a:endParaRPr lang="en-ZA" dirty="0"/>
          </a:p>
        </p:txBody>
      </p:sp>
      <p:sp>
        <p:nvSpPr>
          <p:cNvPr id="6" name="Arrow: Right 5">
            <a:extLst>
              <a:ext uri="{FF2B5EF4-FFF2-40B4-BE49-F238E27FC236}">
                <a16:creationId xmlns:a16="http://schemas.microsoft.com/office/drawing/2014/main" id="{FD1C7040-C99F-4864-BC1E-BA56B850E1B9}"/>
              </a:ext>
            </a:extLst>
          </p:cNvPr>
          <p:cNvSpPr/>
          <p:nvPr/>
        </p:nvSpPr>
        <p:spPr>
          <a:xfrm rot="20221015">
            <a:off x="6385823" y="830471"/>
            <a:ext cx="1078728" cy="3095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D4C42B-8D0F-4094-8514-D1B94CC42317}"/>
              </a:ext>
            </a:extLst>
          </p:cNvPr>
          <p:cNvSpPr txBox="1"/>
          <p:nvPr/>
        </p:nvSpPr>
        <p:spPr>
          <a:xfrm>
            <a:off x="7323151" y="572494"/>
            <a:ext cx="1645920" cy="369332"/>
          </a:xfrm>
          <a:prstGeom prst="rect">
            <a:avLst/>
          </a:prstGeom>
          <a:noFill/>
        </p:spPr>
        <p:txBody>
          <a:bodyPr wrap="square" rtlCol="0">
            <a:spAutoFit/>
          </a:bodyPr>
          <a:lstStyle/>
          <a:p>
            <a:r>
              <a:rPr lang="en-US" dirty="0"/>
              <a:t>BGR format</a:t>
            </a:r>
          </a:p>
        </p:txBody>
      </p:sp>
      <p:sp>
        <p:nvSpPr>
          <p:cNvPr id="8" name="Arrow: Right 7">
            <a:extLst>
              <a:ext uri="{FF2B5EF4-FFF2-40B4-BE49-F238E27FC236}">
                <a16:creationId xmlns:a16="http://schemas.microsoft.com/office/drawing/2014/main" id="{0B365082-0B66-4E90-A164-72FB4A732007}"/>
              </a:ext>
            </a:extLst>
          </p:cNvPr>
          <p:cNvSpPr/>
          <p:nvPr/>
        </p:nvSpPr>
        <p:spPr>
          <a:xfrm rot="20096253">
            <a:off x="6919789" y="4328251"/>
            <a:ext cx="540688" cy="2226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7A9AB2-7B89-4542-B366-D5C5E01B7D16}"/>
              </a:ext>
            </a:extLst>
          </p:cNvPr>
          <p:cNvSpPr txBox="1"/>
          <p:nvPr/>
        </p:nvSpPr>
        <p:spPr>
          <a:xfrm>
            <a:off x="7378810" y="4182386"/>
            <a:ext cx="4516341" cy="307777"/>
          </a:xfrm>
          <a:prstGeom prst="rect">
            <a:avLst/>
          </a:prstGeom>
          <a:noFill/>
        </p:spPr>
        <p:txBody>
          <a:bodyPr wrap="square" rtlCol="0">
            <a:spAutoFit/>
          </a:bodyPr>
          <a:lstStyle/>
          <a:p>
            <a:r>
              <a:rPr lang="en-US" sz="1400" dirty="0"/>
              <a:t>If -1 circle will be filled from inside</a:t>
            </a:r>
          </a:p>
        </p:txBody>
      </p:sp>
    </p:spTree>
    <p:extLst>
      <p:ext uri="{BB962C8B-B14F-4D97-AF65-F5344CB8AC3E}">
        <p14:creationId xmlns:p14="http://schemas.microsoft.com/office/powerpoint/2010/main" val="19938951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452437" y="235868"/>
            <a:ext cx="5282317" cy="874644"/>
          </a:xfrm>
        </p:spPr>
        <p:txBody>
          <a:bodyPr/>
          <a:lstStyle/>
          <a:p>
            <a:r>
              <a:rPr lang="en-ZA" sz="5400" b="1" spc="0"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What Is OpenCV ?</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898960" y="1535093"/>
            <a:ext cx="6455997" cy="3634784"/>
          </a:xfrm>
        </p:spPr>
        <p:txBody>
          <a:bodyPr/>
          <a:lstStyle/>
          <a:p>
            <a:r>
              <a:rPr lang="en-US" sz="3600" b="1" dirty="0">
                <a:solidFill>
                  <a:srgbClr val="FFC000"/>
                </a:solidFill>
                <a:latin typeface="Gabriola" panose="04040605051002020D02" pitchFamily="82" charset="0"/>
                <a:ea typeface="Cambria Math" panose="02040503050406030204" pitchFamily="18" charset="0"/>
                <a:cs typeface="Calibri" panose="020F0502020204030204" pitchFamily="34" charset="0"/>
              </a:rPr>
              <a:t>OpenCV</a:t>
            </a:r>
            <a:r>
              <a:rPr lang="en-US" sz="3600" dirty="0">
                <a:solidFill>
                  <a:srgbClr val="FFC000"/>
                </a:solidFill>
                <a:latin typeface="Gabriola" panose="04040605051002020D02" pitchFamily="82" charset="0"/>
                <a:ea typeface="Cambria Math" panose="02040503050406030204" pitchFamily="18" charset="0"/>
                <a:cs typeface="Calibri" panose="020F0502020204030204" pitchFamily="34" charset="0"/>
              </a:rPr>
              <a:t> (</a:t>
            </a:r>
            <a:r>
              <a:rPr lang="en-US" sz="3600" i="1" dirty="0">
                <a:solidFill>
                  <a:srgbClr val="FFC000"/>
                </a:solidFill>
                <a:latin typeface="Gabriola" panose="04040605051002020D02" pitchFamily="82" charset="0"/>
                <a:ea typeface="Cambria Math" panose="02040503050406030204" pitchFamily="18" charset="0"/>
                <a:cs typeface="Calibri" panose="020F0502020204030204" pitchFamily="34" charset="0"/>
              </a:rPr>
              <a:t>Open Source Computer Vision</a:t>
            </a:r>
            <a:r>
              <a:rPr lang="en-US" sz="3600" dirty="0">
                <a:solidFill>
                  <a:srgbClr val="FFC000"/>
                </a:solidFill>
                <a:latin typeface="Gabriola" panose="04040605051002020D02" pitchFamily="82" charset="0"/>
                <a:ea typeface="Cambria Math" panose="02040503050406030204" pitchFamily="18" charset="0"/>
                <a:cs typeface="Calibri" panose="020F0502020204030204" pitchFamily="34" charset="0"/>
              </a:rPr>
              <a:t>) is a </a:t>
            </a:r>
            <a:r>
              <a:rPr lang="en-US" sz="3600" b="1"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Gabriola" panose="04040605051002020D02" pitchFamily="82" charset="0"/>
                <a:ea typeface="Cambria Math" panose="02040503050406030204" pitchFamily="18" charset="0"/>
                <a:cs typeface="Calibri" panose="020F0502020204030204" pitchFamily="34" charset="0"/>
              </a:rPr>
              <a:t>library of programming </a:t>
            </a:r>
            <a:r>
              <a:rPr lang="en-US" sz="3600" dirty="0">
                <a:solidFill>
                  <a:srgbClr val="FFC000"/>
                </a:solidFill>
                <a:latin typeface="Gabriola" panose="04040605051002020D02" pitchFamily="82" charset="0"/>
                <a:ea typeface="Cambria Math" panose="02040503050406030204" pitchFamily="18" charset="0"/>
                <a:cs typeface="Calibri" panose="020F0502020204030204" pitchFamily="34" charset="0"/>
              </a:rPr>
              <a:t>functions mainly aimed at real-time computer vision.</a:t>
            </a:r>
          </a:p>
          <a:p>
            <a:r>
              <a:rPr lang="en-US" sz="3600" dirty="0">
                <a:solidFill>
                  <a:srgbClr val="FFC000"/>
                </a:solidFill>
                <a:latin typeface="Gabriola" panose="04040605051002020D02" pitchFamily="82" charset="0"/>
                <a:ea typeface="Cambria Math" panose="02040503050406030204" pitchFamily="18" charset="0"/>
                <a:cs typeface="Calibri" panose="020F0502020204030204" pitchFamily="34" charset="0"/>
              </a:rPr>
              <a:t>It helps in image processing which can be used in different fields like deep learning face detection etc.</a:t>
            </a:r>
          </a:p>
          <a:p>
            <a:r>
              <a:rPr lang="en-US" sz="3600" dirty="0">
                <a:solidFill>
                  <a:srgbClr val="FFC000"/>
                </a:solidFill>
                <a:latin typeface="Gabriola" panose="04040605051002020D02" pitchFamily="82" charset="0"/>
                <a:ea typeface="Cambria Math" panose="02040503050406030204" pitchFamily="18" charset="0"/>
                <a:cs typeface="Calibri" panose="020F0502020204030204" pitchFamily="34" charset="0"/>
              </a:rPr>
              <a:t>One example of  OpenCV can be effects produced by your  phone camera.</a:t>
            </a:r>
          </a:p>
          <a:p>
            <a:r>
              <a:rPr lang="en-ZA" sz="2000" noProof="1">
                <a:latin typeface="Gabriola" panose="04040605051002020D02" pitchFamily="82" charset="0"/>
                <a:ea typeface="Cambria Math" panose="02040503050406030204" pitchFamily="18" charset="0"/>
                <a:cs typeface="Calibri" panose="020F0502020204030204" pitchFamily="34" charset="0"/>
              </a:rPr>
              <a:t>I</a:t>
            </a:r>
          </a:p>
        </p:txBody>
      </p:sp>
      <p:grpSp>
        <p:nvGrpSpPr>
          <p:cNvPr id="6" name="Group 5" descr="erupting volcano outline">
            <a:extLst>
              <a:ext uri="{FF2B5EF4-FFF2-40B4-BE49-F238E27FC236}">
                <a16:creationId xmlns:a16="http://schemas.microsoft.com/office/drawing/2014/main" id="{25C384BA-0032-4FE7-AC29-2F9F931970D5}"/>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ZA"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ZA"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ZA"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ZA"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6" name="Straight Connector 15" descr="vertical line">
            <a:extLst>
              <a:ext uri="{FF2B5EF4-FFF2-40B4-BE49-F238E27FC236}">
                <a16:creationId xmlns:a16="http://schemas.microsoft.com/office/drawing/2014/main" id="{B029E30A-660C-4C6A-8C17-E7A3B2E1C4BD}"/>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ZA" smtClean="0"/>
              <a:pPr/>
              <a:t>2</a:t>
            </a:fld>
            <a:endParaRPr lang="en-ZA" dirty="0"/>
          </a:p>
        </p:txBody>
      </p:sp>
      <p:sp>
        <p:nvSpPr>
          <p:cNvPr id="8" name="Rectangle 7">
            <a:extLst>
              <a:ext uri="{FF2B5EF4-FFF2-40B4-BE49-F238E27FC236}">
                <a16:creationId xmlns:a16="http://schemas.microsoft.com/office/drawing/2014/main" id="{1D99A3BF-2EDF-4393-9CF3-6E9ED7317429}"/>
              </a:ext>
            </a:extLst>
          </p:cNvPr>
          <p:cNvSpPr/>
          <p:nvPr/>
        </p:nvSpPr>
        <p:spPr>
          <a:xfrm>
            <a:off x="7804352" y="6677645"/>
            <a:ext cx="3788616"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19">
            <a:extLst>
              <a:ext uri="{FF2B5EF4-FFF2-40B4-BE49-F238E27FC236}">
                <a16:creationId xmlns:a16="http://schemas.microsoft.com/office/drawing/2014/main" id="{1818BA3D-F128-4799-A989-EFB55F314023}"/>
              </a:ext>
            </a:extLst>
          </p:cNvPr>
          <p:cNvPicPr>
            <a:picLocks noGrp="1" noChangeAspect="1"/>
          </p:cNvPicPr>
          <p:nvPr>
            <p:ph type="pic" sz="quarter" idx="10"/>
          </p:nvPr>
        </p:nvPicPr>
        <p:blipFill>
          <a:blip r:embed="rId2"/>
          <a:srcRect l="25420" r="25420"/>
          <a:stretch>
            <a:fillRect/>
          </a:stretch>
        </p:blipFill>
        <p:spPr/>
      </p:pic>
    </p:spTree>
    <p:extLst>
      <p:ext uri="{BB962C8B-B14F-4D97-AF65-F5344CB8AC3E}">
        <p14:creationId xmlns:p14="http://schemas.microsoft.com/office/powerpoint/2010/main" val="201304327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AF128-E6FD-4715-8623-D2600495C530}"/>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01795C60-5D0C-4789-A73F-151E27C54A74}"/>
              </a:ext>
            </a:extLst>
          </p:cNvPr>
          <p:cNvSpPr>
            <a:spLocks noGrp="1"/>
          </p:cNvSpPr>
          <p:nvPr>
            <p:ph type="title"/>
          </p:nvPr>
        </p:nvSpPr>
        <p:spPr>
          <a:xfrm>
            <a:off x="358075" y="198000"/>
            <a:ext cx="11473200" cy="540000"/>
          </a:xfrm>
        </p:spPr>
        <p:txBody>
          <a:bodyPr/>
          <a:lstStyle/>
          <a:p>
            <a:r>
              <a:rPr lang="en-US"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What is thresholding ??</a:t>
            </a:r>
          </a:p>
        </p:txBody>
      </p:sp>
      <p:sp>
        <p:nvSpPr>
          <p:cNvPr id="3" name="Text Placeholder 2">
            <a:extLst>
              <a:ext uri="{FF2B5EF4-FFF2-40B4-BE49-F238E27FC236}">
                <a16:creationId xmlns:a16="http://schemas.microsoft.com/office/drawing/2014/main" id="{0E4751CC-78AC-45E6-8845-B05D1D8E9E54}"/>
              </a:ext>
            </a:extLst>
          </p:cNvPr>
          <p:cNvSpPr>
            <a:spLocks noGrp="1"/>
          </p:cNvSpPr>
          <p:nvPr>
            <p:ph type="body" sz="quarter" idx="12"/>
          </p:nvPr>
        </p:nvSpPr>
        <p:spPr>
          <a:xfrm>
            <a:off x="358075" y="791999"/>
            <a:ext cx="11471275" cy="957287"/>
          </a:xfrm>
        </p:spPr>
        <p:txBody>
          <a:bodyPr/>
          <a:lstStyle/>
          <a:p>
            <a:r>
              <a:rPr lang="en-US" dirty="0"/>
              <a:t>Thresholding is the simplest method of image segmentation. From a grayscale image, thresholding can be used to create binary images. In simpler words if the pixel value is greater than a particular value set by the user then make all those pixels black or white .</a:t>
            </a:r>
          </a:p>
        </p:txBody>
      </p:sp>
      <p:sp>
        <p:nvSpPr>
          <p:cNvPr id="4" name="Content Placeholder 3">
            <a:extLst>
              <a:ext uri="{FF2B5EF4-FFF2-40B4-BE49-F238E27FC236}">
                <a16:creationId xmlns:a16="http://schemas.microsoft.com/office/drawing/2014/main" id="{264D42F6-ACB4-47B9-B306-04B941CC820A}"/>
              </a:ext>
            </a:extLst>
          </p:cNvPr>
          <p:cNvSpPr>
            <a:spLocks noGrp="1"/>
          </p:cNvSpPr>
          <p:nvPr>
            <p:ph idx="1"/>
          </p:nvPr>
        </p:nvSpPr>
        <p:spPr>
          <a:xfrm>
            <a:off x="358075" y="1844703"/>
            <a:ext cx="11473200" cy="4833298"/>
          </a:xfrm>
        </p:spPr>
        <p:txBody>
          <a:bodyPr/>
          <a:lstStyle/>
          <a:p>
            <a:pPr marL="0" indent="0">
              <a:buNone/>
            </a:pPr>
            <a:r>
              <a:rPr lang="en-US" dirty="0"/>
              <a:t>There are different types of thresholding</a:t>
            </a:r>
          </a:p>
          <a:p>
            <a:r>
              <a:rPr lang="en-US" dirty="0"/>
              <a:t>Simple Thresholding : - we use cv2.threshold() function for this</a:t>
            </a:r>
          </a:p>
          <a:p>
            <a:pPr marL="0" indent="0">
              <a:buNone/>
            </a:pPr>
            <a:r>
              <a:rPr lang="en-US" dirty="0"/>
              <a:t>	</a:t>
            </a:r>
            <a:r>
              <a:rPr lang="en-US" dirty="0">
                <a:solidFill>
                  <a:srgbClr val="7030A0"/>
                </a:solidFill>
              </a:rPr>
              <a:t>syntax : - </a:t>
            </a:r>
            <a:r>
              <a:rPr lang="en-US" dirty="0"/>
              <a:t>ret , thresh1 = cv2.threshold( image ,127, 255, cv2.THRESH_BINARY ) </a:t>
            </a:r>
          </a:p>
          <a:p>
            <a:pPr marL="0" indent="0">
              <a:buNone/>
            </a:pPr>
            <a:r>
              <a:rPr lang="en-US" dirty="0">
                <a:ln w="0"/>
                <a:solidFill>
                  <a:schemeClr val="tx1"/>
                </a:solidFill>
                <a:effectLst>
                  <a:outerShdw blurRad="38100" dist="19050" dir="2700000" algn="tl" rotWithShape="0">
                    <a:schemeClr val="dk1">
                      <a:alpha val="40000"/>
                    </a:schemeClr>
                  </a:outerShdw>
                </a:effectLst>
              </a:rPr>
              <a:t>	</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Explanation : - </a:t>
            </a:r>
            <a:r>
              <a:rPr lang="en-US" dirty="0"/>
              <a:t>S Here the 1</a:t>
            </a:r>
            <a:r>
              <a:rPr lang="en-US" baseline="30000" dirty="0"/>
              <a:t>st</a:t>
            </a:r>
            <a:r>
              <a:rPr lang="en-US" dirty="0"/>
              <a:t> argument is the image which has to thresholded , 2</a:t>
            </a:r>
            <a:r>
              <a:rPr lang="en-US" baseline="30000" dirty="0"/>
              <a:t>nd</a:t>
            </a:r>
            <a:r>
              <a:rPr lang="en-US" dirty="0"/>
              <a:t> is the pixel intensity above which 		         you want to threshold the image i.e. it is the threshold value , 3</a:t>
            </a:r>
            <a:r>
              <a:rPr lang="en-US" baseline="30000" dirty="0"/>
              <a:t>rd</a:t>
            </a:r>
            <a:r>
              <a:rPr lang="en-US" dirty="0"/>
              <a:t> argument represents the value to 		         be given if pixel value is more than the threshold value , 4</a:t>
            </a:r>
            <a:r>
              <a:rPr lang="en-US" baseline="30000" dirty="0"/>
              <a:t>th</a:t>
            </a:r>
            <a:r>
              <a:rPr lang="en-US" dirty="0"/>
              <a:t> argument is the type of thresholding we 		         want to do .</a:t>
            </a:r>
          </a:p>
          <a:p>
            <a:pPr marL="0" indent="0">
              <a:buNone/>
            </a:pPr>
            <a:r>
              <a:rPr lang="en-US" dirty="0"/>
              <a:t>	</a:t>
            </a:r>
          </a:p>
        </p:txBody>
      </p:sp>
      <p:sp>
        <p:nvSpPr>
          <p:cNvPr id="5" name="Slide Number Placeholder 4">
            <a:extLst>
              <a:ext uri="{FF2B5EF4-FFF2-40B4-BE49-F238E27FC236}">
                <a16:creationId xmlns:a16="http://schemas.microsoft.com/office/drawing/2014/main" id="{0B49D2A7-1753-41E1-9F47-F8FFC2C23284}"/>
              </a:ext>
            </a:extLst>
          </p:cNvPr>
          <p:cNvSpPr>
            <a:spLocks noGrp="1"/>
          </p:cNvSpPr>
          <p:nvPr>
            <p:ph type="sldNum" sz="quarter" idx="14"/>
          </p:nvPr>
        </p:nvSpPr>
        <p:spPr/>
        <p:txBody>
          <a:bodyPr/>
          <a:lstStyle/>
          <a:p>
            <a:fld id="{058DB212-BFA2-403F-85EF-DFD3FF6D973A}" type="slidenum">
              <a:rPr lang="en-ZA" smtClean="0"/>
              <a:pPr/>
              <a:t>20</a:t>
            </a:fld>
            <a:endParaRPr lang="en-ZA" dirty="0"/>
          </a:p>
        </p:txBody>
      </p:sp>
      <p:sp>
        <p:nvSpPr>
          <p:cNvPr id="6" name="Arrow: Right 5">
            <a:extLst>
              <a:ext uri="{FF2B5EF4-FFF2-40B4-BE49-F238E27FC236}">
                <a16:creationId xmlns:a16="http://schemas.microsoft.com/office/drawing/2014/main" id="{EC82DD21-B717-432C-9E7E-F769CD4301DB}"/>
              </a:ext>
            </a:extLst>
          </p:cNvPr>
          <p:cNvSpPr/>
          <p:nvPr/>
        </p:nvSpPr>
        <p:spPr>
          <a:xfrm rot="20369996">
            <a:off x="5803828" y="2266391"/>
            <a:ext cx="1274138" cy="252426"/>
          </a:xfrm>
          <a:prstGeom prst="rightArrow">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2665AF4-012E-4D52-A92C-4B6903597B16}"/>
              </a:ext>
            </a:extLst>
          </p:cNvPr>
          <p:cNvSpPr txBox="1"/>
          <p:nvPr/>
        </p:nvSpPr>
        <p:spPr>
          <a:xfrm>
            <a:off x="7081823" y="1749286"/>
            <a:ext cx="4892841" cy="523220"/>
          </a:xfrm>
          <a:prstGeom prst="rect">
            <a:avLst/>
          </a:prstGeom>
          <a:noFill/>
        </p:spPr>
        <p:txBody>
          <a:bodyPr wrap="square" rtlCol="0">
            <a:spAutoFit/>
          </a:bodyPr>
          <a:lstStyle/>
          <a:p>
            <a:r>
              <a:rPr lang="en-US" sz="1400" dirty="0"/>
              <a:t>Keep on adjusting this value for perfect thresholding</a:t>
            </a:r>
          </a:p>
        </p:txBody>
      </p:sp>
      <p:pic>
        <p:nvPicPr>
          <p:cNvPr id="9" name="Picture 8">
            <a:extLst>
              <a:ext uri="{FF2B5EF4-FFF2-40B4-BE49-F238E27FC236}">
                <a16:creationId xmlns:a16="http://schemas.microsoft.com/office/drawing/2014/main" id="{17E7B58A-4D15-4197-812E-A8F22709E855}"/>
              </a:ext>
            </a:extLst>
          </p:cNvPr>
          <p:cNvPicPr>
            <a:picLocks noChangeAspect="1"/>
          </p:cNvPicPr>
          <p:nvPr/>
        </p:nvPicPr>
        <p:blipFill rotWithShape="1">
          <a:blip r:embed="rId2"/>
          <a:srcRect l="1" t="-386" r="24426" b="386"/>
          <a:stretch/>
        </p:blipFill>
        <p:spPr>
          <a:xfrm>
            <a:off x="1394059" y="3948595"/>
            <a:ext cx="4296493" cy="2771697"/>
          </a:xfrm>
          <a:prstGeom prst="rect">
            <a:avLst/>
          </a:prstGeom>
        </p:spPr>
      </p:pic>
      <p:sp>
        <p:nvSpPr>
          <p:cNvPr id="10" name="Rectangle 9">
            <a:extLst>
              <a:ext uri="{FF2B5EF4-FFF2-40B4-BE49-F238E27FC236}">
                <a16:creationId xmlns:a16="http://schemas.microsoft.com/office/drawing/2014/main" id="{526D16A3-695E-48C8-BE1D-ED414338DD7E}"/>
              </a:ext>
            </a:extLst>
          </p:cNvPr>
          <p:cNvSpPr/>
          <p:nvPr/>
        </p:nvSpPr>
        <p:spPr>
          <a:xfrm>
            <a:off x="3196424" y="6591631"/>
            <a:ext cx="691764" cy="18178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844C05-9BCB-46AD-AD59-7B5290A56D6A}"/>
              </a:ext>
            </a:extLst>
          </p:cNvPr>
          <p:cNvSpPr/>
          <p:nvPr/>
        </p:nvSpPr>
        <p:spPr>
          <a:xfrm>
            <a:off x="4675367" y="6591631"/>
            <a:ext cx="628153" cy="147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CC10203-1D6B-4B5B-B975-43CB12A981D9}"/>
              </a:ext>
            </a:extLst>
          </p:cNvPr>
          <p:cNvSpPr txBox="1"/>
          <p:nvPr/>
        </p:nvSpPr>
        <p:spPr>
          <a:xfrm>
            <a:off x="5655447" y="4487622"/>
            <a:ext cx="2934031" cy="923330"/>
          </a:xfrm>
          <a:prstGeom prst="rect">
            <a:avLst/>
          </a:prstGeom>
          <a:noFill/>
        </p:spPr>
        <p:txBody>
          <a:bodyPr wrap="square" rtlCol="0">
            <a:spAutoFit/>
          </a:bodyPr>
          <a:lstStyle/>
          <a:p>
            <a:r>
              <a:rPr lang="en-US" dirty="0"/>
              <a:t>IMPORTANCE OF PROPER THRESHOLDING VALUE</a:t>
            </a:r>
          </a:p>
        </p:txBody>
      </p:sp>
      <p:pic>
        <p:nvPicPr>
          <p:cNvPr id="13" name="Picture 12">
            <a:extLst>
              <a:ext uri="{FF2B5EF4-FFF2-40B4-BE49-F238E27FC236}">
                <a16:creationId xmlns:a16="http://schemas.microsoft.com/office/drawing/2014/main" id="{865DB83C-58DC-452D-AE77-563B4263EF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71426" y="4105776"/>
            <a:ext cx="3566918" cy="1882362"/>
          </a:xfrm>
          <a:prstGeom prst="rect">
            <a:avLst/>
          </a:prstGeom>
        </p:spPr>
      </p:pic>
    </p:spTree>
    <p:extLst>
      <p:ext uri="{BB962C8B-B14F-4D97-AF65-F5344CB8AC3E}">
        <p14:creationId xmlns:p14="http://schemas.microsoft.com/office/powerpoint/2010/main" val="179874148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AF128-E6FD-4715-8623-D2600495C530}"/>
              </a:ext>
            </a:extLst>
          </p:cNvPr>
          <p:cNvSpPr/>
          <p:nvPr/>
        </p:nvSpPr>
        <p:spPr>
          <a:xfrm>
            <a:off x="-2288" y="-3600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264D42F6-ACB4-47B9-B306-04B941CC820A}"/>
              </a:ext>
            </a:extLst>
          </p:cNvPr>
          <p:cNvSpPr>
            <a:spLocks noGrp="1"/>
          </p:cNvSpPr>
          <p:nvPr>
            <p:ph idx="1"/>
          </p:nvPr>
        </p:nvSpPr>
        <p:spPr>
          <a:xfrm>
            <a:off x="358075" y="238540"/>
            <a:ext cx="11473200" cy="6439462"/>
          </a:xfrm>
        </p:spPr>
        <p:txBody>
          <a:bodyPr/>
          <a:lstStyle/>
          <a:p>
            <a:pPr marL="0" indent="0">
              <a:buNone/>
            </a:pPr>
            <a:r>
              <a:rPr lang="en-US" dirty="0"/>
              <a:t>another example would be using</a:t>
            </a:r>
          </a:p>
          <a:p>
            <a:pPr marL="0" indent="0">
              <a:buNone/>
            </a:pPr>
            <a:r>
              <a:rPr lang="en-US" dirty="0"/>
              <a:t>	</a:t>
            </a:r>
            <a:r>
              <a:rPr lang="en-US" dirty="0">
                <a:solidFill>
                  <a:srgbClr val="7030A0"/>
                </a:solidFill>
              </a:rPr>
              <a:t>syntax : - </a:t>
            </a:r>
            <a:r>
              <a:rPr lang="en-US" dirty="0"/>
              <a:t>ret , thresh2 = cv2.threshold( image,127, 255, cv2.THRESH_BINARY_INV )</a:t>
            </a:r>
          </a:p>
          <a:p>
            <a:pPr marL="0" indent="0">
              <a:buNone/>
            </a:pPr>
            <a:r>
              <a:rPr lang="en-US" dirty="0">
                <a:ln w="0"/>
                <a:solidFill>
                  <a:schemeClr val="tx1"/>
                </a:solidFill>
                <a:effectLst>
                  <a:outerShdw blurRad="38100" dist="19050" dir="2700000" algn="tl" rotWithShape="0">
                    <a:schemeClr val="dk1">
                      <a:alpha val="40000"/>
                    </a:schemeClr>
                  </a:outerShdw>
                </a:effectLst>
              </a:rPr>
              <a:t>		So what's the difference ????</a:t>
            </a:r>
            <a:endParaRPr lang="en-US" dirty="0"/>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r>
              <a:rPr lang="en-US" dirty="0"/>
              <a:t>	There are other types also but these two are the ones which are primarily used and serve all the main purposes</a:t>
            </a:r>
          </a:p>
          <a:p>
            <a:r>
              <a:rPr lang="en-US" dirty="0"/>
              <a:t>Adaptive thresholding : - It is used when the lighting conditions over the image are not uniform </a:t>
            </a:r>
          </a:p>
          <a:p>
            <a:r>
              <a:rPr lang="en-US" dirty="0"/>
              <a:t>Otsu binarization : - For images with uniform lighting conditions it gives almost the perfect thresholding value</a:t>
            </a:r>
          </a:p>
        </p:txBody>
      </p:sp>
      <p:sp>
        <p:nvSpPr>
          <p:cNvPr id="5" name="Slide Number Placeholder 4">
            <a:extLst>
              <a:ext uri="{FF2B5EF4-FFF2-40B4-BE49-F238E27FC236}">
                <a16:creationId xmlns:a16="http://schemas.microsoft.com/office/drawing/2014/main" id="{0B49D2A7-1753-41E1-9F47-F8FFC2C23284}"/>
              </a:ext>
            </a:extLst>
          </p:cNvPr>
          <p:cNvSpPr>
            <a:spLocks noGrp="1"/>
          </p:cNvSpPr>
          <p:nvPr>
            <p:ph type="sldNum" sz="quarter" idx="14"/>
          </p:nvPr>
        </p:nvSpPr>
        <p:spPr/>
        <p:txBody>
          <a:bodyPr/>
          <a:lstStyle/>
          <a:p>
            <a:fld id="{058DB212-BFA2-403F-85EF-DFD3FF6D973A}" type="slidenum">
              <a:rPr lang="en-ZA" smtClean="0"/>
              <a:pPr/>
              <a:t>21</a:t>
            </a:fld>
            <a:endParaRPr lang="en-ZA" dirty="0"/>
          </a:p>
        </p:txBody>
      </p:sp>
      <p:pic>
        <p:nvPicPr>
          <p:cNvPr id="9" name="Picture 8">
            <a:extLst>
              <a:ext uri="{FF2B5EF4-FFF2-40B4-BE49-F238E27FC236}">
                <a16:creationId xmlns:a16="http://schemas.microsoft.com/office/drawing/2014/main" id="{5CBCC6A1-EDD6-404F-8470-7080599BFC90}"/>
              </a:ext>
            </a:extLst>
          </p:cNvPr>
          <p:cNvPicPr>
            <a:picLocks noChangeAspect="1"/>
          </p:cNvPicPr>
          <p:nvPr/>
        </p:nvPicPr>
        <p:blipFill>
          <a:blip r:embed="rId2"/>
          <a:stretch>
            <a:fillRect/>
          </a:stretch>
        </p:blipFill>
        <p:spPr>
          <a:xfrm>
            <a:off x="672994" y="1699033"/>
            <a:ext cx="10323939" cy="3228907"/>
          </a:xfrm>
          <a:prstGeom prst="rect">
            <a:avLst/>
          </a:prstGeom>
        </p:spPr>
      </p:pic>
      <p:pic>
        <p:nvPicPr>
          <p:cNvPr id="10" name="Picture 9">
            <a:extLst>
              <a:ext uri="{FF2B5EF4-FFF2-40B4-BE49-F238E27FC236}">
                <a16:creationId xmlns:a16="http://schemas.microsoft.com/office/drawing/2014/main" id="{99E47C6E-4EC9-4B22-B139-B8DCA0570F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40404" y="882508"/>
            <a:ext cx="731520" cy="713395"/>
          </a:xfrm>
          <a:prstGeom prst="rect">
            <a:avLst/>
          </a:prstGeom>
        </p:spPr>
      </p:pic>
    </p:spTree>
    <p:extLst>
      <p:ext uri="{BB962C8B-B14F-4D97-AF65-F5344CB8AC3E}">
        <p14:creationId xmlns:p14="http://schemas.microsoft.com/office/powerpoint/2010/main" val="207489956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CB2ECA-FFD0-4C76-864F-C987A0A2047B}"/>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57E8E00-1700-4706-96F4-DD8390AFD635}"/>
              </a:ext>
            </a:extLst>
          </p:cNvPr>
          <p:cNvSpPr>
            <a:spLocks noGrp="1"/>
          </p:cNvSpPr>
          <p:nvPr>
            <p:ph type="title"/>
          </p:nvPr>
        </p:nvSpPr>
        <p:spPr/>
        <p:txBody>
          <a:bodyPr/>
          <a:lstStyle/>
          <a:p>
            <a:r>
              <a:rPr lang="en-US"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Lets detect a colored object from the camera</a:t>
            </a:r>
          </a:p>
        </p:txBody>
      </p:sp>
      <p:sp>
        <p:nvSpPr>
          <p:cNvPr id="4" name="Content Placeholder 3">
            <a:extLst>
              <a:ext uri="{FF2B5EF4-FFF2-40B4-BE49-F238E27FC236}">
                <a16:creationId xmlns:a16="http://schemas.microsoft.com/office/drawing/2014/main" id="{090D9F0B-69AD-40BD-A7B3-62D21501605C}"/>
              </a:ext>
            </a:extLst>
          </p:cNvPr>
          <p:cNvSpPr>
            <a:spLocks noGrp="1"/>
          </p:cNvSpPr>
          <p:nvPr>
            <p:ph idx="1"/>
          </p:nvPr>
        </p:nvSpPr>
        <p:spPr>
          <a:xfrm>
            <a:off x="358800" y="900000"/>
            <a:ext cx="11719230" cy="5778000"/>
          </a:xfrm>
        </p:spPr>
        <p:txBody>
          <a:bodyPr/>
          <a:lstStyle/>
          <a:p>
            <a:pPr marL="0" indent="0">
              <a:lnSpc>
                <a:spcPts val="2500"/>
              </a:lnSpc>
              <a:spcBef>
                <a:spcPts val="0"/>
              </a:spcBef>
              <a:buNone/>
            </a:pPr>
            <a:r>
              <a:rPr lang="en-US" dirty="0"/>
              <a:t>import numpy as np</a:t>
            </a:r>
          </a:p>
          <a:p>
            <a:pPr marL="0" indent="0">
              <a:lnSpc>
                <a:spcPts val="2500"/>
              </a:lnSpc>
              <a:spcBef>
                <a:spcPts val="0"/>
              </a:spcBef>
              <a:buNone/>
            </a:pPr>
            <a:r>
              <a:rPr lang="en-US" dirty="0"/>
              <a:t>import cv2</a:t>
            </a:r>
          </a:p>
          <a:p>
            <a:pPr marL="0" indent="0">
              <a:lnSpc>
                <a:spcPts val="2500"/>
              </a:lnSpc>
              <a:spcBef>
                <a:spcPts val="0"/>
              </a:spcBef>
              <a:buNone/>
            </a:pPr>
            <a:r>
              <a:rPr lang="en-US" dirty="0"/>
              <a:t>cap = cv2.VideoCapture(0) </a:t>
            </a:r>
          </a:p>
          <a:p>
            <a:pPr marL="0" indent="0">
              <a:lnSpc>
                <a:spcPts val="2500"/>
              </a:lnSpc>
              <a:spcBef>
                <a:spcPts val="0"/>
              </a:spcBef>
              <a:buNone/>
            </a:pPr>
            <a:r>
              <a:rPr lang="en-US" dirty="0"/>
              <a:t>while (True) :</a:t>
            </a:r>
          </a:p>
          <a:p>
            <a:pPr marL="0" indent="0">
              <a:lnSpc>
                <a:spcPts val="2500"/>
              </a:lnSpc>
              <a:spcBef>
                <a:spcPts val="0"/>
              </a:spcBef>
              <a:buNone/>
            </a:pPr>
            <a:r>
              <a:rPr lang="en-US" dirty="0"/>
              <a:t>	_ , frame = cap.read()</a:t>
            </a:r>
          </a:p>
          <a:p>
            <a:pPr marL="0" indent="0">
              <a:lnSpc>
                <a:spcPts val="2500"/>
              </a:lnSpc>
              <a:spcBef>
                <a:spcPts val="0"/>
              </a:spcBef>
              <a:buNone/>
            </a:pPr>
            <a:r>
              <a:rPr lang="en-US" dirty="0"/>
              <a:t>	</a:t>
            </a:r>
            <a:r>
              <a:rPr lang="en-US" dirty="0">
                <a:solidFill>
                  <a:srgbClr val="FF0000"/>
                </a:solidFill>
              </a:rPr>
              <a:t># converting BGR to HSV </a:t>
            </a:r>
          </a:p>
          <a:p>
            <a:pPr marL="0" indent="0">
              <a:lnSpc>
                <a:spcPts val="2500"/>
              </a:lnSpc>
              <a:spcBef>
                <a:spcPts val="0"/>
              </a:spcBef>
              <a:buNone/>
            </a:pPr>
            <a:r>
              <a:rPr lang="en-US" dirty="0"/>
              <a:t>	hsv = cv2.cvtColor(frame , cv2.COLOR_BGR2HSV)</a:t>
            </a:r>
          </a:p>
          <a:p>
            <a:pPr marL="0" indent="0">
              <a:lnSpc>
                <a:spcPts val="2500"/>
              </a:lnSpc>
              <a:spcBef>
                <a:spcPts val="0"/>
              </a:spcBef>
              <a:buNone/>
            </a:pPr>
            <a:r>
              <a:rPr lang="en-US" dirty="0"/>
              <a:t>	</a:t>
            </a:r>
            <a:r>
              <a:rPr lang="en-US" dirty="0">
                <a:solidFill>
                  <a:srgbClr val="FF0000"/>
                </a:solidFill>
              </a:rPr>
              <a:t># now we need to define the blue color range in hsv </a:t>
            </a:r>
          </a:p>
          <a:p>
            <a:pPr marL="0" indent="0">
              <a:lnSpc>
                <a:spcPts val="2500"/>
              </a:lnSpc>
              <a:spcBef>
                <a:spcPts val="0"/>
              </a:spcBef>
              <a:buNone/>
            </a:pPr>
            <a:r>
              <a:rPr lang="en-US" dirty="0"/>
              <a:t>	lower_blue = np.array( [ 110 , 50 , 50])</a:t>
            </a:r>
          </a:p>
          <a:p>
            <a:pPr marL="0" indent="0">
              <a:lnSpc>
                <a:spcPts val="2500"/>
              </a:lnSpc>
              <a:spcBef>
                <a:spcPts val="0"/>
              </a:spcBef>
              <a:buNone/>
            </a:pPr>
            <a:r>
              <a:rPr lang="en-US" dirty="0"/>
              <a:t>	upper_blue = np.array( [ 130 , 255 , 255])</a:t>
            </a:r>
          </a:p>
          <a:p>
            <a:pPr marL="0" indent="0">
              <a:lnSpc>
                <a:spcPts val="2500"/>
              </a:lnSpc>
              <a:spcBef>
                <a:spcPts val="0"/>
              </a:spcBef>
              <a:buNone/>
            </a:pPr>
            <a:r>
              <a:rPr lang="en-US" dirty="0"/>
              <a:t>	</a:t>
            </a:r>
            <a:r>
              <a:rPr lang="en-US" dirty="0">
                <a:solidFill>
                  <a:srgbClr val="FF0000"/>
                </a:solidFill>
              </a:rPr>
              <a:t># now we will threshold the image to get blue colors only using lower_blue and upper_blue</a:t>
            </a:r>
          </a:p>
          <a:p>
            <a:pPr marL="0" indent="0">
              <a:lnSpc>
                <a:spcPts val="2500"/>
              </a:lnSpc>
              <a:spcBef>
                <a:spcPts val="0"/>
              </a:spcBef>
              <a:buNone/>
            </a:pPr>
            <a:r>
              <a:rPr lang="en-US" dirty="0"/>
              <a:t>	mask = cv2.inRange( hsv , lower_blue , upper_blue)</a:t>
            </a:r>
          </a:p>
          <a:p>
            <a:pPr marL="0" indent="0">
              <a:lnSpc>
                <a:spcPts val="2500"/>
              </a:lnSpc>
              <a:spcBef>
                <a:spcPts val="0"/>
              </a:spcBef>
              <a:buNone/>
            </a:pPr>
            <a:r>
              <a:rPr lang="en-US" dirty="0"/>
              <a:t>	</a:t>
            </a:r>
          </a:p>
          <a:p>
            <a:pPr marL="0" indent="0">
              <a:lnSpc>
                <a:spcPts val="2500"/>
              </a:lnSpc>
              <a:spcBef>
                <a:spcPts val="0"/>
              </a:spcBef>
              <a:buNone/>
            </a:pPr>
            <a:r>
              <a:rPr lang="en-US" dirty="0"/>
              <a:t>	Eg:-</a:t>
            </a:r>
          </a:p>
          <a:p>
            <a:pPr marL="0" indent="0">
              <a:buNone/>
            </a:pPr>
            <a:endParaRPr lang="en-US" dirty="0"/>
          </a:p>
        </p:txBody>
      </p:sp>
      <p:sp>
        <p:nvSpPr>
          <p:cNvPr id="5" name="Slide Number Placeholder 4">
            <a:extLst>
              <a:ext uri="{FF2B5EF4-FFF2-40B4-BE49-F238E27FC236}">
                <a16:creationId xmlns:a16="http://schemas.microsoft.com/office/drawing/2014/main" id="{BAFA77B5-855F-422F-8398-D3294FACB7B0}"/>
              </a:ext>
            </a:extLst>
          </p:cNvPr>
          <p:cNvSpPr>
            <a:spLocks noGrp="1"/>
          </p:cNvSpPr>
          <p:nvPr>
            <p:ph type="sldNum" sz="quarter" idx="14"/>
          </p:nvPr>
        </p:nvSpPr>
        <p:spPr>
          <a:xfrm>
            <a:off x="11585050" y="6678000"/>
            <a:ext cx="606950" cy="180000"/>
          </a:xfrm>
        </p:spPr>
        <p:txBody>
          <a:bodyPr/>
          <a:lstStyle/>
          <a:p>
            <a:fld id="{058DB212-BFA2-403F-85EF-DFD3FF6D973A}" type="slidenum">
              <a:rPr lang="en-ZA" smtClean="0"/>
              <a:pPr/>
              <a:t>22</a:t>
            </a:fld>
            <a:endParaRPr lang="en-ZA" dirty="0"/>
          </a:p>
        </p:txBody>
      </p:sp>
      <p:sp>
        <p:nvSpPr>
          <p:cNvPr id="6" name="Right Brace 5">
            <a:extLst>
              <a:ext uri="{FF2B5EF4-FFF2-40B4-BE49-F238E27FC236}">
                <a16:creationId xmlns:a16="http://schemas.microsoft.com/office/drawing/2014/main" id="{6EE95382-BAA2-4720-B21E-7A16B9294282}"/>
              </a:ext>
            </a:extLst>
          </p:cNvPr>
          <p:cNvSpPr/>
          <p:nvPr/>
        </p:nvSpPr>
        <p:spPr>
          <a:xfrm>
            <a:off x="5351228" y="3429000"/>
            <a:ext cx="744772" cy="6341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AEB0F7D6-DC7D-4E30-9DF7-A1B40EE0B079}"/>
              </a:ext>
            </a:extLst>
          </p:cNvPr>
          <p:cNvSpPr txBox="1"/>
          <p:nvPr/>
        </p:nvSpPr>
        <p:spPr>
          <a:xfrm>
            <a:off x="6321286" y="3429000"/>
            <a:ext cx="5510713" cy="461665"/>
          </a:xfrm>
          <a:prstGeom prst="rect">
            <a:avLst/>
          </a:prstGeom>
          <a:noFill/>
        </p:spPr>
        <p:txBody>
          <a:bodyPr wrap="square" rtlCol="0">
            <a:spAutoFit/>
          </a:bodyPr>
          <a:lstStyle/>
          <a:p>
            <a:r>
              <a:rPr lang="en-US" sz="1200" dirty="0"/>
              <a:t>Values of HSV depend a lot on lighting condition so we have to tweak them </a:t>
            </a:r>
          </a:p>
        </p:txBody>
      </p:sp>
      <p:pic>
        <p:nvPicPr>
          <p:cNvPr id="8" name="Picture 7">
            <a:extLst>
              <a:ext uri="{FF2B5EF4-FFF2-40B4-BE49-F238E27FC236}">
                <a16:creationId xmlns:a16="http://schemas.microsoft.com/office/drawing/2014/main" id="{CB3E714B-6256-4F4D-B04F-45E6DD59F516}"/>
              </a:ext>
            </a:extLst>
          </p:cNvPr>
          <p:cNvPicPr>
            <a:picLocks noChangeAspect="1"/>
          </p:cNvPicPr>
          <p:nvPr/>
        </p:nvPicPr>
        <p:blipFill>
          <a:blip r:embed="rId2"/>
          <a:stretch>
            <a:fillRect/>
          </a:stretch>
        </p:blipFill>
        <p:spPr>
          <a:xfrm>
            <a:off x="3180522" y="4870313"/>
            <a:ext cx="4118776" cy="1771322"/>
          </a:xfrm>
          <a:prstGeom prst="rect">
            <a:avLst/>
          </a:prstGeom>
        </p:spPr>
      </p:pic>
      <p:sp>
        <p:nvSpPr>
          <p:cNvPr id="9" name="Arrow: Right 8">
            <a:extLst>
              <a:ext uri="{FF2B5EF4-FFF2-40B4-BE49-F238E27FC236}">
                <a16:creationId xmlns:a16="http://schemas.microsoft.com/office/drawing/2014/main" id="{DF307091-32AD-4EFE-9601-298AC428B9F5}"/>
              </a:ext>
            </a:extLst>
          </p:cNvPr>
          <p:cNvSpPr/>
          <p:nvPr/>
        </p:nvSpPr>
        <p:spPr>
          <a:xfrm>
            <a:off x="6096000" y="4372284"/>
            <a:ext cx="1614116" cy="4616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5AD405-E475-4590-B7B7-4C7866242BC3}"/>
              </a:ext>
            </a:extLst>
          </p:cNvPr>
          <p:cNvSpPr txBox="1"/>
          <p:nvPr/>
        </p:nvSpPr>
        <p:spPr>
          <a:xfrm>
            <a:off x="7886368" y="4429732"/>
            <a:ext cx="4015409" cy="1169551"/>
          </a:xfrm>
          <a:prstGeom prst="rect">
            <a:avLst/>
          </a:prstGeom>
          <a:noFill/>
        </p:spPr>
        <p:txBody>
          <a:bodyPr wrap="square" rtlCol="0">
            <a:spAutoFit/>
          </a:bodyPr>
          <a:lstStyle/>
          <a:p>
            <a:r>
              <a:rPr lang="en-US" sz="1400" dirty="0"/>
              <a:t>If the hsv pixel value is within this range it will give one 1(white) otherwise it will give 0(black)</a:t>
            </a:r>
          </a:p>
          <a:p>
            <a:endParaRPr lang="en-US" sz="1400" dirty="0"/>
          </a:p>
          <a:p>
            <a:r>
              <a:rPr lang="en-US" sz="1400" dirty="0"/>
              <a:t>Hence we have a binary image </a:t>
            </a:r>
          </a:p>
        </p:txBody>
      </p:sp>
    </p:spTree>
    <p:extLst>
      <p:ext uri="{BB962C8B-B14F-4D97-AF65-F5344CB8AC3E}">
        <p14:creationId xmlns:p14="http://schemas.microsoft.com/office/powerpoint/2010/main" val="110138691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12F7542-2783-4C8D-B3C5-2D23EDCAA6EE}"/>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2A7BBD76-F122-4B88-8E7E-8BDABF7C1FE3}"/>
              </a:ext>
            </a:extLst>
          </p:cNvPr>
          <p:cNvSpPr>
            <a:spLocks noGrp="1"/>
          </p:cNvSpPr>
          <p:nvPr>
            <p:ph idx="1"/>
          </p:nvPr>
        </p:nvSpPr>
        <p:spPr>
          <a:xfrm>
            <a:off x="360000" y="230588"/>
            <a:ext cx="11662372" cy="6447411"/>
          </a:xfrm>
        </p:spPr>
        <p:txBody>
          <a:bodyPr/>
          <a:lstStyle/>
          <a:p>
            <a:pPr marL="0" indent="0">
              <a:lnSpc>
                <a:spcPts val="2500"/>
              </a:lnSpc>
              <a:spcBef>
                <a:spcPts val="0"/>
              </a:spcBef>
              <a:buNone/>
            </a:pPr>
            <a:r>
              <a:rPr lang="en-US" dirty="0"/>
              <a:t>	</a:t>
            </a:r>
            <a:r>
              <a:rPr lang="en-US" dirty="0">
                <a:solidFill>
                  <a:srgbClr val="FF0000"/>
                </a:solidFill>
              </a:rPr>
              <a:t># now to only show the blue cap we perform bitwise and operation</a:t>
            </a:r>
          </a:p>
          <a:p>
            <a:pPr marL="0" indent="0">
              <a:lnSpc>
                <a:spcPts val="2500"/>
              </a:lnSpc>
              <a:spcBef>
                <a:spcPts val="0"/>
              </a:spcBef>
              <a:buNone/>
            </a:pPr>
            <a:r>
              <a:rPr lang="en-US" dirty="0">
                <a:solidFill>
                  <a:srgbClr val="FF0000"/>
                </a:solidFill>
              </a:rPr>
              <a:t>	</a:t>
            </a:r>
            <a:r>
              <a:rPr lang="en-US" dirty="0">
                <a:solidFill>
                  <a:schemeClr val="tx1"/>
                </a:solidFill>
              </a:rPr>
              <a:t>final_</a:t>
            </a:r>
            <a:r>
              <a:rPr lang="en-US" dirty="0"/>
              <a:t>result = cv2.bitwise_and( frame ,  frame , mask = mask )</a:t>
            </a:r>
            <a:endParaRPr lang="en-US" dirty="0">
              <a:solidFill>
                <a:srgbClr val="FF0000"/>
              </a:solidFill>
            </a:endParaRPr>
          </a:p>
          <a:p>
            <a:pPr marL="0" indent="0">
              <a:lnSpc>
                <a:spcPts val="2500"/>
              </a:lnSpc>
              <a:spcBef>
                <a:spcPts val="0"/>
              </a:spcBef>
              <a:buNone/>
            </a:pPr>
            <a:r>
              <a:rPr lang="en-US" dirty="0"/>
              <a:t>	</a:t>
            </a:r>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endParaRPr lang="en-US" dirty="0"/>
          </a:p>
          <a:p>
            <a:pPr marL="0" indent="0">
              <a:lnSpc>
                <a:spcPts val="2500"/>
              </a:lnSpc>
              <a:spcBef>
                <a:spcPts val="0"/>
              </a:spcBef>
              <a:buNone/>
            </a:pPr>
            <a:r>
              <a:rPr lang="en-US" dirty="0">
                <a:solidFill>
                  <a:srgbClr val="FF0000"/>
                </a:solidFill>
              </a:rPr>
              <a:t>	</a:t>
            </a:r>
            <a:r>
              <a:rPr lang="en-US" dirty="0"/>
              <a:t>cv2.imshow(‘ video ‘ , frame)</a:t>
            </a:r>
          </a:p>
          <a:p>
            <a:pPr marL="0" indent="0">
              <a:lnSpc>
                <a:spcPts val="2500"/>
              </a:lnSpc>
              <a:spcBef>
                <a:spcPts val="0"/>
              </a:spcBef>
              <a:buNone/>
            </a:pPr>
            <a:r>
              <a:rPr lang="en-US" dirty="0"/>
              <a:t>	cv2.imshow(‘ masked image ‘ , mask)</a:t>
            </a:r>
          </a:p>
          <a:p>
            <a:pPr marL="0" indent="0">
              <a:lnSpc>
                <a:spcPts val="2500"/>
              </a:lnSpc>
              <a:spcBef>
                <a:spcPts val="0"/>
              </a:spcBef>
              <a:buNone/>
            </a:pPr>
            <a:r>
              <a:rPr lang="en-US" dirty="0"/>
              <a:t>	cv2.imshow(‘ resultant ‘ , final_result)</a:t>
            </a:r>
          </a:p>
          <a:p>
            <a:pPr marL="0" indent="0">
              <a:lnSpc>
                <a:spcPts val="2500"/>
              </a:lnSpc>
              <a:spcBef>
                <a:spcPts val="0"/>
              </a:spcBef>
              <a:buNone/>
            </a:pPr>
            <a:endParaRPr lang="en-US" dirty="0"/>
          </a:p>
          <a:p>
            <a:pPr marL="0" indent="0">
              <a:lnSpc>
                <a:spcPts val="2500"/>
              </a:lnSpc>
              <a:spcBef>
                <a:spcPts val="0"/>
              </a:spcBef>
              <a:buNone/>
            </a:pPr>
            <a:r>
              <a:rPr lang="en-US" dirty="0"/>
              <a:t>	if cv2.waitKey(1) &amp; 0xFF == ord(‘q’):</a:t>
            </a:r>
          </a:p>
          <a:p>
            <a:pPr marL="0" indent="0">
              <a:lnSpc>
                <a:spcPts val="2500"/>
              </a:lnSpc>
              <a:spcBef>
                <a:spcPts val="0"/>
              </a:spcBef>
              <a:buNone/>
            </a:pPr>
            <a:r>
              <a:rPr lang="en-US" dirty="0"/>
              <a:t>		break </a:t>
            </a:r>
          </a:p>
          <a:p>
            <a:pPr marL="0" indent="0">
              <a:lnSpc>
                <a:spcPts val="2500"/>
              </a:lnSpc>
              <a:spcBef>
                <a:spcPts val="0"/>
              </a:spcBef>
              <a:buNone/>
            </a:pPr>
            <a:r>
              <a:rPr lang="en-US" dirty="0"/>
              <a:t>cap.release()</a:t>
            </a:r>
          </a:p>
          <a:p>
            <a:pPr marL="0" indent="0">
              <a:lnSpc>
                <a:spcPts val="2500"/>
              </a:lnSpc>
              <a:spcBef>
                <a:spcPts val="0"/>
              </a:spcBef>
              <a:buNone/>
            </a:pPr>
            <a:r>
              <a:rPr lang="en-US" dirty="0"/>
              <a:t>cv2.destroyAllWindows()</a:t>
            </a:r>
          </a:p>
          <a:p>
            <a:pPr marL="0" indent="0">
              <a:buNone/>
            </a:pPr>
            <a:endParaRPr lang="en-US" dirty="0"/>
          </a:p>
        </p:txBody>
      </p:sp>
      <p:sp>
        <p:nvSpPr>
          <p:cNvPr id="5" name="Slide Number Placeholder 4">
            <a:extLst>
              <a:ext uri="{FF2B5EF4-FFF2-40B4-BE49-F238E27FC236}">
                <a16:creationId xmlns:a16="http://schemas.microsoft.com/office/drawing/2014/main" id="{DEF3B429-18AF-45BC-AAB5-0E4FBDCA341A}"/>
              </a:ext>
            </a:extLst>
          </p:cNvPr>
          <p:cNvSpPr>
            <a:spLocks noGrp="1"/>
          </p:cNvSpPr>
          <p:nvPr>
            <p:ph type="sldNum" sz="quarter" idx="14"/>
          </p:nvPr>
        </p:nvSpPr>
        <p:spPr/>
        <p:txBody>
          <a:bodyPr/>
          <a:lstStyle/>
          <a:p>
            <a:fld id="{058DB212-BFA2-403F-85EF-DFD3FF6D973A}" type="slidenum">
              <a:rPr lang="en-ZA" smtClean="0"/>
              <a:pPr/>
              <a:t>23</a:t>
            </a:fld>
            <a:endParaRPr lang="en-ZA" dirty="0"/>
          </a:p>
        </p:txBody>
      </p:sp>
      <p:pic>
        <p:nvPicPr>
          <p:cNvPr id="1026" name="Picture 2" descr="Image result for opencv mask">
            <a:extLst>
              <a:ext uri="{FF2B5EF4-FFF2-40B4-BE49-F238E27FC236}">
                <a16:creationId xmlns:a16="http://schemas.microsoft.com/office/drawing/2014/main" id="{FCFA6FA4-2554-41C4-8D07-0B205FA38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844" y="954156"/>
            <a:ext cx="8559392" cy="228401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5883085-CAAF-4A40-8BFC-D0C1E945BC88}"/>
              </a:ext>
            </a:extLst>
          </p:cNvPr>
          <p:cNvSpPr txBox="1"/>
          <p:nvPr/>
        </p:nvSpPr>
        <p:spPr>
          <a:xfrm>
            <a:off x="5157228" y="5176299"/>
            <a:ext cx="6735972" cy="1231106"/>
          </a:xfrm>
          <a:prstGeom prst="rect">
            <a:avLst/>
          </a:prstGeom>
          <a:noFill/>
        </p:spPr>
        <p:txBody>
          <a:bodyPr wrap="square" rtlCol="0">
            <a:spAutoFit/>
          </a:bodyPr>
          <a:lstStyle/>
          <a:p>
            <a:r>
              <a:rPr lang="en-ZA"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ZA" sz="28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TASK 3:- </a:t>
            </a:r>
            <a:r>
              <a:rPr lang="en-ZA" sz="2800" dirty="0">
                <a:solidFill>
                  <a:srgbClr val="7030A0"/>
                </a:solidFill>
              </a:rPr>
              <a:t>Try it with any  other colour</a:t>
            </a:r>
            <a:endParaRPr lang="en-ZA" sz="2800" b="1" dirty="0">
              <a:ln w="12700" cmpd="sng">
                <a:solidFill>
                  <a:schemeClr val="accent4"/>
                </a:solidFill>
                <a:prstDash val="solid"/>
              </a:ln>
              <a:solidFill>
                <a:srgbClr val="7030A0"/>
              </a:solidFill>
            </a:endParaRPr>
          </a:p>
          <a:p>
            <a:endParaRPr lang="en-US" dirty="0"/>
          </a:p>
        </p:txBody>
      </p:sp>
      <p:sp>
        <p:nvSpPr>
          <p:cNvPr id="15" name="Rectangle 14">
            <a:extLst>
              <a:ext uri="{FF2B5EF4-FFF2-40B4-BE49-F238E27FC236}">
                <a16:creationId xmlns:a16="http://schemas.microsoft.com/office/drawing/2014/main" id="{AEE290F8-3C99-436E-B8F1-6A1F339E3D8B}"/>
              </a:ext>
            </a:extLst>
          </p:cNvPr>
          <p:cNvSpPr/>
          <p:nvPr/>
        </p:nvSpPr>
        <p:spPr>
          <a:xfrm>
            <a:off x="5112688" y="5112689"/>
            <a:ext cx="6246973" cy="12960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Down 1">
            <a:extLst>
              <a:ext uri="{FF2B5EF4-FFF2-40B4-BE49-F238E27FC236}">
                <a16:creationId xmlns:a16="http://schemas.microsoft.com/office/drawing/2014/main" id="{2FECA215-2321-47E4-9D22-4AEB6F9BA99C}"/>
              </a:ext>
            </a:extLst>
          </p:cNvPr>
          <p:cNvSpPr/>
          <p:nvPr/>
        </p:nvSpPr>
        <p:spPr>
          <a:xfrm>
            <a:off x="6273579" y="2743200"/>
            <a:ext cx="365760" cy="80308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C32168-363E-44AB-9233-132EF6A40E6C}"/>
              </a:ext>
            </a:extLst>
          </p:cNvPr>
          <p:cNvSpPr txBox="1"/>
          <p:nvPr/>
        </p:nvSpPr>
        <p:spPr>
          <a:xfrm>
            <a:off x="5227982" y="3498488"/>
            <a:ext cx="1736036" cy="830997"/>
          </a:xfrm>
          <a:prstGeom prst="rect">
            <a:avLst/>
          </a:prstGeom>
          <a:noFill/>
        </p:spPr>
        <p:txBody>
          <a:bodyPr wrap="square" rtlCol="0">
            <a:spAutoFit/>
          </a:bodyPr>
          <a:lstStyle/>
          <a:p>
            <a:r>
              <a:rPr lang="en-US" sz="1200" dirty="0"/>
              <a:t>Binary image hence pixel value of black 0 and white is 1</a:t>
            </a:r>
          </a:p>
        </p:txBody>
      </p:sp>
      <p:sp>
        <p:nvSpPr>
          <p:cNvPr id="6" name="Arrow: Down 5">
            <a:extLst>
              <a:ext uri="{FF2B5EF4-FFF2-40B4-BE49-F238E27FC236}">
                <a16:creationId xmlns:a16="http://schemas.microsoft.com/office/drawing/2014/main" id="{6E5C99A8-E856-44DF-80C3-47C132058B2A}"/>
              </a:ext>
            </a:extLst>
          </p:cNvPr>
          <p:cNvSpPr/>
          <p:nvPr/>
        </p:nvSpPr>
        <p:spPr>
          <a:xfrm>
            <a:off x="9493857" y="2806810"/>
            <a:ext cx="365760" cy="80308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B89E15-B13F-4AE5-8B07-1D58244C7000}"/>
              </a:ext>
            </a:extLst>
          </p:cNvPr>
          <p:cNvSpPr txBox="1"/>
          <p:nvPr/>
        </p:nvSpPr>
        <p:spPr>
          <a:xfrm>
            <a:off x="8444285" y="3546282"/>
            <a:ext cx="1804946" cy="1015663"/>
          </a:xfrm>
          <a:prstGeom prst="rect">
            <a:avLst/>
          </a:prstGeom>
          <a:noFill/>
        </p:spPr>
        <p:txBody>
          <a:bodyPr wrap="square" rtlCol="0">
            <a:spAutoFit/>
          </a:bodyPr>
          <a:lstStyle/>
          <a:p>
            <a:r>
              <a:rPr lang="en-US" sz="1200" dirty="0"/>
              <a:t>Since 0 AND anything is 0 whereas 1 AND anything is that thing itself</a:t>
            </a:r>
          </a:p>
        </p:txBody>
      </p:sp>
    </p:spTree>
    <p:extLst>
      <p:ext uri="{BB962C8B-B14F-4D97-AF65-F5344CB8AC3E}">
        <p14:creationId xmlns:p14="http://schemas.microsoft.com/office/powerpoint/2010/main" val="3000984477"/>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descr="neutron icon">
            <a:extLst>
              <a:ext uri="{FF2B5EF4-FFF2-40B4-BE49-F238E27FC236}">
                <a16:creationId xmlns:a16="http://schemas.microsoft.com/office/drawing/2014/main" id="{F0F12597-AABE-455F-AE27-B788519B2040}"/>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ZA"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ZA"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ZA"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grpSp>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1078057" y="2477293"/>
            <a:ext cx="5582084" cy="1547813"/>
          </a:xfrm>
        </p:spPr>
        <p:txBody>
          <a:bodyPr/>
          <a:lstStyle/>
          <a:p>
            <a:pPr algn="ctr"/>
            <a:r>
              <a:rPr lang="en-ZA" sz="10000" dirty="0">
                <a:solidFill>
                  <a:schemeClr val="accent6">
                    <a:lumMod val="20000"/>
                    <a:lumOff val="80000"/>
                  </a:schemeClr>
                </a:solidFill>
                <a:latin typeface="Impact" panose="020B0806030902050204" pitchFamily="34" charset="0"/>
                <a:ea typeface="NSimSun" panose="02010609030101010101" pitchFamily="49" charset="-122"/>
                <a:cs typeface="Courier New" panose="02070309020205020404" pitchFamily="49" charset="0"/>
              </a:rPr>
              <a:t>Thank</a:t>
            </a:r>
            <a:br>
              <a:rPr lang="en-ZA" sz="10000" dirty="0">
                <a:solidFill>
                  <a:schemeClr val="accent6">
                    <a:lumMod val="20000"/>
                    <a:lumOff val="80000"/>
                  </a:schemeClr>
                </a:solidFill>
                <a:latin typeface="Impact" panose="020B0806030902050204" pitchFamily="34" charset="0"/>
                <a:ea typeface="NSimSun" panose="02010609030101010101" pitchFamily="49" charset="-122"/>
                <a:cs typeface="Courier New" panose="02070309020205020404" pitchFamily="49" charset="0"/>
              </a:rPr>
            </a:br>
            <a:r>
              <a:rPr lang="en-ZA" sz="10000" dirty="0">
                <a:solidFill>
                  <a:schemeClr val="accent6">
                    <a:lumMod val="20000"/>
                    <a:lumOff val="80000"/>
                  </a:schemeClr>
                </a:solidFill>
                <a:latin typeface="Impact" panose="020B0806030902050204" pitchFamily="34" charset="0"/>
                <a:ea typeface="NSimSun" panose="02010609030101010101" pitchFamily="49" charset="-122"/>
                <a:cs typeface="Courier New" panose="02070309020205020404" pitchFamily="49" charset="0"/>
              </a:rPr>
              <a:t>  </a:t>
            </a:r>
            <a:br>
              <a:rPr lang="en-ZA" sz="10000" dirty="0">
                <a:solidFill>
                  <a:schemeClr val="accent6">
                    <a:lumMod val="20000"/>
                    <a:lumOff val="80000"/>
                  </a:schemeClr>
                </a:solidFill>
                <a:latin typeface="Impact" panose="020B0806030902050204" pitchFamily="34" charset="0"/>
                <a:ea typeface="NSimSun" panose="02010609030101010101" pitchFamily="49" charset="-122"/>
                <a:cs typeface="Courier New" panose="02070309020205020404" pitchFamily="49" charset="0"/>
              </a:rPr>
            </a:br>
            <a:r>
              <a:rPr lang="en-ZA" sz="10000" dirty="0">
                <a:solidFill>
                  <a:schemeClr val="accent6">
                    <a:lumMod val="20000"/>
                    <a:lumOff val="80000"/>
                  </a:schemeClr>
                </a:solidFill>
                <a:latin typeface="Impact" panose="020B0806030902050204" pitchFamily="34" charset="0"/>
                <a:ea typeface="NSimSun" panose="02010609030101010101" pitchFamily="49" charset="-122"/>
                <a:cs typeface="Courier New" panose="02070309020205020404" pitchFamily="49" charset="0"/>
              </a:rPr>
              <a:t>You</a:t>
            </a:r>
          </a:p>
        </p:txBody>
      </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pic>
        <p:nvPicPr>
          <p:cNvPr id="17" name="Picture Placeholder 7" descr="girl with pigtails raising her hand with chalkboard in background">
            <a:extLst>
              <a:ext uri="{FF2B5EF4-FFF2-40B4-BE49-F238E27FC236}">
                <a16:creationId xmlns:a16="http://schemas.microsoft.com/office/drawing/2014/main" id="{276FDA63-6947-4DE4-A657-20F9DAF4168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798777" y="0"/>
            <a:ext cx="4393222" cy="6858000"/>
          </a:xfrm>
        </p:spPr>
      </p:pic>
      <p:sp>
        <p:nvSpPr>
          <p:cNvPr id="5" name="Rectangle 4">
            <a:extLst>
              <a:ext uri="{FF2B5EF4-FFF2-40B4-BE49-F238E27FC236}">
                <a16:creationId xmlns:a16="http://schemas.microsoft.com/office/drawing/2014/main" id="{B7E3CBC1-770C-4603-AD8C-3F5B0BA27495}"/>
              </a:ext>
            </a:extLst>
          </p:cNvPr>
          <p:cNvSpPr/>
          <p:nvPr/>
        </p:nvSpPr>
        <p:spPr>
          <a:xfrm>
            <a:off x="0" y="6686926"/>
            <a:ext cx="7781192" cy="171074"/>
          </a:xfrm>
          <a:prstGeom prst="rect">
            <a:avLst/>
          </a:prstGeom>
          <a:solidFill>
            <a:srgbClr val="FFC000"/>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035A376-B281-4EA9-B7FA-BC6C19210DC3}"/>
              </a:ext>
            </a:extLst>
          </p:cNvPr>
          <p:cNvSpPr txBox="1"/>
          <p:nvPr/>
        </p:nvSpPr>
        <p:spPr>
          <a:xfrm>
            <a:off x="0" y="6629624"/>
            <a:ext cx="7798777" cy="307777"/>
          </a:xfrm>
          <a:prstGeom prst="rect">
            <a:avLst/>
          </a:prstGeom>
          <a:noFill/>
        </p:spPr>
        <p:txBody>
          <a:bodyPr wrap="square" rtlCol="0">
            <a:spAutoFit/>
          </a:bodyPr>
          <a:lstStyle/>
          <a:p>
            <a:r>
              <a:rPr lang="en-US" sz="1400" dirty="0"/>
              <a:t>BY: SARTHAK NARAYAN</a:t>
            </a:r>
            <a:endParaRPr lang="en-IN" sz="1400" dirty="0"/>
          </a:p>
        </p:txBody>
      </p:sp>
    </p:spTree>
    <p:extLst>
      <p:ext uri="{BB962C8B-B14F-4D97-AF65-F5344CB8AC3E}">
        <p14:creationId xmlns:p14="http://schemas.microsoft.com/office/powerpoint/2010/main" val="2686753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892626-F2A8-4831-AB03-08724407CB65}"/>
              </a:ext>
            </a:extLst>
          </p:cNvPr>
          <p:cNvSpPr>
            <a:spLocks noGrp="1"/>
          </p:cNvSpPr>
          <p:nvPr>
            <p:ph type="title"/>
          </p:nvPr>
        </p:nvSpPr>
        <p:spPr/>
        <p:txBody>
          <a:bodyPr/>
          <a:lstStyle/>
          <a:p>
            <a:r>
              <a:rPr lang="en-US"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What is an Image</a:t>
            </a:r>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900001"/>
            <a:ext cx="11473200" cy="5778000"/>
          </a:xfrm>
        </p:spPr>
        <p:txBody>
          <a:bodyPr/>
          <a:lstStyle/>
          <a:p>
            <a:pPr marL="0" indent="0">
              <a:buNone/>
            </a:pPr>
            <a:r>
              <a:rPr lang="en-US" sz="2800" dirty="0"/>
              <a:t>Images are made of picture elements called pixels. Typically, pixels are organized in an ordered rectangular array.  The size of an image is determined by the dimensions of this pixel array.	</a:t>
            </a:r>
          </a:p>
          <a:p>
            <a:pPr marL="0" indent="0">
              <a:buNone/>
            </a:pPr>
            <a:r>
              <a:rPr lang="en-US" sz="2800" dirty="0"/>
              <a:t> </a:t>
            </a:r>
          </a:p>
          <a:p>
            <a:pPr marL="0" indent="0">
              <a:lnSpc>
                <a:spcPct val="50000"/>
              </a:lnSpc>
              <a:buNone/>
            </a:pPr>
            <a:r>
              <a:rPr lang="en-US" sz="2800" dirty="0"/>
              <a:t>Thus the pixel array is a matrix of M columns x N rows.  </a:t>
            </a:r>
          </a:p>
          <a:p>
            <a:pPr marL="0" indent="0">
              <a:lnSpc>
                <a:spcPct val="50000"/>
              </a:lnSpc>
              <a:buNone/>
            </a:pPr>
            <a:r>
              <a:rPr lang="en-US" sz="2800" dirty="0"/>
              <a:t>To refer to a specific pixel within the image matrix, </a:t>
            </a:r>
          </a:p>
          <a:p>
            <a:pPr marL="0" indent="0">
              <a:lnSpc>
                <a:spcPct val="50000"/>
              </a:lnSpc>
              <a:buNone/>
            </a:pPr>
            <a:r>
              <a:rPr lang="en-US" sz="2800" dirty="0"/>
              <a:t>we define its coordinate at x and y. </a:t>
            </a:r>
          </a:p>
          <a:p>
            <a:pPr marL="0" indent="0">
              <a:lnSpc>
                <a:spcPct val="50000"/>
              </a:lnSpc>
              <a:buNone/>
            </a:pPr>
            <a:endParaRPr lang="en-US" sz="2800" dirty="0"/>
          </a:p>
          <a:p>
            <a:pPr marL="0" indent="0">
              <a:lnSpc>
                <a:spcPct val="50000"/>
              </a:lnSpc>
              <a:buNone/>
            </a:pPr>
            <a:r>
              <a:rPr lang="en-US" sz="2800" dirty="0"/>
              <a:t>The coordinate system of image matrices </a:t>
            </a:r>
          </a:p>
          <a:p>
            <a:pPr marL="0" indent="0">
              <a:lnSpc>
                <a:spcPct val="50000"/>
              </a:lnSpc>
              <a:buNone/>
            </a:pPr>
            <a:r>
              <a:rPr lang="en-US" sz="2800" dirty="0"/>
              <a:t>defines x as increasing from left </a:t>
            </a:r>
          </a:p>
          <a:p>
            <a:pPr marL="0" indent="0">
              <a:lnSpc>
                <a:spcPct val="50000"/>
              </a:lnSpc>
              <a:buNone/>
            </a:pPr>
            <a:r>
              <a:rPr lang="en-US" sz="2800" dirty="0"/>
              <a:t>to right and y as increasing from top to bottom.</a:t>
            </a:r>
          </a:p>
          <a:p>
            <a:pPr marL="0" indent="0">
              <a:lnSpc>
                <a:spcPct val="50000"/>
              </a:lnSpc>
              <a:buNone/>
            </a:pPr>
            <a:endParaRPr lang="en-US" sz="2800" dirty="0"/>
          </a:p>
          <a:p>
            <a:pPr marL="0" indent="0">
              <a:lnSpc>
                <a:spcPct val="50000"/>
              </a:lnSpc>
              <a:buNone/>
            </a:pPr>
            <a:r>
              <a:rPr lang="en-US" sz="2800" dirty="0"/>
              <a:t>Compared to normal mathematic</a:t>
            </a:r>
          </a:p>
          <a:p>
            <a:pPr marL="0" indent="0">
              <a:lnSpc>
                <a:spcPct val="50000"/>
              </a:lnSpc>
              <a:buNone/>
            </a:pPr>
            <a:r>
              <a:rPr lang="en-US" sz="2800" dirty="0"/>
              <a:t>convention, </a:t>
            </a:r>
            <a:r>
              <a:rPr lang="en-US" sz="2800" dirty="0">
                <a:solidFill>
                  <a:srgbClr val="FF0000"/>
                </a:solidFill>
              </a:rPr>
              <a:t>the origin is in the top left corner </a:t>
            </a:r>
          </a:p>
          <a:p>
            <a:pPr marL="0" indent="0">
              <a:lnSpc>
                <a:spcPct val="50000"/>
              </a:lnSpc>
              <a:buNone/>
            </a:pPr>
            <a:r>
              <a:rPr lang="en-US" sz="2800" dirty="0"/>
              <a:t>and the y coordinate is flipped.</a:t>
            </a:r>
          </a:p>
          <a:p>
            <a:pPr marL="0" indent="0">
              <a:buNone/>
            </a:pPr>
            <a:endParaRPr lang="en-US" sz="1600" dirty="0"/>
          </a:p>
          <a:p>
            <a:pPr marL="0"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3</a:t>
            </a:fld>
            <a:endParaRPr lang="en-ZA" dirty="0"/>
          </a:p>
        </p:txBody>
      </p:sp>
      <p:pic>
        <p:nvPicPr>
          <p:cNvPr id="12" name="Picture 11">
            <a:extLst>
              <a:ext uri="{FF2B5EF4-FFF2-40B4-BE49-F238E27FC236}">
                <a16:creationId xmlns:a16="http://schemas.microsoft.com/office/drawing/2014/main" id="{376F987C-2B77-435C-BD07-B6B454B5FFCF}"/>
              </a:ext>
            </a:extLst>
          </p:cNvPr>
          <p:cNvPicPr>
            <a:picLocks noChangeAspect="1"/>
          </p:cNvPicPr>
          <p:nvPr/>
        </p:nvPicPr>
        <p:blipFill>
          <a:blip r:embed="rId2"/>
          <a:stretch>
            <a:fillRect/>
          </a:stretch>
        </p:blipFill>
        <p:spPr>
          <a:xfrm>
            <a:off x="8203336" y="2524460"/>
            <a:ext cx="3689864" cy="3272041"/>
          </a:xfrm>
          <a:prstGeom prst="rect">
            <a:avLst/>
          </a:prstGeom>
        </p:spPr>
      </p:pic>
    </p:spTree>
    <p:extLst>
      <p:ext uri="{BB962C8B-B14F-4D97-AF65-F5344CB8AC3E}">
        <p14:creationId xmlns:p14="http://schemas.microsoft.com/office/powerpoint/2010/main" val="265693883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182880"/>
            <a:ext cx="11473200" cy="6495121"/>
          </a:xfrm>
        </p:spPr>
        <p:txBody>
          <a:bodyPr/>
          <a:lstStyle/>
          <a:p>
            <a:pPr marL="0" indent="0">
              <a:buNone/>
            </a:pPr>
            <a:endParaRPr lang="en-US" sz="1600" dirty="0"/>
          </a:p>
          <a:p>
            <a:pPr marL="0" indent="0">
              <a:lnSpc>
                <a:spcPct val="50000"/>
              </a:lnSpc>
              <a:buNone/>
            </a:pPr>
            <a:r>
              <a:rPr lang="en-US" sz="2800" dirty="0"/>
              <a:t>MxN, only provides a rectangular shape for our image.  One more parameter, </a:t>
            </a:r>
          </a:p>
          <a:p>
            <a:pPr marL="0" indent="0">
              <a:lnSpc>
                <a:spcPct val="50000"/>
              </a:lnSpc>
              <a:buNone/>
            </a:pPr>
            <a:r>
              <a:rPr lang="en-US" sz="2800" dirty="0"/>
              <a:t>intensity, is needed to truly define an image.  Each pixel has its own intensity </a:t>
            </a:r>
          </a:p>
          <a:p>
            <a:pPr marL="0" indent="0">
              <a:lnSpc>
                <a:spcPct val="50000"/>
              </a:lnSpc>
              <a:buNone/>
            </a:pPr>
            <a:r>
              <a:rPr lang="en-US" sz="2800" dirty="0"/>
              <a:t>value, or brightness. </a:t>
            </a:r>
          </a:p>
          <a:p>
            <a:pPr marL="0" indent="0">
              <a:buNone/>
            </a:pPr>
            <a:endParaRPr lang="en-US" sz="2800" dirty="0"/>
          </a:p>
          <a:p>
            <a:pPr marL="0" indent="0">
              <a:buNone/>
            </a:pPr>
            <a:r>
              <a:rPr lang="en-US" sz="2800" dirty="0"/>
              <a:t>An 8-bit intensity range has 256 possible values, 0 to 255.  For an 8-bit image, 2</a:t>
            </a:r>
            <a:r>
              <a:rPr lang="en-US" sz="2800" baseline="30000" dirty="0"/>
              <a:t>8</a:t>
            </a:r>
            <a:r>
              <a:rPr lang="en-US" sz="2800" dirty="0"/>
              <a:t> = 256 possible values.  The standard digital photo uses an 8-bit range of values; RGB images use 8-bit intensity ranges for each color and B&amp;W images have a single 8-bit intensity range.  Since RGB images contain 3 x 8-bit intensities they are also referred to as 24-bit color images.</a:t>
            </a:r>
          </a:p>
          <a:p>
            <a:pPr marL="0" indent="0">
              <a:buNone/>
            </a:pPr>
            <a:endParaRPr lang="en-US" sz="2800" dirty="0"/>
          </a:p>
          <a:p>
            <a:pPr marL="0" indent="0">
              <a:buNone/>
            </a:pPr>
            <a:r>
              <a:rPr lang="en-US" sz="2800" dirty="0"/>
              <a:t>Here 8 bit refers to the depth of the image.</a:t>
            </a:r>
          </a:p>
          <a:p>
            <a:pPr marL="0" indent="0">
              <a:buNone/>
            </a:pPr>
            <a:r>
              <a:rPr lang="en-US" sz="2800" dirty="0"/>
              <a:t>No of the colors of the image is known as it channel . For e.g. colored image i.e. RGB has 3 channels whereas grayscale image has only 1 channel</a:t>
            </a:r>
          </a:p>
          <a:p>
            <a:pPr marL="0"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4</a:t>
            </a:fld>
            <a:endParaRPr lang="en-ZA" dirty="0"/>
          </a:p>
        </p:txBody>
      </p:sp>
    </p:spTree>
    <p:extLst>
      <p:ext uri="{BB962C8B-B14F-4D97-AF65-F5344CB8AC3E}">
        <p14:creationId xmlns:p14="http://schemas.microsoft.com/office/powerpoint/2010/main" val="334887506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198783"/>
            <a:ext cx="11473200" cy="6479218"/>
          </a:xfrm>
        </p:spPr>
        <p:txBody>
          <a:bodyPr/>
          <a:lstStyle/>
          <a:p>
            <a:pPr marL="0" indent="0">
              <a:buNone/>
            </a:pPr>
            <a:r>
              <a:rPr lang="en-US" dirty="0"/>
              <a:t>         	</a:t>
            </a:r>
          </a:p>
          <a:p>
            <a:pPr marL="0" indent="0">
              <a:buNone/>
            </a:pPr>
            <a:endParaRPr lang="en-US" sz="4400" dirty="0">
              <a:ln w="0"/>
              <a:solidFill>
                <a:schemeClr val="tx1"/>
              </a:solidFill>
              <a:effectLst>
                <a:outerShdw blurRad="38100" dist="19050" dir="2700000" algn="tl" rotWithShape="0">
                  <a:schemeClr val="dk1">
                    <a:alpha val="40000"/>
                  </a:schemeClr>
                </a:outerShdw>
              </a:effectLst>
            </a:endParaRPr>
          </a:p>
          <a:p>
            <a:pPr marL="0" indent="0">
              <a:buNone/>
            </a:pPr>
            <a:endParaRPr lang="en-US" sz="4400" dirty="0">
              <a:ln w="0"/>
              <a:solidFill>
                <a:schemeClr val="tx1"/>
              </a:solidFill>
              <a:effectLst>
                <a:outerShdw blurRad="38100" dist="19050" dir="2700000" algn="tl" rotWithShape="0">
                  <a:schemeClr val="dk1">
                    <a:alpha val="40000"/>
                  </a:schemeClr>
                </a:outerShdw>
              </a:effectLst>
            </a:endParaRPr>
          </a:p>
          <a:p>
            <a:pPr marL="0" indent="0">
              <a:buNone/>
            </a:pPr>
            <a:endParaRPr lang="en-US" sz="4400" dirty="0">
              <a:ln w="0"/>
              <a:solidFill>
                <a:schemeClr val="tx1"/>
              </a:solidFill>
              <a:effectLst>
                <a:outerShdw blurRad="38100" dist="19050" dir="2700000" algn="tl" rotWithShape="0">
                  <a:schemeClr val="dk1">
                    <a:alpha val="40000"/>
                  </a:schemeClr>
                </a:outerShdw>
              </a:effectLst>
            </a:endParaRPr>
          </a:p>
          <a:p>
            <a:pPr marL="0" indent="0">
              <a:buNone/>
            </a:pPr>
            <a:endParaRPr lang="en-US" sz="4400" dirty="0">
              <a:ln w="0"/>
              <a:solidFill>
                <a:schemeClr val="tx1"/>
              </a:solidFill>
              <a:effectLst>
                <a:outerShdw blurRad="38100" dist="19050" dir="2700000" algn="tl" rotWithShape="0">
                  <a:schemeClr val="dk1">
                    <a:alpha val="40000"/>
                  </a:schemeClr>
                </a:outerShdw>
              </a:effectLst>
            </a:endParaRPr>
          </a:p>
          <a:p>
            <a:pPr marL="0" indent="0">
              <a:buNone/>
            </a:pPr>
            <a:endParaRPr lang="en-US" sz="4400" dirty="0">
              <a:ln w="0"/>
              <a:solidFill>
                <a:schemeClr val="tx1"/>
              </a:solidFill>
              <a:effectLst>
                <a:outerShdw blurRad="38100" dist="19050" dir="2700000" algn="tl" rotWithShape="0">
                  <a:schemeClr val="dk1">
                    <a:alpha val="40000"/>
                  </a:schemeClr>
                </a:outerShdw>
              </a:effectLst>
            </a:endParaRPr>
          </a:p>
          <a:p>
            <a:pPr marL="0" indent="0">
              <a:buNone/>
            </a:pPr>
            <a:r>
              <a:rPr lang="en-US" sz="4400" dirty="0">
                <a:ln w="0"/>
                <a:solidFill>
                  <a:schemeClr val="tx1"/>
                </a:solidFill>
                <a:effectLst>
                  <a:outerShdw blurRad="38100" dist="19050" dir="2700000" algn="tl" rotWithShape="0">
                    <a:schemeClr val="dk1">
                      <a:alpha val="40000"/>
                    </a:schemeClr>
                  </a:outerShdw>
                </a:effectLst>
              </a:rPr>
              <a:t>So now a days you see TVs saying FHD , FHD+ and UHD , 4k etc. so what's the difference</a:t>
            </a:r>
            <a:endParaRPr lang="en-US" sz="44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lgn="ctr">
              <a:buNone/>
            </a:pPr>
            <a:r>
              <a:rPr lang="en-US" sz="1600" dirty="0"/>
              <a:t>										</a:t>
            </a:r>
          </a:p>
          <a:p>
            <a:pPr marL="0"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5</a:t>
            </a:fld>
            <a:endParaRPr lang="en-ZA" dirty="0"/>
          </a:p>
        </p:txBody>
      </p:sp>
      <p:pic>
        <p:nvPicPr>
          <p:cNvPr id="15" name="Picture 14">
            <a:extLst>
              <a:ext uri="{FF2B5EF4-FFF2-40B4-BE49-F238E27FC236}">
                <a16:creationId xmlns:a16="http://schemas.microsoft.com/office/drawing/2014/main" id="{26536401-939C-4DD6-8AA3-D6F6132933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997642" y="367982"/>
            <a:ext cx="5780598" cy="3742842"/>
          </a:xfrm>
          <a:prstGeom prst="rect">
            <a:avLst/>
          </a:prstGeom>
        </p:spPr>
      </p:pic>
    </p:spTree>
    <p:extLst>
      <p:ext uri="{BB962C8B-B14F-4D97-AF65-F5344CB8AC3E}">
        <p14:creationId xmlns:p14="http://schemas.microsoft.com/office/powerpoint/2010/main" val="216524841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198783"/>
            <a:ext cx="11473200" cy="6479218"/>
          </a:xfrm>
        </p:spPr>
        <p:txBody>
          <a:bodyPr/>
          <a:lstStyle/>
          <a:p>
            <a:pPr marL="0" indent="0">
              <a:buNone/>
            </a:pPr>
            <a:endParaRPr lang="en-US" sz="1600" dirty="0"/>
          </a:p>
          <a:p>
            <a:pPr marL="0" indent="0">
              <a:lnSpc>
                <a:spcPct val="70000"/>
              </a:lnSpc>
              <a:buNone/>
            </a:pPr>
            <a:r>
              <a:rPr lang="en-US" sz="2800" dirty="0"/>
              <a:t>Well it’s the pixels basically more the number of pixels sharper is the image and better is the clarity.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lgn="ctr">
              <a:buNone/>
            </a:pPr>
            <a:r>
              <a:rPr lang="en-US" sz="1600" dirty="0"/>
              <a:t>								           RGB Image split into its 									      channels</a:t>
            </a:r>
          </a:p>
          <a:p>
            <a:pPr marL="0" indent="0">
              <a:buNone/>
            </a:pPr>
            <a:r>
              <a:rPr lang="en-US" dirty="0"/>
              <a:t>Well see this picture will make you clear the role pixel plays in images</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6</a:t>
            </a:fld>
            <a:endParaRPr lang="en-ZA" dirty="0"/>
          </a:p>
        </p:txBody>
      </p:sp>
      <p:pic>
        <p:nvPicPr>
          <p:cNvPr id="10" name="Picture 9">
            <a:extLst>
              <a:ext uri="{FF2B5EF4-FFF2-40B4-BE49-F238E27FC236}">
                <a16:creationId xmlns:a16="http://schemas.microsoft.com/office/drawing/2014/main" id="{20979DFB-DF61-42A5-95D3-92557CA354BA}"/>
              </a:ext>
            </a:extLst>
          </p:cNvPr>
          <p:cNvPicPr>
            <a:picLocks noChangeAspect="1"/>
          </p:cNvPicPr>
          <p:nvPr/>
        </p:nvPicPr>
        <p:blipFill rotWithShape="1">
          <a:blip r:embed="rId2"/>
          <a:srcRect l="-1" r="58204"/>
          <a:stretch/>
        </p:blipFill>
        <p:spPr>
          <a:xfrm>
            <a:off x="356035" y="1324849"/>
            <a:ext cx="5869836" cy="3417033"/>
          </a:xfrm>
          <a:prstGeom prst="rect">
            <a:avLst/>
          </a:prstGeom>
        </p:spPr>
      </p:pic>
      <p:pic>
        <p:nvPicPr>
          <p:cNvPr id="13" name="Picture 12">
            <a:extLst>
              <a:ext uri="{FF2B5EF4-FFF2-40B4-BE49-F238E27FC236}">
                <a16:creationId xmlns:a16="http://schemas.microsoft.com/office/drawing/2014/main" id="{DB52CEF5-4D08-414D-858A-48E98A91D70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6035" y="5297249"/>
            <a:ext cx="10572967" cy="1393263"/>
          </a:xfrm>
          <a:prstGeom prst="rect">
            <a:avLst/>
          </a:prstGeom>
        </p:spPr>
      </p:pic>
      <p:pic>
        <p:nvPicPr>
          <p:cNvPr id="11" name="Picture 10">
            <a:extLst>
              <a:ext uri="{FF2B5EF4-FFF2-40B4-BE49-F238E27FC236}">
                <a16:creationId xmlns:a16="http://schemas.microsoft.com/office/drawing/2014/main" id="{29F9B3B8-4DAA-4EF7-BD29-795AC3B12133}"/>
              </a:ext>
            </a:extLst>
          </p:cNvPr>
          <p:cNvPicPr>
            <a:picLocks noChangeAspect="1"/>
          </p:cNvPicPr>
          <p:nvPr/>
        </p:nvPicPr>
        <p:blipFill>
          <a:blip r:embed="rId5"/>
          <a:stretch>
            <a:fillRect/>
          </a:stretch>
        </p:blipFill>
        <p:spPr>
          <a:xfrm>
            <a:off x="8212923" y="1450782"/>
            <a:ext cx="2716079" cy="2355438"/>
          </a:xfrm>
          <a:prstGeom prst="rect">
            <a:avLst/>
          </a:prstGeom>
        </p:spPr>
      </p:pic>
    </p:spTree>
    <p:extLst>
      <p:ext uri="{BB962C8B-B14F-4D97-AF65-F5344CB8AC3E}">
        <p14:creationId xmlns:p14="http://schemas.microsoft.com/office/powerpoint/2010/main" val="9141774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892626-F2A8-4831-AB03-08724407CB65}"/>
              </a:ext>
            </a:extLst>
          </p:cNvPr>
          <p:cNvSpPr>
            <a:spLocks noGrp="1"/>
          </p:cNvSpPr>
          <p:nvPr>
            <p:ph type="title"/>
          </p:nvPr>
        </p:nvSpPr>
        <p:spPr/>
        <p:txBody>
          <a:bodyPr/>
          <a:lstStyle/>
          <a:p>
            <a:r>
              <a:rPr lang="en-US" sz="5400" b="1" dirty="0">
                <a:ln w="22225">
                  <a:solidFill>
                    <a:schemeClr val="accent2"/>
                  </a:solidFill>
                  <a:prstDash val="solid"/>
                </a:ln>
                <a:solidFill>
                  <a:schemeClr val="accent6">
                    <a:lumMod val="60000"/>
                    <a:lumOff val="40000"/>
                  </a:schemeClr>
                </a:solidFill>
                <a:latin typeface="Cambria Math" panose="02040503050406030204" pitchFamily="18" charset="0"/>
                <a:ea typeface="Cambria Math" panose="02040503050406030204" pitchFamily="18" charset="0"/>
              </a:rPr>
              <a:t>Basics of Image</a:t>
            </a:r>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1184351"/>
            <a:ext cx="11473200" cy="5493649"/>
          </a:xfrm>
        </p:spPr>
        <p:txBody>
          <a:bodyPr/>
          <a:lstStyle/>
          <a:p>
            <a:r>
              <a:rPr lang="en-US" sz="3200" dirty="0">
                <a:ln w="0"/>
                <a:solidFill>
                  <a:schemeClr val="tx1"/>
                </a:solidFill>
                <a:effectLst>
                  <a:outerShdw blurRad="38100" dist="19050" dir="2700000" algn="tl" rotWithShape="0">
                    <a:schemeClr val="dk1">
                      <a:alpha val="40000"/>
                    </a:schemeClr>
                  </a:outerShdw>
                </a:effectLst>
              </a:rPr>
              <a:t>Types of images </a:t>
            </a:r>
            <a:r>
              <a:rPr lang="en-US" sz="3200" dirty="0"/>
              <a:t>:-</a:t>
            </a:r>
          </a:p>
          <a:p>
            <a:pPr lvl="1"/>
            <a:r>
              <a:rPr lang="en-US" sz="3200" dirty="0">
                <a:solidFill>
                  <a:srgbClr val="FF0000"/>
                </a:solidFill>
              </a:rPr>
              <a:t>Grayscale image :- </a:t>
            </a:r>
            <a:r>
              <a:rPr lang="en-US" sz="2800" dirty="0"/>
              <a:t>pixel value varies from 0 to 255, </a:t>
            </a:r>
          </a:p>
          <a:p>
            <a:pPr marL="1074738" lvl="4" indent="0">
              <a:buNone/>
            </a:pPr>
            <a:r>
              <a:rPr lang="en-US" sz="2800"/>
              <a:t>                            here </a:t>
            </a:r>
            <a:r>
              <a:rPr lang="en-US" sz="2800" dirty="0"/>
              <a:t>depth = 8 </a:t>
            </a:r>
          </a:p>
          <a:p>
            <a:pPr marL="1074738" lvl="4" indent="0">
              <a:buNone/>
            </a:pPr>
            <a:r>
              <a:rPr lang="en-US" sz="2800" dirty="0"/>
              <a:t>	                    number of channels = 1</a:t>
            </a:r>
          </a:p>
          <a:p>
            <a:pPr marL="1074738" lvl="4" indent="0">
              <a:buNone/>
            </a:pPr>
            <a:endParaRPr lang="en-US" sz="1600" dirty="0"/>
          </a:p>
          <a:p>
            <a:pPr marL="1074738" lvl="4" indent="0">
              <a:buNone/>
            </a:pPr>
            <a:endParaRPr lang="en-US" sz="1600" dirty="0"/>
          </a:p>
          <a:p>
            <a:pPr marL="263525" lvl="1" indent="0">
              <a:buNone/>
            </a:pPr>
            <a:r>
              <a:rPr lang="en-US" sz="1600" dirty="0"/>
              <a:t> </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7</a:t>
            </a:fld>
            <a:endParaRPr lang="en-ZA" dirty="0"/>
          </a:p>
        </p:txBody>
      </p:sp>
      <p:pic>
        <p:nvPicPr>
          <p:cNvPr id="3" name="Picture 2">
            <a:extLst>
              <a:ext uri="{FF2B5EF4-FFF2-40B4-BE49-F238E27FC236}">
                <a16:creationId xmlns:a16="http://schemas.microsoft.com/office/drawing/2014/main" id="{3727B6CD-1534-4196-9CE2-344542F10AE6}"/>
              </a:ext>
            </a:extLst>
          </p:cNvPr>
          <p:cNvPicPr>
            <a:picLocks noChangeAspect="1"/>
          </p:cNvPicPr>
          <p:nvPr/>
        </p:nvPicPr>
        <p:blipFill rotWithShape="1">
          <a:blip r:embed="rId2"/>
          <a:srcRect l="12349" t="5591" r="12205" b="9744"/>
          <a:stretch/>
        </p:blipFill>
        <p:spPr>
          <a:xfrm>
            <a:off x="789168" y="3173111"/>
            <a:ext cx="3195004" cy="3165420"/>
          </a:xfrm>
          <a:prstGeom prst="rect">
            <a:avLst/>
          </a:prstGeom>
        </p:spPr>
      </p:pic>
      <p:pic>
        <p:nvPicPr>
          <p:cNvPr id="7" name="Picture 6">
            <a:extLst>
              <a:ext uri="{FF2B5EF4-FFF2-40B4-BE49-F238E27FC236}">
                <a16:creationId xmlns:a16="http://schemas.microsoft.com/office/drawing/2014/main" id="{8146CBF5-AD0A-4932-A81B-15C01B0683FE}"/>
              </a:ext>
            </a:extLst>
          </p:cNvPr>
          <p:cNvPicPr>
            <a:picLocks noChangeAspect="1"/>
          </p:cNvPicPr>
          <p:nvPr/>
        </p:nvPicPr>
        <p:blipFill>
          <a:blip r:embed="rId3"/>
          <a:stretch>
            <a:fillRect/>
          </a:stretch>
        </p:blipFill>
        <p:spPr>
          <a:xfrm>
            <a:off x="7570967" y="3061813"/>
            <a:ext cx="3707876" cy="3276717"/>
          </a:xfrm>
          <a:prstGeom prst="rect">
            <a:avLst/>
          </a:prstGeom>
        </p:spPr>
      </p:pic>
      <p:sp>
        <p:nvSpPr>
          <p:cNvPr id="10" name="Arrow: Right 9">
            <a:extLst>
              <a:ext uri="{FF2B5EF4-FFF2-40B4-BE49-F238E27FC236}">
                <a16:creationId xmlns:a16="http://schemas.microsoft.com/office/drawing/2014/main" id="{4B591F3C-D0AB-4262-AF28-A9AB152B8D17}"/>
              </a:ext>
            </a:extLst>
          </p:cNvPr>
          <p:cNvSpPr/>
          <p:nvPr/>
        </p:nvSpPr>
        <p:spPr>
          <a:xfrm>
            <a:off x="4413340" y="4518831"/>
            <a:ext cx="2949934" cy="6281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1BEE25-71B0-42BB-BC20-F71E90FDA2F6}"/>
              </a:ext>
            </a:extLst>
          </p:cNvPr>
          <p:cNvSpPr txBox="1"/>
          <p:nvPr/>
        </p:nvSpPr>
        <p:spPr>
          <a:xfrm>
            <a:off x="4760289" y="4241832"/>
            <a:ext cx="2034561" cy="276999"/>
          </a:xfrm>
          <a:prstGeom prst="rect">
            <a:avLst/>
          </a:prstGeom>
          <a:noFill/>
        </p:spPr>
        <p:txBody>
          <a:bodyPr wrap="square" rtlCol="0">
            <a:spAutoFit/>
          </a:bodyPr>
          <a:lstStyle/>
          <a:p>
            <a:r>
              <a:rPr lang="en-US" sz="1200" dirty="0"/>
              <a:t>Grayscale conversion</a:t>
            </a:r>
          </a:p>
        </p:txBody>
      </p:sp>
    </p:spTree>
    <p:extLst>
      <p:ext uri="{BB962C8B-B14F-4D97-AF65-F5344CB8AC3E}">
        <p14:creationId xmlns:p14="http://schemas.microsoft.com/office/powerpoint/2010/main" val="273398140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179614"/>
            <a:ext cx="11473200" cy="6498387"/>
          </a:xfrm>
        </p:spPr>
        <p:txBody>
          <a:bodyPr/>
          <a:lstStyle/>
          <a:p>
            <a:pPr marL="1074738" lvl="4" indent="0">
              <a:buNone/>
            </a:pPr>
            <a:endParaRPr lang="en-US" sz="1600" dirty="0"/>
          </a:p>
          <a:p>
            <a:pPr marL="1074738" lvl="4" indent="0">
              <a:buNone/>
            </a:pPr>
            <a:endParaRPr lang="en-US" sz="1600" dirty="0"/>
          </a:p>
          <a:p>
            <a:pPr marL="263525" lvl="1" indent="0">
              <a:buNone/>
            </a:pPr>
            <a:r>
              <a:rPr lang="en-US" sz="1600" dirty="0"/>
              <a:t> </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r>
              <a:rPr lang="en-US" sz="2800" dirty="0"/>
              <a:t>Did you Lenna image is the most famous image for starting image processing …..</a:t>
            </a:r>
          </a:p>
          <a:p>
            <a:pPr marL="1074738" lvl="4" indent="0">
              <a:buNone/>
            </a:pPr>
            <a:r>
              <a:rPr lang="en-US" sz="2800" dirty="0"/>
              <a:t>Basically there are 2 reasons</a:t>
            </a:r>
          </a:p>
          <a:p>
            <a:pPr marL="1074738" lvl="4" indent="0">
              <a:buNone/>
            </a:pPr>
            <a:r>
              <a:rPr lang="en-US" sz="2800" dirty="0"/>
              <a:t>First, the Lenna image contains a nice mixture of detail, flat regions, shading, and texture that do a good job of testing various image processing algorithms. It is a good test image! </a:t>
            </a:r>
          </a:p>
          <a:p>
            <a:pPr marL="1074738" lvl="4" indent="0">
              <a:buNone/>
            </a:pPr>
            <a:r>
              <a:rPr lang="en-US" sz="2800" dirty="0"/>
              <a:t>Second, the Lena image is a picture of an attractive woman. It is not surprising that the (mostly male) image processing research community gravitated toward an image that they found attractive.</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8</a:t>
            </a:fld>
            <a:endParaRPr lang="en-ZA" dirty="0"/>
          </a:p>
        </p:txBody>
      </p:sp>
      <p:pic>
        <p:nvPicPr>
          <p:cNvPr id="18" name="Picture 17">
            <a:extLst>
              <a:ext uri="{FF2B5EF4-FFF2-40B4-BE49-F238E27FC236}">
                <a16:creationId xmlns:a16="http://schemas.microsoft.com/office/drawing/2014/main" id="{C24B1F70-6425-49A3-AECE-A770EDEC424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498522" y="179614"/>
            <a:ext cx="2881993" cy="2237443"/>
          </a:xfrm>
          <a:prstGeom prst="rect">
            <a:avLst/>
          </a:prstGeom>
        </p:spPr>
      </p:pic>
    </p:spTree>
    <p:extLst>
      <p:ext uri="{BB962C8B-B14F-4D97-AF65-F5344CB8AC3E}">
        <p14:creationId xmlns:p14="http://schemas.microsoft.com/office/powerpoint/2010/main" val="29219249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C52097-03FC-4135-940A-0CC8D69E8589}"/>
              </a:ext>
            </a:extLst>
          </p:cNvPr>
          <p:cNvSpPr/>
          <p:nvPr/>
        </p:nvSpPr>
        <p:spPr>
          <a:xfrm>
            <a:off x="0" y="0"/>
            <a:ext cx="12192000" cy="6858000"/>
          </a:xfrm>
          <a:prstGeom prst="rect">
            <a:avLst/>
          </a:prstGeom>
          <a:solidFill>
            <a:schemeClr val="accent5">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Content Placeholder 3">
            <a:extLst>
              <a:ext uri="{FF2B5EF4-FFF2-40B4-BE49-F238E27FC236}">
                <a16:creationId xmlns:a16="http://schemas.microsoft.com/office/drawing/2014/main" id="{A1A93AAB-1DC3-4D18-A42A-8A2B20D02654}"/>
              </a:ext>
            </a:extLst>
          </p:cNvPr>
          <p:cNvSpPr>
            <a:spLocks noGrp="1"/>
          </p:cNvSpPr>
          <p:nvPr>
            <p:ph idx="1"/>
          </p:nvPr>
        </p:nvSpPr>
        <p:spPr>
          <a:xfrm>
            <a:off x="360000" y="310102"/>
            <a:ext cx="11473200" cy="6367900"/>
          </a:xfrm>
        </p:spPr>
        <p:txBody>
          <a:bodyPr/>
          <a:lstStyle/>
          <a:p>
            <a:pPr lvl="1"/>
            <a:r>
              <a:rPr lang="en-US" sz="3200" dirty="0">
                <a:solidFill>
                  <a:srgbClr val="FF0000"/>
                </a:solidFill>
              </a:rPr>
              <a:t>Binary image :- </a:t>
            </a:r>
            <a:r>
              <a:rPr lang="en-US" sz="2800" dirty="0"/>
              <a:t>intensity values is either 0 or 1 , </a:t>
            </a:r>
          </a:p>
          <a:p>
            <a:pPr marL="263525" lvl="1" indent="0">
              <a:buNone/>
            </a:pPr>
            <a:r>
              <a:rPr lang="en-US" sz="2800" dirty="0"/>
              <a:t>		  where 0 corresponds to black and 1 corresponds to white</a:t>
            </a:r>
          </a:p>
          <a:p>
            <a:pPr marL="1074738" lvl="4" indent="0">
              <a:buNone/>
            </a:pPr>
            <a:r>
              <a:rPr lang="en-US" sz="2800" dirty="0"/>
              <a:t>	  here depth = 1 </a:t>
            </a:r>
          </a:p>
          <a:p>
            <a:pPr marL="1074738" lvl="4" indent="0">
              <a:buNone/>
            </a:pPr>
            <a:r>
              <a:rPr lang="en-US" sz="2800" dirty="0"/>
              <a:t>	  number of channels = 1</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r>
              <a:rPr lang="en-US" sz="2400" dirty="0"/>
              <a:t>The binary image obtained from the grayscale image also depends how thresholding is done. We will get to know about just after few slides. We find binary images out of either HSV images or grayscale images.</a:t>
            </a:r>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a:p>
            <a:pPr marL="1074738" lvl="4" indent="0">
              <a:buNone/>
            </a:pPr>
            <a:endParaRPr lang="en-US" sz="1600" dirty="0"/>
          </a:p>
        </p:txBody>
      </p:sp>
      <p:sp>
        <p:nvSpPr>
          <p:cNvPr id="5" name="Slide Number Placeholder 4">
            <a:extLst>
              <a:ext uri="{FF2B5EF4-FFF2-40B4-BE49-F238E27FC236}">
                <a16:creationId xmlns:a16="http://schemas.microsoft.com/office/drawing/2014/main" id="{943F7770-FA19-4576-A427-6D5D439B6E32}"/>
              </a:ext>
            </a:extLst>
          </p:cNvPr>
          <p:cNvSpPr>
            <a:spLocks noGrp="1"/>
          </p:cNvSpPr>
          <p:nvPr>
            <p:ph type="sldNum" sz="quarter" idx="14"/>
          </p:nvPr>
        </p:nvSpPr>
        <p:spPr/>
        <p:txBody>
          <a:bodyPr/>
          <a:lstStyle/>
          <a:p>
            <a:fld id="{058DB212-BFA2-403F-85EF-DFD3FF6D973A}" type="slidenum">
              <a:rPr lang="en-ZA" smtClean="0"/>
              <a:pPr/>
              <a:t>9</a:t>
            </a:fld>
            <a:endParaRPr lang="en-ZA" dirty="0"/>
          </a:p>
        </p:txBody>
      </p:sp>
      <p:pic>
        <p:nvPicPr>
          <p:cNvPr id="7" name="Picture 6">
            <a:extLst>
              <a:ext uri="{FF2B5EF4-FFF2-40B4-BE49-F238E27FC236}">
                <a16:creationId xmlns:a16="http://schemas.microsoft.com/office/drawing/2014/main" id="{34863C39-A768-4ACF-9A5B-B1AA7617DB5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23928" y="2194611"/>
            <a:ext cx="10250330" cy="2468778"/>
          </a:xfrm>
          <a:prstGeom prst="rect">
            <a:avLst/>
          </a:prstGeom>
        </p:spPr>
      </p:pic>
      <p:sp>
        <p:nvSpPr>
          <p:cNvPr id="13" name="Arrow: Down 12">
            <a:extLst>
              <a:ext uri="{FF2B5EF4-FFF2-40B4-BE49-F238E27FC236}">
                <a16:creationId xmlns:a16="http://schemas.microsoft.com/office/drawing/2014/main" id="{AB6A4EB9-2C6F-4397-8E28-0F2264C38E28}"/>
              </a:ext>
            </a:extLst>
          </p:cNvPr>
          <p:cNvSpPr/>
          <p:nvPr/>
        </p:nvSpPr>
        <p:spPr>
          <a:xfrm>
            <a:off x="3729160" y="4264039"/>
            <a:ext cx="381663" cy="65758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43992D60-F829-464E-BAB5-DB8FA1F4D024}"/>
              </a:ext>
            </a:extLst>
          </p:cNvPr>
          <p:cNvSpPr/>
          <p:nvPr/>
        </p:nvSpPr>
        <p:spPr>
          <a:xfrm>
            <a:off x="8272009" y="4208039"/>
            <a:ext cx="381663" cy="65758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CB46EA0-D9BE-47C8-A137-9B6766C2D6C9}"/>
              </a:ext>
            </a:extLst>
          </p:cNvPr>
          <p:cNvSpPr txBox="1"/>
          <p:nvPr/>
        </p:nvSpPr>
        <p:spPr>
          <a:xfrm>
            <a:off x="1993128" y="5014778"/>
            <a:ext cx="4126727" cy="307777"/>
          </a:xfrm>
          <a:prstGeom prst="rect">
            <a:avLst/>
          </a:prstGeom>
          <a:noFill/>
        </p:spPr>
        <p:txBody>
          <a:bodyPr wrap="square" rtlCol="0">
            <a:spAutoFit/>
          </a:bodyPr>
          <a:lstStyle/>
          <a:p>
            <a:r>
              <a:rPr lang="en-US" sz="1400" dirty="0"/>
              <a:t>Gray scaled version of original image</a:t>
            </a:r>
          </a:p>
        </p:txBody>
      </p:sp>
      <p:sp>
        <p:nvSpPr>
          <p:cNvPr id="17" name="TextBox 16">
            <a:extLst>
              <a:ext uri="{FF2B5EF4-FFF2-40B4-BE49-F238E27FC236}">
                <a16:creationId xmlns:a16="http://schemas.microsoft.com/office/drawing/2014/main" id="{C9215C93-BB06-4C12-A120-DC76368479FF}"/>
              </a:ext>
            </a:extLst>
          </p:cNvPr>
          <p:cNvSpPr txBox="1"/>
          <p:nvPr/>
        </p:nvSpPr>
        <p:spPr>
          <a:xfrm>
            <a:off x="7620135" y="4981355"/>
            <a:ext cx="1498105" cy="307777"/>
          </a:xfrm>
          <a:prstGeom prst="rect">
            <a:avLst/>
          </a:prstGeom>
          <a:noFill/>
        </p:spPr>
        <p:txBody>
          <a:bodyPr wrap="square" rtlCol="0">
            <a:spAutoFit/>
          </a:bodyPr>
          <a:lstStyle/>
          <a:p>
            <a:r>
              <a:rPr lang="en-US" sz="1400" dirty="0"/>
              <a:t>Binary image</a:t>
            </a:r>
          </a:p>
        </p:txBody>
      </p:sp>
    </p:spTree>
    <p:extLst>
      <p:ext uri="{BB962C8B-B14F-4D97-AF65-F5344CB8AC3E}">
        <p14:creationId xmlns:p14="http://schemas.microsoft.com/office/powerpoint/2010/main" val="1565131306"/>
      </p:ext>
    </p:extLst>
  </p:cSld>
  <p:clrMapOvr>
    <a:masterClrMapping/>
  </p:clrMapOvr>
  <p:transition spd="med">
    <p:pull/>
  </p:transition>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BPL_Science Fair_SB - v7" id="{5C21205C-519C-4A9F-B53E-B01BF1365972}" vid="{0D2DFD3F-4D9A-4CAC-9654-5EA9CB3B9F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B7723E8-CA11-4015-BC53-032B2FE2BB62}">
  <ds:schemaRefs>
    <ds:schemaRef ds:uri="http://schemas.microsoft.com/sharepoint/v3/contenttype/forms"/>
  </ds:schemaRefs>
</ds:datastoreItem>
</file>

<file path=customXml/itemProps2.xml><?xml version="1.0" encoding="utf-8"?>
<ds:datastoreItem xmlns:ds="http://schemas.openxmlformats.org/officeDocument/2006/customXml" ds:itemID="{33D4DFDF-91A1-4C00-9887-052702EB0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A11956-AEAD-4A48-933E-56D654569E2F}">
  <ds:schemaRefs>
    <ds:schemaRef ds:uri="http://schemas.microsoft.com/office/2006/documentManagement/types"/>
    <ds:schemaRef ds:uri="http://schemas.microsoft.com/office/2006/metadata/properties"/>
    <ds:schemaRef ds:uri="http://purl.org/dc/elements/1.1/"/>
    <ds:schemaRef ds:uri="http://schemas.microsoft.com/sharepoint/v3"/>
    <ds:schemaRef ds:uri="http://schemas.openxmlformats.org/package/2006/metadata/core-properties"/>
    <ds:schemaRef ds:uri="6dc4bcd6-49db-4c07-9060-8acfc67cef9f"/>
    <ds:schemaRef ds:uri="http://purl.org/dc/terms/"/>
    <ds:schemaRef ds:uri="http://schemas.microsoft.com/office/infopath/2007/PartnerControls"/>
    <ds:schemaRef ds:uri="fb0879af-3eba-417a-a55a-ffe6dcd6ca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733</Words>
  <Application>Microsoft Office PowerPoint</Application>
  <PresentationFormat>Widescreen</PresentationFormat>
  <Paragraphs>399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NSimSun</vt:lpstr>
      <vt:lpstr>Arial</vt:lpstr>
      <vt:lpstr>Calibri</vt:lpstr>
      <vt:lpstr>Cambria Math</vt:lpstr>
      <vt:lpstr>Courier New</vt:lpstr>
      <vt:lpstr>Gabriola</vt:lpstr>
      <vt:lpstr>Impact</vt:lpstr>
      <vt:lpstr>Lucida Sans Typewriter</vt:lpstr>
      <vt:lpstr>Times New Roman</vt:lpstr>
      <vt:lpstr>Tw Cen MT</vt:lpstr>
      <vt:lpstr>Office Theme</vt:lpstr>
      <vt:lpstr>Introduction to OpenCV</vt:lpstr>
      <vt:lpstr>What Is OpenCV ?</vt:lpstr>
      <vt:lpstr>What is an Image</vt:lpstr>
      <vt:lpstr>PowerPoint Presentation</vt:lpstr>
      <vt:lpstr>PowerPoint Presentation</vt:lpstr>
      <vt:lpstr>PowerPoint Presentation</vt:lpstr>
      <vt:lpstr>Basics of Image</vt:lpstr>
      <vt:lpstr>PowerPoint Presentation</vt:lpstr>
      <vt:lpstr>PowerPoint Presentation</vt:lpstr>
      <vt:lpstr>PowerPoint Presentation</vt:lpstr>
      <vt:lpstr>PowerPoint Presentation</vt:lpstr>
      <vt:lpstr>PowerPoint Presentation</vt:lpstr>
      <vt:lpstr>PowerPoint Presentation</vt:lpstr>
      <vt:lpstr>Some Basic functions</vt:lpstr>
      <vt:lpstr>PowerPoint Presentation</vt:lpstr>
      <vt:lpstr>PowerPoint Presentation</vt:lpstr>
      <vt:lpstr>Lets Get Started</vt:lpstr>
      <vt:lpstr>Using Webcam for live video feed</vt:lpstr>
      <vt:lpstr>Basic drawing functions </vt:lpstr>
      <vt:lpstr>What is thresholding ??</vt:lpstr>
      <vt:lpstr>PowerPoint Presentation</vt:lpstr>
      <vt:lpstr>Lets detect a colored object from the camera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2018-09-08T14:49:02Z</dcterms:created>
  <dcterms:modified xsi:type="dcterms:W3CDTF">2018-09-22T14:35:32Z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