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0" r:id="rId5"/>
    <p:sldId id="258" r:id="rId6"/>
    <p:sldId id="269" r:id="rId7"/>
    <p:sldId id="268" r:id="rId8"/>
    <p:sldId id="259" r:id="rId9"/>
    <p:sldId id="272" r:id="rId10"/>
    <p:sldId id="267" r:id="rId11"/>
    <p:sldId id="275" r:id="rId12"/>
    <p:sldId id="276" r:id="rId13"/>
    <p:sldId id="277" r:id="rId14"/>
    <p:sldId id="261" r:id="rId15"/>
    <p:sldId id="262" r:id="rId16"/>
    <p:sldId id="278" r:id="rId17"/>
    <p:sldId id="26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A04223-473E-4CE7-99F3-9103AC20C862}"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2D05-BAE0-482D-A4AF-BBA47859FA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75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4223-473E-4CE7-99F3-9103AC20C862}"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26096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4223-473E-4CE7-99F3-9103AC20C862}"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84295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4223-473E-4CE7-99F3-9103AC20C862}"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268895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A04223-473E-4CE7-99F3-9103AC20C862}"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2D05-BAE0-482D-A4AF-BBA47859FA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8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A04223-473E-4CE7-99F3-9103AC20C862}"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105804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A04223-473E-4CE7-99F3-9103AC20C862}" type="datetimeFigureOut">
              <a:rPr lang="en-IN" smtClean="0"/>
              <a:t>22-09-2018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55153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A04223-473E-4CE7-99F3-9103AC20C862}" type="datetimeFigureOut">
              <a:rPr lang="en-IN" smtClean="0"/>
              <a:t>22-09-2018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52430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A04223-473E-4CE7-99F3-9103AC20C862}" type="datetimeFigureOut">
              <a:rPr lang="en-IN" smtClean="0"/>
              <a:t>22-09-2018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225362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A04223-473E-4CE7-99F3-9103AC20C862}" type="datetimeFigureOut">
              <a:rPr lang="en-IN" smtClean="0"/>
              <a:t>22-09-2018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DB2D05-BAE0-482D-A4AF-BBA47859FA1A}" type="slidenum">
              <a:rPr lang="en-IN" smtClean="0"/>
              <a:t>‹#›</a:t>
            </a:fld>
            <a:endParaRPr lang="en-IN"/>
          </a:p>
        </p:txBody>
      </p:sp>
    </p:spTree>
    <p:extLst>
      <p:ext uri="{BB962C8B-B14F-4D97-AF65-F5344CB8AC3E}">
        <p14:creationId xmlns:p14="http://schemas.microsoft.com/office/powerpoint/2010/main" val="383030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A04223-473E-4CE7-99F3-9103AC20C862}"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B2D05-BAE0-482D-A4AF-BBA47859FA1A}" type="slidenum">
              <a:rPr lang="en-IN" smtClean="0"/>
              <a:t>‹#›</a:t>
            </a:fld>
            <a:endParaRPr lang="en-IN"/>
          </a:p>
        </p:txBody>
      </p:sp>
    </p:spTree>
    <p:extLst>
      <p:ext uri="{BB962C8B-B14F-4D97-AF65-F5344CB8AC3E}">
        <p14:creationId xmlns:p14="http://schemas.microsoft.com/office/powerpoint/2010/main" val="427789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A04223-473E-4CE7-99F3-9103AC20C862}" type="datetimeFigureOut">
              <a:rPr lang="en-IN" smtClean="0"/>
              <a:t>22-09-2018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DB2D05-BAE0-482D-A4AF-BBA47859FA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1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atascience.stackexchange.com/questions/6107/what-are-deconvolutional-layers"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CE8E3-236B-4343-97E4-60D1A6214229}"/>
              </a:ext>
            </a:extLst>
          </p:cNvPr>
          <p:cNvSpPr>
            <a:spLocks noGrp="1"/>
          </p:cNvSpPr>
          <p:nvPr>
            <p:ph type="title"/>
          </p:nvPr>
        </p:nvSpPr>
        <p:spPr>
          <a:xfrm>
            <a:off x="457200" y="594359"/>
            <a:ext cx="3200400" cy="1377054"/>
          </a:xfrm>
        </p:spPr>
        <p:txBody>
          <a:bodyPr>
            <a:normAutofit fontScale="90000"/>
          </a:bodyPr>
          <a:lstStyle/>
          <a:p>
            <a:r>
              <a:rPr lang="en-IN" sz="6600" spc="0" dirty="0">
                <a:ln w="0"/>
                <a:solidFill>
                  <a:schemeClr val="tx1"/>
                </a:solidFill>
                <a:effectLst>
                  <a:outerShdw blurRad="38100" dist="19050" dir="2700000" algn="tl" rotWithShape="0">
                    <a:schemeClr val="dk1">
                      <a:alpha val="40000"/>
                    </a:schemeClr>
                  </a:outerShdw>
                </a:effectLst>
              </a:rPr>
              <a:t>Contours</a:t>
            </a:r>
          </a:p>
        </p:txBody>
      </p:sp>
      <p:sp>
        <p:nvSpPr>
          <p:cNvPr id="2" name="Text Placeholder 1">
            <a:extLst>
              <a:ext uri="{FF2B5EF4-FFF2-40B4-BE49-F238E27FC236}">
                <a16:creationId xmlns:a16="http://schemas.microsoft.com/office/drawing/2014/main" id="{DF1D17C0-F4A0-4009-B388-69BC30B1A74A}"/>
              </a:ext>
            </a:extLst>
          </p:cNvPr>
          <p:cNvSpPr>
            <a:spLocks noGrp="1"/>
          </p:cNvSpPr>
          <p:nvPr>
            <p:ph type="body" sz="half" idx="2"/>
          </p:nvPr>
        </p:nvSpPr>
        <p:spPr>
          <a:xfrm>
            <a:off x="457200" y="2506630"/>
            <a:ext cx="3200400" cy="3379124"/>
          </a:xfrm>
        </p:spPr>
        <p:txBody>
          <a:bodyPr>
            <a:normAutofit lnSpcReduction="10000"/>
          </a:bodyPr>
          <a:lstStyle/>
          <a:p>
            <a:r>
              <a:rPr lang="en-IN" sz="2400" dirty="0"/>
              <a:t>A Contour is a curve joining all the continuous points (along the boundary), having same colour or intensity. Contours are a useful tool for shape analysis and object detection and recognition.</a:t>
            </a:r>
          </a:p>
          <a:p>
            <a:endParaRPr lang="en-IN" dirty="0"/>
          </a:p>
        </p:txBody>
      </p:sp>
      <p:pic>
        <p:nvPicPr>
          <p:cNvPr id="8" name="Content Placeholder 7">
            <a:extLst>
              <a:ext uri="{FF2B5EF4-FFF2-40B4-BE49-F238E27FC236}">
                <a16:creationId xmlns:a16="http://schemas.microsoft.com/office/drawing/2014/main" id="{E3E16425-7AB0-4240-9090-FFAFC3817DC4}"/>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096000" y="1264261"/>
            <a:ext cx="4107706" cy="4107707"/>
          </a:xfrm>
        </p:spPr>
      </p:pic>
    </p:spTree>
    <p:extLst>
      <p:ext uri="{BB962C8B-B14F-4D97-AF65-F5344CB8AC3E}">
        <p14:creationId xmlns:p14="http://schemas.microsoft.com/office/powerpoint/2010/main" val="209770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0D4D1-C1DF-418B-BB6D-A2FCD5C22EE6}"/>
              </a:ext>
            </a:extLst>
          </p:cNvPr>
          <p:cNvSpPr>
            <a:spLocks noGrp="1"/>
          </p:cNvSpPr>
          <p:nvPr>
            <p:ph type="title"/>
          </p:nvPr>
        </p:nvSpPr>
        <p:spPr/>
        <p:txBody>
          <a:bodyPr>
            <a:normAutofit/>
          </a:bodyPr>
          <a:lstStyle/>
          <a:p>
            <a:r>
              <a:rPr lang="en-IN" sz="9600" b="1" spc="0" dirty="0">
                <a:ln w="22225">
                  <a:solidFill>
                    <a:schemeClr val="accent2"/>
                  </a:solidFill>
                  <a:prstDash val="solid"/>
                </a:ln>
                <a:solidFill>
                  <a:schemeClr val="accent2">
                    <a:lumMod val="40000"/>
                    <a:lumOff val="60000"/>
                  </a:schemeClr>
                </a:solidFill>
              </a:rPr>
              <a:t>Task - 1</a:t>
            </a:r>
          </a:p>
        </p:txBody>
      </p:sp>
      <p:sp>
        <p:nvSpPr>
          <p:cNvPr id="5" name="Subtitle 4">
            <a:extLst>
              <a:ext uri="{FF2B5EF4-FFF2-40B4-BE49-F238E27FC236}">
                <a16:creationId xmlns:a16="http://schemas.microsoft.com/office/drawing/2014/main" id="{604D70A6-2BE5-4730-AB85-9925781890A6}"/>
              </a:ext>
            </a:extLst>
          </p:cNvPr>
          <p:cNvSpPr>
            <a:spLocks noGrp="1"/>
          </p:cNvSpPr>
          <p:nvPr>
            <p:ph idx="1"/>
          </p:nvPr>
        </p:nvSpPr>
        <p:spPr/>
        <p:txBody>
          <a:bodyPr>
            <a:normAutofit/>
          </a:bodyPr>
          <a:lstStyle/>
          <a:p>
            <a:r>
              <a:rPr lang="en-IN" sz="5400" dirty="0">
                <a:solidFill>
                  <a:srgbClr val="00B0F0"/>
                </a:solidFill>
              </a:rPr>
              <a:t>Using Contour Properties, Find the area, perimeter and minimum enclosing circle of the image</a:t>
            </a:r>
          </a:p>
        </p:txBody>
      </p:sp>
    </p:spTree>
    <p:extLst>
      <p:ext uri="{BB962C8B-B14F-4D97-AF65-F5344CB8AC3E}">
        <p14:creationId xmlns:p14="http://schemas.microsoft.com/office/powerpoint/2010/main" val="1272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65AA-22B9-4676-BF80-F6BE8AB8A792}"/>
              </a:ext>
            </a:extLst>
          </p:cNvPr>
          <p:cNvSpPr>
            <a:spLocks noGrp="1"/>
          </p:cNvSpPr>
          <p:nvPr>
            <p:ph type="title"/>
          </p:nvPr>
        </p:nvSpPr>
        <p:spPr/>
        <p:txBody>
          <a:bodyPr>
            <a:normAutofit/>
          </a:bodyPr>
          <a:lstStyle/>
          <a:p>
            <a:r>
              <a:rPr lang="en-US" sz="8000" b="1" spc="0" dirty="0">
                <a:ln w="22225">
                  <a:solidFill>
                    <a:schemeClr val="accent2"/>
                  </a:solidFill>
                  <a:prstDash val="solid"/>
                </a:ln>
                <a:solidFill>
                  <a:schemeClr val="accent2">
                    <a:lumMod val="40000"/>
                    <a:lumOff val="60000"/>
                  </a:schemeClr>
                </a:solidFill>
              </a:rPr>
              <a:t>Image Blurring</a:t>
            </a:r>
          </a:p>
        </p:txBody>
      </p:sp>
      <p:sp>
        <p:nvSpPr>
          <p:cNvPr id="3" name="Content Placeholder 2">
            <a:extLst>
              <a:ext uri="{FF2B5EF4-FFF2-40B4-BE49-F238E27FC236}">
                <a16:creationId xmlns:a16="http://schemas.microsoft.com/office/drawing/2014/main" id="{F03F6763-3AD1-47F1-B749-A10BE4BDE178}"/>
              </a:ext>
            </a:extLst>
          </p:cNvPr>
          <p:cNvSpPr>
            <a:spLocks noGrp="1"/>
          </p:cNvSpPr>
          <p:nvPr>
            <p:ph idx="1"/>
          </p:nvPr>
        </p:nvSpPr>
        <p:spPr/>
        <p:txBody>
          <a:bodyPr>
            <a:noAutofit/>
          </a:bodyPr>
          <a:lstStyle/>
          <a:p>
            <a:r>
              <a:rPr lang="en-US" sz="2400" dirty="0"/>
              <a:t>Image blurring is achieved by convolving the image with a low-pass filter kernel. It is useful for removing noise. It actually removes high frequency content (e.g. : noise, edges) from the image resulting in edges being blurred when this is filter is applied.</a:t>
            </a:r>
          </a:p>
          <a:p>
            <a:pPr marL="0" indent="0">
              <a:buNone/>
            </a:pPr>
            <a:r>
              <a:rPr lang="en-US" sz="2400" dirty="0"/>
              <a:t>There are different types of blurring in OpenCV but we will be discussing Gaussian Blur.</a:t>
            </a:r>
          </a:p>
          <a:p>
            <a:pPr marL="0" indent="0">
              <a:buNone/>
            </a:pPr>
            <a:r>
              <a:rPr lang="en-US" sz="2400" b="1" dirty="0"/>
              <a:t>Gaussian Blur :</a:t>
            </a:r>
          </a:p>
          <a:p>
            <a:pPr marL="0" indent="0">
              <a:buNone/>
            </a:pPr>
            <a:r>
              <a:rPr lang="en-US" sz="2400" dirty="0"/>
              <a:t>We use cv2.GaussianBlur() function for this. A gaussian kernel is used for this. Gaussian filtering is highly effective in removing Gaussian noise from the image. </a:t>
            </a:r>
          </a:p>
          <a:p>
            <a:pPr marL="0" indent="0">
              <a:buNone/>
            </a:pPr>
            <a:r>
              <a:rPr lang="en-US" sz="2400" dirty="0">
                <a:solidFill>
                  <a:srgbClr val="FF0000"/>
                </a:solidFill>
              </a:rPr>
              <a:t>Syntax :- </a:t>
            </a:r>
            <a:r>
              <a:rPr lang="en-US" sz="2400" dirty="0"/>
              <a:t>blur = cv2.GaussianBlur( img , (5,5) , 0)</a:t>
            </a:r>
            <a:endParaRPr lang="en-US" sz="2400" dirty="0">
              <a:solidFill>
                <a:srgbClr val="FF0000"/>
              </a:solidFill>
            </a:endParaRPr>
          </a:p>
        </p:txBody>
      </p:sp>
      <p:sp>
        <p:nvSpPr>
          <p:cNvPr id="4" name="Arrow: Down 3">
            <a:extLst>
              <a:ext uri="{FF2B5EF4-FFF2-40B4-BE49-F238E27FC236}">
                <a16:creationId xmlns:a16="http://schemas.microsoft.com/office/drawing/2014/main" id="{17355398-2432-41F4-90E3-A19D3445B2ED}"/>
              </a:ext>
            </a:extLst>
          </p:cNvPr>
          <p:cNvSpPr/>
          <p:nvPr/>
        </p:nvSpPr>
        <p:spPr>
          <a:xfrm>
            <a:off x="6126481" y="5869094"/>
            <a:ext cx="148196" cy="249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F01041-7CC8-4664-B506-05A108BCF491}"/>
              </a:ext>
            </a:extLst>
          </p:cNvPr>
          <p:cNvSpPr txBox="1"/>
          <p:nvPr/>
        </p:nvSpPr>
        <p:spPr>
          <a:xfrm>
            <a:off x="5837184" y="6022772"/>
            <a:ext cx="874986" cy="369332"/>
          </a:xfrm>
          <a:prstGeom prst="rect">
            <a:avLst/>
          </a:prstGeom>
          <a:noFill/>
        </p:spPr>
        <p:txBody>
          <a:bodyPr wrap="square" rtlCol="0">
            <a:spAutoFit/>
          </a:bodyPr>
          <a:lstStyle/>
          <a:p>
            <a:r>
              <a:rPr lang="en-US" dirty="0"/>
              <a:t>Kernel</a:t>
            </a:r>
          </a:p>
        </p:txBody>
      </p:sp>
    </p:spTree>
    <p:extLst>
      <p:ext uri="{BB962C8B-B14F-4D97-AF65-F5344CB8AC3E}">
        <p14:creationId xmlns:p14="http://schemas.microsoft.com/office/powerpoint/2010/main" val="12477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158-03D0-4CFE-A2D0-C54D832989EA}"/>
              </a:ext>
            </a:extLst>
          </p:cNvPr>
          <p:cNvSpPr>
            <a:spLocks noGrp="1"/>
          </p:cNvSpPr>
          <p:nvPr>
            <p:ph type="title"/>
          </p:nvPr>
        </p:nvSpPr>
        <p:spPr/>
        <p:txBody>
          <a:bodyPr>
            <a:normAutofit/>
          </a:bodyPr>
          <a:lstStyle/>
          <a:p>
            <a:r>
              <a:rPr lang="en-US" sz="8000" b="1" spc="0" dirty="0">
                <a:ln w="22225">
                  <a:solidFill>
                    <a:schemeClr val="accent2"/>
                  </a:solidFill>
                  <a:prstDash val="solid"/>
                </a:ln>
                <a:solidFill>
                  <a:schemeClr val="accent2">
                    <a:lumMod val="40000"/>
                    <a:lumOff val="60000"/>
                  </a:schemeClr>
                </a:solidFill>
              </a:rPr>
              <a:t>So what is a kernel</a:t>
            </a:r>
          </a:p>
        </p:txBody>
      </p:sp>
      <p:sp>
        <p:nvSpPr>
          <p:cNvPr id="3" name="Content Placeholder 2">
            <a:extLst>
              <a:ext uri="{FF2B5EF4-FFF2-40B4-BE49-F238E27FC236}">
                <a16:creationId xmlns:a16="http://schemas.microsoft.com/office/drawing/2014/main" id="{EA82963F-77F2-40EE-B9BE-FC9D5E195AEE}"/>
              </a:ext>
            </a:extLst>
          </p:cNvPr>
          <p:cNvSpPr>
            <a:spLocks noGrp="1"/>
          </p:cNvSpPr>
          <p:nvPr>
            <p:ph idx="1"/>
          </p:nvPr>
        </p:nvSpPr>
        <p:spPr/>
        <p:txBody>
          <a:bodyPr/>
          <a:lstStyle/>
          <a:p>
            <a:r>
              <a:rPr lang="en-US" dirty="0"/>
              <a:t>In image processing, a </a:t>
            </a:r>
            <a:r>
              <a:rPr lang="en-US" b="1" dirty="0"/>
              <a:t>kernel </a:t>
            </a:r>
            <a:r>
              <a:rPr lang="en-US" dirty="0"/>
              <a:t>or a </a:t>
            </a:r>
            <a:r>
              <a:rPr lang="en-US" b="1" dirty="0"/>
              <a:t>convolution matrix</a:t>
            </a:r>
            <a:r>
              <a:rPr lang="en-US" dirty="0"/>
              <a:t>, is a small matrix. It is used for blurring, sharpening, embossing, edge detection, and more. This is accomplished by doing a convolution between a kernel and an image.</a:t>
            </a:r>
          </a:p>
        </p:txBody>
      </p:sp>
      <p:pic>
        <p:nvPicPr>
          <p:cNvPr id="5" name="Picture 4">
            <a:extLst>
              <a:ext uri="{FF2B5EF4-FFF2-40B4-BE49-F238E27FC236}">
                <a16:creationId xmlns:a16="http://schemas.microsoft.com/office/drawing/2014/main" id="{55E35657-307A-4C8F-8CB9-F500976357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85754" y="3051186"/>
            <a:ext cx="3856382" cy="3270322"/>
          </a:xfrm>
          <a:prstGeom prst="rect">
            <a:avLst/>
          </a:prstGeom>
        </p:spPr>
      </p:pic>
    </p:spTree>
    <p:extLst>
      <p:ext uri="{BB962C8B-B14F-4D97-AF65-F5344CB8AC3E}">
        <p14:creationId xmlns:p14="http://schemas.microsoft.com/office/powerpoint/2010/main" val="134713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DD951E-A04F-4177-9587-FAC317476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573" y="1819089"/>
            <a:ext cx="9302565" cy="4143551"/>
          </a:xfrm>
        </p:spPr>
      </p:pic>
    </p:spTree>
    <p:extLst>
      <p:ext uri="{BB962C8B-B14F-4D97-AF65-F5344CB8AC3E}">
        <p14:creationId xmlns:p14="http://schemas.microsoft.com/office/powerpoint/2010/main" val="378538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7B27-06CF-4962-BF07-072094BF6949}"/>
              </a:ext>
            </a:extLst>
          </p:cNvPr>
          <p:cNvSpPr>
            <a:spLocks noGrp="1"/>
          </p:cNvSpPr>
          <p:nvPr>
            <p:ph type="title"/>
          </p:nvPr>
        </p:nvSpPr>
        <p:spPr/>
        <p:txBody>
          <a:bodyPr>
            <a:normAutofit/>
          </a:bodyPr>
          <a:lstStyle/>
          <a:p>
            <a:r>
              <a:rPr lang="en-IN" sz="6600" b="1" spc="0" dirty="0">
                <a:ln w="22225">
                  <a:solidFill>
                    <a:schemeClr val="accent2"/>
                  </a:solidFill>
                  <a:prstDash val="solid"/>
                </a:ln>
                <a:solidFill>
                  <a:schemeClr val="accent2">
                    <a:lumMod val="40000"/>
                    <a:lumOff val="60000"/>
                  </a:schemeClr>
                </a:solidFill>
              </a:rPr>
              <a:t>Morphological Transforms</a:t>
            </a:r>
          </a:p>
        </p:txBody>
      </p:sp>
      <p:sp>
        <p:nvSpPr>
          <p:cNvPr id="3" name="Content Placeholder 2">
            <a:extLst>
              <a:ext uri="{FF2B5EF4-FFF2-40B4-BE49-F238E27FC236}">
                <a16:creationId xmlns:a16="http://schemas.microsoft.com/office/drawing/2014/main" id="{986A691C-3757-41B6-9E6B-83E260DE9D34}"/>
              </a:ext>
            </a:extLst>
          </p:cNvPr>
          <p:cNvSpPr>
            <a:spLocks noGrp="1"/>
          </p:cNvSpPr>
          <p:nvPr>
            <p:ph idx="1"/>
          </p:nvPr>
        </p:nvSpPr>
        <p:spPr>
          <a:xfrm>
            <a:off x="1097279" y="1845733"/>
            <a:ext cx="7557990" cy="4436825"/>
          </a:xfrm>
        </p:spPr>
        <p:txBody>
          <a:bodyPr>
            <a:normAutofit/>
          </a:bodyPr>
          <a:lstStyle/>
          <a:p>
            <a:pPr lvl="1"/>
            <a:r>
              <a:rPr lang="en-IN" sz="3200" dirty="0"/>
              <a:t>Morphological Transforms are simple operations based on the shape of an image.</a:t>
            </a:r>
          </a:p>
          <a:p>
            <a:pPr lvl="1"/>
            <a:r>
              <a:rPr lang="en-IN" sz="3200" dirty="0"/>
              <a:t>They are generally used to reduce noise.</a:t>
            </a:r>
          </a:p>
          <a:p>
            <a:pPr lvl="1"/>
            <a:r>
              <a:rPr lang="en-IN" sz="3200" dirty="0"/>
              <a:t>These transforms need two inputs, the source image and the kernel.</a:t>
            </a:r>
          </a:p>
          <a:p>
            <a:pPr lvl="1"/>
            <a:r>
              <a:rPr lang="en-IN" sz="3200" dirty="0"/>
              <a:t>A kernel is a filtering element that is slid over the image to produce a filtered image.</a:t>
            </a:r>
          </a:p>
          <a:p>
            <a:pPr lvl="1"/>
            <a:r>
              <a:rPr lang="en-IN" sz="3200" dirty="0"/>
              <a:t>It is normally performed on binary images</a:t>
            </a:r>
          </a:p>
          <a:p>
            <a:pPr lvl="1"/>
            <a:endParaRPr lang="en-IN" dirty="0"/>
          </a:p>
        </p:txBody>
      </p:sp>
      <p:pic>
        <p:nvPicPr>
          <p:cNvPr id="13" name="Picture 12">
            <a:extLst>
              <a:ext uri="{FF2B5EF4-FFF2-40B4-BE49-F238E27FC236}">
                <a16:creationId xmlns:a16="http://schemas.microsoft.com/office/drawing/2014/main" id="{102A6A3C-756B-425A-A8DE-34716A75D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100" y="2265739"/>
            <a:ext cx="2028580" cy="2716848"/>
          </a:xfrm>
          <a:prstGeom prst="rect">
            <a:avLst/>
          </a:prstGeom>
        </p:spPr>
      </p:pic>
    </p:spTree>
    <p:extLst>
      <p:ext uri="{BB962C8B-B14F-4D97-AF65-F5344CB8AC3E}">
        <p14:creationId xmlns:p14="http://schemas.microsoft.com/office/powerpoint/2010/main" val="326584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5B14-120F-4C7F-B62B-23B0D9B2B791}"/>
              </a:ext>
            </a:extLst>
          </p:cNvPr>
          <p:cNvSpPr>
            <a:spLocks noGrp="1"/>
          </p:cNvSpPr>
          <p:nvPr>
            <p:ph type="title"/>
          </p:nvPr>
        </p:nvSpPr>
        <p:spPr/>
        <p:txBody>
          <a:bodyPr>
            <a:normAutofit/>
          </a:bodyPr>
          <a:lstStyle/>
          <a:p>
            <a:r>
              <a:rPr lang="en-IN" sz="7200" b="1" spc="0" dirty="0">
                <a:ln w="22225">
                  <a:solidFill>
                    <a:schemeClr val="accent2"/>
                  </a:solidFill>
                  <a:prstDash val="solid"/>
                </a:ln>
                <a:solidFill>
                  <a:schemeClr val="accent2">
                    <a:lumMod val="40000"/>
                    <a:lumOff val="60000"/>
                  </a:schemeClr>
                </a:solidFill>
              </a:rPr>
              <a:t>Erosion</a:t>
            </a:r>
          </a:p>
        </p:txBody>
      </p:sp>
      <p:sp>
        <p:nvSpPr>
          <p:cNvPr id="3" name="Content Placeholder 2">
            <a:extLst>
              <a:ext uri="{FF2B5EF4-FFF2-40B4-BE49-F238E27FC236}">
                <a16:creationId xmlns:a16="http://schemas.microsoft.com/office/drawing/2014/main" id="{248DF8AE-0AAE-425B-BD26-D85276F40198}"/>
              </a:ext>
            </a:extLst>
          </p:cNvPr>
          <p:cNvSpPr>
            <a:spLocks noGrp="1"/>
          </p:cNvSpPr>
          <p:nvPr>
            <p:ph idx="1"/>
          </p:nvPr>
        </p:nvSpPr>
        <p:spPr>
          <a:xfrm>
            <a:off x="1097278" y="1845733"/>
            <a:ext cx="7021963" cy="4405295"/>
          </a:xfrm>
        </p:spPr>
        <p:txBody>
          <a:bodyPr>
            <a:noAutofit/>
          </a:bodyPr>
          <a:lstStyle/>
          <a:p>
            <a:pPr marL="201168" lvl="1" indent="0">
              <a:buNone/>
            </a:pPr>
            <a:r>
              <a:rPr lang="en-IN" sz="2000" dirty="0">
                <a:solidFill>
                  <a:srgbClr val="FF0000"/>
                </a:solidFill>
              </a:rPr>
              <a:t>Syntax : - </a:t>
            </a:r>
            <a:r>
              <a:rPr lang="en-US" sz="2000" dirty="0"/>
              <a:t>kernel = np.ones((5,5),np.uint8)</a:t>
            </a:r>
            <a:endParaRPr lang="en-IN" sz="2000" dirty="0">
              <a:solidFill>
                <a:srgbClr val="FF0000"/>
              </a:solidFill>
            </a:endParaRPr>
          </a:p>
          <a:p>
            <a:pPr marL="201168" lvl="1" indent="0">
              <a:buNone/>
            </a:pPr>
            <a:r>
              <a:rPr lang="en-IN" sz="2000" dirty="0">
                <a:solidFill>
                  <a:srgbClr val="FF0000"/>
                </a:solidFill>
              </a:rPr>
              <a:t>	    </a:t>
            </a:r>
            <a:r>
              <a:rPr lang="en-IN" sz="2000" dirty="0"/>
              <a:t>erosion=cv2.erode(img , kernel, iterations= 1)</a:t>
            </a:r>
          </a:p>
          <a:p>
            <a:r>
              <a:rPr lang="en-US" dirty="0"/>
              <a:t>The kernel slides through the image (as in 2D convolution). A pixel in the original image (either 1 or 0) will be considered 1 only if all the pixels under the kernel is 1, otherwise it is eroded (made to zero).</a:t>
            </a:r>
          </a:p>
          <a:p>
            <a:r>
              <a:rPr lang="en-US" dirty="0"/>
              <a:t>So the thickness or size of the foreground object decreases or simply white region decreases in the image.</a:t>
            </a:r>
          </a:p>
          <a:p>
            <a:r>
              <a:rPr lang="en-IN" dirty="0"/>
              <a:t>Parameters:</a:t>
            </a:r>
          </a:p>
          <a:p>
            <a:pPr lvl="2"/>
            <a:r>
              <a:rPr lang="en-IN" sz="2000" dirty="0"/>
              <a:t>Source Image</a:t>
            </a:r>
          </a:p>
          <a:p>
            <a:pPr lvl="2"/>
            <a:r>
              <a:rPr lang="en-IN" sz="2000" dirty="0"/>
              <a:t>Kernel</a:t>
            </a:r>
          </a:p>
          <a:p>
            <a:pPr lvl="2"/>
            <a:r>
              <a:rPr lang="en-IN" sz="2000" dirty="0"/>
              <a:t>Number of iterations : more the iterations thinner the image gets</a:t>
            </a:r>
          </a:p>
        </p:txBody>
      </p:sp>
      <p:pic>
        <p:nvPicPr>
          <p:cNvPr id="7" name="Picture 6">
            <a:extLst>
              <a:ext uri="{FF2B5EF4-FFF2-40B4-BE49-F238E27FC236}">
                <a16:creationId xmlns:a16="http://schemas.microsoft.com/office/drawing/2014/main" id="{788ADA28-59CF-4B38-BD8F-A5FF21511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065" y="2259620"/>
            <a:ext cx="1732708" cy="2320591"/>
          </a:xfrm>
          <a:prstGeom prst="rect">
            <a:avLst/>
          </a:prstGeom>
        </p:spPr>
      </p:pic>
      <p:pic>
        <p:nvPicPr>
          <p:cNvPr id="5" name="Picture 4">
            <a:extLst>
              <a:ext uri="{FF2B5EF4-FFF2-40B4-BE49-F238E27FC236}">
                <a16:creationId xmlns:a16="http://schemas.microsoft.com/office/drawing/2014/main" id="{6E072D6D-E2C5-4E9D-B970-84EAA8B7D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357" y="2259619"/>
            <a:ext cx="1732708" cy="2320591"/>
          </a:xfrm>
          <a:prstGeom prst="rect">
            <a:avLst/>
          </a:prstGeom>
        </p:spPr>
      </p:pic>
    </p:spTree>
    <p:extLst>
      <p:ext uri="{BB962C8B-B14F-4D97-AF65-F5344CB8AC3E}">
        <p14:creationId xmlns:p14="http://schemas.microsoft.com/office/powerpoint/2010/main" val="281761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5B14-120F-4C7F-B62B-23B0D9B2B791}"/>
              </a:ext>
            </a:extLst>
          </p:cNvPr>
          <p:cNvSpPr>
            <a:spLocks noGrp="1"/>
          </p:cNvSpPr>
          <p:nvPr>
            <p:ph type="title"/>
          </p:nvPr>
        </p:nvSpPr>
        <p:spPr>
          <a:xfrm>
            <a:off x="1097280" y="286603"/>
            <a:ext cx="10058400" cy="1450757"/>
          </a:xfrm>
        </p:spPr>
        <p:txBody>
          <a:bodyPr>
            <a:normAutofit/>
          </a:bodyPr>
          <a:lstStyle/>
          <a:p>
            <a:r>
              <a:rPr lang="en-IN" sz="7200" b="1" spc="0" dirty="0">
                <a:ln w="22225">
                  <a:solidFill>
                    <a:schemeClr val="accent2"/>
                  </a:solidFill>
                  <a:prstDash val="solid"/>
                </a:ln>
                <a:solidFill>
                  <a:schemeClr val="accent2">
                    <a:lumMod val="40000"/>
                    <a:lumOff val="60000"/>
                  </a:schemeClr>
                </a:solidFill>
              </a:rPr>
              <a:t>Dilation</a:t>
            </a:r>
          </a:p>
        </p:txBody>
      </p:sp>
      <p:sp>
        <p:nvSpPr>
          <p:cNvPr id="3" name="Content Placeholder 2">
            <a:extLst>
              <a:ext uri="{FF2B5EF4-FFF2-40B4-BE49-F238E27FC236}">
                <a16:creationId xmlns:a16="http://schemas.microsoft.com/office/drawing/2014/main" id="{248DF8AE-0AAE-425B-BD26-D85276F40198}"/>
              </a:ext>
            </a:extLst>
          </p:cNvPr>
          <p:cNvSpPr>
            <a:spLocks noGrp="1"/>
          </p:cNvSpPr>
          <p:nvPr>
            <p:ph idx="1"/>
          </p:nvPr>
        </p:nvSpPr>
        <p:spPr>
          <a:xfrm>
            <a:off x="922284" y="1845733"/>
            <a:ext cx="7196958" cy="4405295"/>
          </a:xfrm>
        </p:spPr>
        <p:txBody>
          <a:bodyPr>
            <a:noAutofit/>
          </a:bodyPr>
          <a:lstStyle/>
          <a:p>
            <a:pPr marL="201168" lvl="1" indent="0">
              <a:buNone/>
            </a:pPr>
            <a:r>
              <a:rPr lang="en-IN" sz="2400" dirty="0">
                <a:solidFill>
                  <a:srgbClr val="FF0000"/>
                </a:solidFill>
              </a:rPr>
              <a:t>Syntax : - </a:t>
            </a:r>
            <a:r>
              <a:rPr lang="en-US" sz="2400" dirty="0"/>
              <a:t>dilation = cv2.dilate(img , kernel, iterations = 1)</a:t>
            </a:r>
          </a:p>
          <a:p>
            <a:r>
              <a:rPr lang="en-US" sz="2400" dirty="0"/>
              <a:t>It is just opposite of erosion. Here, a pixel element is ‘1’ if at least one pixel under the kernel is ‘1’. So it increases the white region in the image or size of foreground object increases. Normally, in cases like noise removal, erosion</a:t>
            </a:r>
            <a:r>
              <a:rPr lang="en-IN" sz="2400" dirty="0"/>
              <a:t> </a:t>
            </a:r>
            <a:r>
              <a:rPr lang="en-US" sz="2400" dirty="0"/>
              <a:t>is followed by dilation. Because, erosion removes white noises, but it also shrinks our object. So we dilate it. Since noise is gone, they won’t come back, but our object area increases.</a:t>
            </a:r>
          </a:p>
          <a:p>
            <a:r>
              <a:rPr lang="en-US" sz="2400" dirty="0"/>
              <a:t>The parameters are the same as erosion.</a:t>
            </a:r>
            <a:endParaRPr lang="en-IN" sz="2400" dirty="0"/>
          </a:p>
        </p:txBody>
      </p:sp>
      <p:pic>
        <p:nvPicPr>
          <p:cNvPr id="5" name="Picture 4">
            <a:extLst>
              <a:ext uri="{FF2B5EF4-FFF2-40B4-BE49-F238E27FC236}">
                <a16:creationId xmlns:a16="http://schemas.microsoft.com/office/drawing/2014/main" id="{6E072D6D-E2C5-4E9D-B970-84EAA8B7D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357" y="2259619"/>
            <a:ext cx="1732708" cy="2320591"/>
          </a:xfrm>
          <a:prstGeom prst="rect">
            <a:avLst/>
          </a:prstGeom>
        </p:spPr>
      </p:pic>
      <p:pic>
        <p:nvPicPr>
          <p:cNvPr id="6" name="Picture 5">
            <a:extLst>
              <a:ext uri="{FF2B5EF4-FFF2-40B4-BE49-F238E27FC236}">
                <a16:creationId xmlns:a16="http://schemas.microsoft.com/office/drawing/2014/main" id="{632E82F8-257D-4651-B3ED-270E2F25D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065" y="2259618"/>
            <a:ext cx="1732708" cy="2320591"/>
          </a:xfrm>
          <a:prstGeom prst="rect">
            <a:avLst/>
          </a:prstGeom>
        </p:spPr>
      </p:pic>
    </p:spTree>
    <p:extLst>
      <p:ext uri="{BB962C8B-B14F-4D97-AF65-F5344CB8AC3E}">
        <p14:creationId xmlns:p14="http://schemas.microsoft.com/office/powerpoint/2010/main" val="369231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7BAB1-CEA8-43D8-BECA-341B5D273186}"/>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sz="6000" b="1" spc="0" dirty="0">
                <a:ln w="22225">
                  <a:solidFill>
                    <a:schemeClr val="accent2"/>
                  </a:solidFill>
                  <a:prstDash val="solid"/>
                </a:ln>
                <a:solidFill>
                  <a:schemeClr val="accent2">
                    <a:lumMod val="40000"/>
                    <a:lumOff val="60000"/>
                  </a:schemeClr>
                </a:solidFill>
              </a:rPr>
              <a:t>Opening and Closing</a:t>
            </a:r>
          </a:p>
        </p:txBody>
      </p:sp>
      <p:pic>
        <p:nvPicPr>
          <p:cNvPr id="7" name="Content Placeholder 6">
            <a:extLst>
              <a:ext uri="{FF2B5EF4-FFF2-40B4-BE49-F238E27FC236}">
                <a16:creationId xmlns:a16="http://schemas.microsoft.com/office/drawing/2014/main" id="{2A2F6F5E-7D97-482D-85DE-C6C60EFC7A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5299" y="581098"/>
            <a:ext cx="3697696" cy="2476136"/>
          </a:xfrm>
          <a:prstGeom prst="rect">
            <a:avLst/>
          </a:prstGeom>
        </p:spPr>
      </p:pic>
      <p:cxnSp>
        <p:nvCxnSpPr>
          <p:cNvPr id="22" name="Straight Connector 21">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B5B0B03-D819-4714-8530-85D1420FA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99" y="3218101"/>
            <a:ext cx="3697696" cy="2476136"/>
          </a:xfrm>
          <a:prstGeom prst="rect">
            <a:avLst/>
          </a:prstGeom>
        </p:spPr>
      </p:pic>
      <p:sp>
        <p:nvSpPr>
          <p:cNvPr id="4" name="Content Placeholder 3">
            <a:extLst>
              <a:ext uri="{FF2B5EF4-FFF2-40B4-BE49-F238E27FC236}">
                <a16:creationId xmlns:a16="http://schemas.microsoft.com/office/drawing/2014/main" id="{974C24CD-7218-43EB-8C35-7146FFA4C8C6}"/>
              </a:ext>
            </a:extLst>
          </p:cNvPr>
          <p:cNvSpPr>
            <a:spLocks noGrp="1"/>
          </p:cNvSpPr>
          <p:nvPr>
            <p:ph sz="half" idx="1"/>
          </p:nvPr>
        </p:nvSpPr>
        <p:spPr>
          <a:xfrm>
            <a:off x="5144679" y="2198914"/>
            <a:ext cx="6513921" cy="3670180"/>
          </a:xfrm>
        </p:spPr>
        <p:txBody>
          <a:bodyPr vert="horz" lIns="0" tIns="45720" rIns="0" bIns="45720" rtlCol="0">
            <a:normAutofit/>
          </a:bodyPr>
          <a:lstStyle/>
          <a:p>
            <a:r>
              <a:rPr lang="en-US" dirty="0"/>
              <a:t>These are simply erosion followed by dilation and dilation followed by erosion respectively.</a:t>
            </a:r>
          </a:p>
          <a:p>
            <a:r>
              <a:rPr lang="en-US" b="1" dirty="0"/>
              <a:t>Opening:</a:t>
            </a:r>
          </a:p>
          <a:p>
            <a:r>
              <a:rPr lang="en-US" dirty="0">
                <a:solidFill>
                  <a:srgbClr val="FF0000"/>
                </a:solidFill>
              </a:rPr>
              <a:t>Syntax :- </a:t>
            </a:r>
            <a:r>
              <a:rPr lang="en-US" dirty="0"/>
              <a:t>cv2.morphologyEx(img, cv2.MORPH_OPEN , kernel)</a:t>
            </a:r>
          </a:p>
          <a:p>
            <a:r>
              <a:rPr lang="en-US" b="1" dirty="0"/>
              <a:t>Closing:</a:t>
            </a:r>
          </a:p>
          <a:p>
            <a:r>
              <a:rPr lang="en-US" dirty="0">
                <a:solidFill>
                  <a:srgbClr val="FF0000"/>
                </a:solidFill>
              </a:rPr>
              <a:t>Syntax :- </a:t>
            </a:r>
            <a:r>
              <a:rPr lang="en-US" dirty="0"/>
              <a:t>cv2.morphologyEx(img , cv2.MORPH_CLOSE , kernel)</a:t>
            </a:r>
          </a:p>
        </p:txBody>
      </p:sp>
      <p:sp>
        <p:nvSpPr>
          <p:cNvPr id="24" name="Rectangle 23">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90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E563-DF4E-41CF-9636-8EC6092C0C4C}"/>
              </a:ext>
            </a:extLst>
          </p:cNvPr>
          <p:cNvSpPr>
            <a:spLocks noGrp="1"/>
          </p:cNvSpPr>
          <p:nvPr>
            <p:ph type="title"/>
          </p:nvPr>
        </p:nvSpPr>
        <p:spPr/>
        <p:txBody>
          <a:bodyPr>
            <a:normAutofit/>
          </a:bodyPr>
          <a:lstStyle/>
          <a:p>
            <a:r>
              <a:rPr lang="en-IN" sz="8000" b="1" spc="0" dirty="0">
                <a:ln w="22225">
                  <a:solidFill>
                    <a:schemeClr val="accent2"/>
                  </a:solidFill>
                  <a:prstDash val="solid"/>
                </a:ln>
                <a:solidFill>
                  <a:schemeClr val="accent2">
                    <a:lumMod val="40000"/>
                    <a:lumOff val="60000"/>
                  </a:schemeClr>
                </a:solidFill>
              </a:rPr>
              <a:t>Task - 2</a:t>
            </a:r>
          </a:p>
        </p:txBody>
      </p:sp>
      <p:sp>
        <p:nvSpPr>
          <p:cNvPr id="3" name="Content Placeholder 2">
            <a:extLst>
              <a:ext uri="{FF2B5EF4-FFF2-40B4-BE49-F238E27FC236}">
                <a16:creationId xmlns:a16="http://schemas.microsoft.com/office/drawing/2014/main" id="{71C66EB7-7C8F-475E-A19E-CB021F36F7CE}"/>
              </a:ext>
            </a:extLst>
          </p:cNvPr>
          <p:cNvSpPr>
            <a:spLocks noGrp="1"/>
          </p:cNvSpPr>
          <p:nvPr>
            <p:ph idx="1"/>
          </p:nvPr>
        </p:nvSpPr>
        <p:spPr/>
        <p:txBody>
          <a:bodyPr/>
          <a:lstStyle/>
          <a:p>
            <a:pPr marL="201168" lvl="1" indent="0">
              <a:buNone/>
            </a:pPr>
            <a:r>
              <a:rPr lang="en-IN" dirty="0"/>
              <a:t>	</a:t>
            </a:r>
            <a:r>
              <a:rPr lang="en-IN" sz="7200" dirty="0">
                <a:solidFill>
                  <a:srgbClr val="00B0F0"/>
                </a:solidFill>
              </a:rPr>
              <a:t>Apply the morphological transforms to a Video Feed and see the results!</a:t>
            </a:r>
          </a:p>
        </p:txBody>
      </p:sp>
    </p:spTree>
    <p:extLst>
      <p:ext uri="{BB962C8B-B14F-4D97-AF65-F5344CB8AC3E}">
        <p14:creationId xmlns:p14="http://schemas.microsoft.com/office/powerpoint/2010/main" val="51648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D1D5-197F-444C-B57E-7B06C8FEA054}"/>
              </a:ext>
            </a:extLst>
          </p:cNvPr>
          <p:cNvSpPr>
            <a:spLocks noGrp="1"/>
          </p:cNvSpPr>
          <p:nvPr>
            <p:ph type="title"/>
          </p:nvPr>
        </p:nvSpPr>
        <p:spPr/>
        <p:txBody>
          <a:bodyPr>
            <a:normAutofit/>
          </a:bodyPr>
          <a:lstStyle/>
          <a:p>
            <a:r>
              <a:rPr lang="en-IN" sz="7200" b="1" spc="0" dirty="0">
                <a:ln w="22225">
                  <a:solidFill>
                    <a:schemeClr val="accent2"/>
                  </a:solidFill>
                  <a:prstDash val="solid"/>
                </a:ln>
                <a:solidFill>
                  <a:schemeClr val="accent2">
                    <a:lumMod val="40000"/>
                    <a:lumOff val="60000"/>
                  </a:schemeClr>
                </a:solidFill>
              </a:rPr>
              <a:t>cv2.findContours()</a:t>
            </a:r>
          </a:p>
        </p:txBody>
      </p:sp>
      <p:sp>
        <p:nvSpPr>
          <p:cNvPr id="3" name="Content Placeholder 2">
            <a:extLst>
              <a:ext uri="{FF2B5EF4-FFF2-40B4-BE49-F238E27FC236}">
                <a16:creationId xmlns:a16="http://schemas.microsoft.com/office/drawing/2014/main" id="{8475F7D5-B13C-462F-A914-F20636F6E614}"/>
              </a:ext>
            </a:extLst>
          </p:cNvPr>
          <p:cNvSpPr>
            <a:spLocks noGrp="1"/>
          </p:cNvSpPr>
          <p:nvPr>
            <p:ph sz="half" idx="1"/>
          </p:nvPr>
        </p:nvSpPr>
        <p:spPr>
          <a:xfrm>
            <a:off x="1097278" y="1845733"/>
            <a:ext cx="9875521" cy="4436825"/>
          </a:xfrm>
        </p:spPr>
        <p:txBody>
          <a:bodyPr>
            <a:normAutofit/>
          </a:bodyPr>
          <a:lstStyle/>
          <a:p>
            <a:r>
              <a:rPr lang="en-IN" sz="3600" dirty="0"/>
              <a:t>Contours are detected via the cv2.findContours() function</a:t>
            </a:r>
          </a:p>
          <a:p>
            <a:r>
              <a:rPr lang="en-IN" sz="3600" dirty="0"/>
              <a:t>For better accuracy use binary images which can be obtained by thresholding.</a:t>
            </a:r>
          </a:p>
          <a:p>
            <a:pPr marL="0" indent="0">
              <a:buNone/>
            </a:pPr>
            <a:r>
              <a:rPr lang="en-US" sz="3600" dirty="0"/>
              <a:t>In OpenCV, finding contours is like finding white object from black background. So remember, object to be found should be white and background should be black.</a:t>
            </a:r>
            <a:endParaRPr lang="en-IN" sz="3600" dirty="0"/>
          </a:p>
          <a:p>
            <a:endParaRPr lang="en-IN" dirty="0"/>
          </a:p>
        </p:txBody>
      </p:sp>
    </p:spTree>
    <p:extLst>
      <p:ext uri="{BB962C8B-B14F-4D97-AF65-F5344CB8AC3E}">
        <p14:creationId xmlns:p14="http://schemas.microsoft.com/office/powerpoint/2010/main" val="216672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5F7D5-B13C-462F-A914-F20636F6E614}"/>
              </a:ext>
            </a:extLst>
          </p:cNvPr>
          <p:cNvSpPr>
            <a:spLocks noGrp="1"/>
          </p:cNvSpPr>
          <p:nvPr>
            <p:ph sz="half" idx="1"/>
          </p:nvPr>
        </p:nvSpPr>
        <p:spPr>
          <a:xfrm>
            <a:off x="1097278" y="1845733"/>
            <a:ext cx="9875521" cy="4436825"/>
          </a:xfrm>
        </p:spPr>
        <p:txBody>
          <a:bodyPr>
            <a:normAutofit/>
          </a:bodyPr>
          <a:lstStyle/>
          <a:p>
            <a:r>
              <a:rPr lang="fr-FR" sz="2800" b="1" dirty="0">
                <a:solidFill>
                  <a:srgbClr val="FF0000"/>
                </a:solidFill>
              </a:rPr>
              <a:t>Syntax</a:t>
            </a:r>
            <a:r>
              <a:rPr lang="fr-FR" sz="2800" dirty="0"/>
              <a:t> : -</a:t>
            </a:r>
            <a:r>
              <a:rPr lang="en-US" sz="2800" dirty="0"/>
              <a:t> img , contours, hierarchy = cv2.findContours(thresh , cv2.RETR_TREE , cv2.CHAIN_APPROX_SIMPLE)</a:t>
            </a:r>
          </a:p>
          <a:p>
            <a:endParaRPr lang="en-IN" sz="2800" dirty="0"/>
          </a:p>
          <a:p>
            <a:r>
              <a:rPr lang="en-US" sz="2800" dirty="0"/>
              <a:t>There are three arguments in cv2.findContours() function, first one is source image, second is contour retrieval mode, third is contour approximation method. And it outputs the image, contours and hierarchy. contours is a Python list of all the contours in the image. Each individual contour is a Numpy array of (x,y) coordinates of boundary points of the object.</a:t>
            </a:r>
            <a:endParaRPr lang="en-IN" sz="2800" dirty="0"/>
          </a:p>
          <a:p>
            <a:endParaRPr lang="en-IN" dirty="0"/>
          </a:p>
        </p:txBody>
      </p:sp>
    </p:spTree>
    <p:extLst>
      <p:ext uri="{BB962C8B-B14F-4D97-AF65-F5344CB8AC3E}">
        <p14:creationId xmlns:p14="http://schemas.microsoft.com/office/powerpoint/2010/main" val="291868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AD91-30FF-417D-ADCF-2BBC0FC210DD}"/>
              </a:ext>
            </a:extLst>
          </p:cNvPr>
          <p:cNvSpPr>
            <a:spLocks noGrp="1"/>
          </p:cNvSpPr>
          <p:nvPr>
            <p:ph type="title"/>
          </p:nvPr>
        </p:nvSpPr>
        <p:spPr/>
        <p:txBody>
          <a:bodyPr>
            <a:normAutofit/>
          </a:bodyPr>
          <a:lstStyle/>
          <a:p>
            <a:r>
              <a:rPr lang="en-IN" sz="6600" b="1" spc="0" dirty="0">
                <a:ln w="22225">
                  <a:solidFill>
                    <a:schemeClr val="accent2"/>
                  </a:solidFill>
                  <a:prstDash val="solid"/>
                </a:ln>
                <a:solidFill>
                  <a:schemeClr val="accent2">
                    <a:lumMod val="40000"/>
                    <a:lumOff val="60000"/>
                  </a:schemeClr>
                </a:solidFill>
              </a:rPr>
              <a:t>cv2.findContours() params</a:t>
            </a:r>
          </a:p>
        </p:txBody>
      </p:sp>
      <p:sp>
        <p:nvSpPr>
          <p:cNvPr id="3" name="Content Placeholder 2">
            <a:extLst>
              <a:ext uri="{FF2B5EF4-FFF2-40B4-BE49-F238E27FC236}">
                <a16:creationId xmlns:a16="http://schemas.microsoft.com/office/drawing/2014/main" id="{A6ECED0A-97D2-41DB-8879-0CD8D3FD8F5B}"/>
              </a:ext>
            </a:extLst>
          </p:cNvPr>
          <p:cNvSpPr>
            <a:spLocks noGrp="1"/>
          </p:cNvSpPr>
          <p:nvPr>
            <p:ph sz="half" idx="1"/>
          </p:nvPr>
        </p:nvSpPr>
        <p:spPr>
          <a:xfrm>
            <a:off x="1097279" y="1845734"/>
            <a:ext cx="4937760" cy="4381644"/>
          </a:xfrm>
        </p:spPr>
        <p:txBody>
          <a:bodyPr>
            <a:normAutofit/>
          </a:bodyPr>
          <a:lstStyle/>
          <a:p>
            <a:r>
              <a:rPr lang="en-IN" dirty="0">
                <a:solidFill>
                  <a:srgbClr val="FF0000"/>
                </a:solidFill>
              </a:rPr>
              <a:t>Retrieval Modes:</a:t>
            </a:r>
          </a:p>
          <a:p>
            <a:pPr lvl="1"/>
            <a:r>
              <a:rPr lang="en-IN" sz="2000" b="1" dirty="0"/>
              <a:t>RETR_LIST</a:t>
            </a:r>
          </a:p>
          <a:p>
            <a:pPr lvl="2"/>
            <a:r>
              <a:rPr lang="en-IN" sz="2000" b="1" dirty="0"/>
              <a:t>Builds a hierarchy without any parent child relationships</a:t>
            </a:r>
          </a:p>
          <a:p>
            <a:pPr lvl="1"/>
            <a:r>
              <a:rPr lang="en-IN" sz="2000" b="1" dirty="0"/>
              <a:t>RETR_EXTERNAL</a:t>
            </a:r>
          </a:p>
          <a:p>
            <a:pPr lvl="2"/>
            <a:r>
              <a:rPr lang="en-IN" sz="2000" b="1" dirty="0"/>
              <a:t>Returns only extreme outer contours</a:t>
            </a:r>
          </a:p>
          <a:p>
            <a:pPr lvl="1"/>
            <a:r>
              <a:rPr lang="en-IN" sz="2000" b="1" dirty="0"/>
              <a:t>RETR_CCOMP</a:t>
            </a:r>
          </a:p>
          <a:p>
            <a:pPr lvl="2"/>
            <a:r>
              <a:rPr lang="en-IN" sz="2000" b="1" dirty="0"/>
              <a:t>Establishes two level hierarchy(Inner and Outer)</a:t>
            </a:r>
          </a:p>
          <a:p>
            <a:pPr lvl="1"/>
            <a:r>
              <a:rPr lang="en-IN" sz="2000" b="1" dirty="0"/>
              <a:t>RETR_TREE</a:t>
            </a:r>
          </a:p>
          <a:p>
            <a:pPr lvl="2"/>
            <a:r>
              <a:rPr lang="en-IN" sz="2000" b="1" dirty="0"/>
              <a:t>Returns all contours and establishes full family hierarchy</a:t>
            </a:r>
          </a:p>
        </p:txBody>
      </p:sp>
      <p:sp>
        <p:nvSpPr>
          <p:cNvPr id="4" name="Content Placeholder 3">
            <a:extLst>
              <a:ext uri="{FF2B5EF4-FFF2-40B4-BE49-F238E27FC236}">
                <a16:creationId xmlns:a16="http://schemas.microsoft.com/office/drawing/2014/main" id="{70E20948-CAE9-4407-B20E-CE8DBCB63921}"/>
              </a:ext>
            </a:extLst>
          </p:cNvPr>
          <p:cNvSpPr>
            <a:spLocks noGrp="1"/>
          </p:cNvSpPr>
          <p:nvPr>
            <p:ph sz="half" idx="2"/>
          </p:nvPr>
        </p:nvSpPr>
        <p:spPr>
          <a:xfrm>
            <a:off x="6217920" y="1845735"/>
            <a:ext cx="4937760" cy="4381644"/>
          </a:xfrm>
        </p:spPr>
        <p:txBody>
          <a:bodyPr>
            <a:normAutofit/>
          </a:bodyPr>
          <a:lstStyle/>
          <a:p>
            <a:r>
              <a:rPr lang="en-IN" dirty="0">
                <a:solidFill>
                  <a:srgbClr val="FF0000"/>
                </a:solidFill>
              </a:rPr>
              <a:t>Approximation Methods:</a:t>
            </a:r>
          </a:p>
          <a:p>
            <a:endParaRPr lang="en-IN" dirty="0">
              <a:solidFill>
                <a:srgbClr val="FF0000"/>
              </a:solidFill>
            </a:endParaRPr>
          </a:p>
          <a:p>
            <a:pPr lvl="1"/>
            <a:r>
              <a:rPr lang="en-IN" sz="2000" b="1" dirty="0"/>
              <a:t>CHAIN_APPROX_NONE</a:t>
            </a:r>
          </a:p>
          <a:p>
            <a:pPr lvl="2"/>
            <a:r>
              <a:rPr lang="en-IN" sz="2000" b="1" dirty="0"/>
              <a:t>Returns all the points along the contour</a:t>
            </a:r>
          </a:p>
          <a:p>
            <a:pPr marL="384048" lvl="2" indent="0">
              <a:buNone/>
            </a:pPr>
            <a:endParaRPr lang="en-IN" sz="2000" b="1" dirty="0"/>
          </a:p>
          <a:p>
            <a:pPr lvl="1"/>
            <a:r>
              <a:rPr lang="en-IN" sz="2000" b="1" dirty="0"/>
              <a:t>CHAIN_APPROX_SIMPLE</a:t>
            </a:r>
          </a:p>
          <a:p>
            <a:pPr lvl="2"/>
            <a:r>
              <a:rPr lang="en-IN" sz="2000" b="1" dirty="0"/>
              <a:t>compresses horizontal, vertical, and diagonal segments and leaves only their end points.</a:t>
            </a:r>
          </a:p>
          <a:p>
            <a:pPr marL="201168" lvl="1" indent="0">
              <a:buNone/>
            </a:pPr>
            <a:endParaRPr lang="en-IN" sz="2000" b="1" dirty="0"/>
          </a:p>
          <a:p>
            <a:endParaRPr lang="en-IN" dirty="0"/>
          </a:p>
        </p:txBody>
      </p:sp>
    </p:spTree>
    <p:extLst>
      <p:ext uri="{BB962C8B-B14F-4D97-AF65-F5344CB8AC3E}">
        <p14:creationId xmlns:p14="http://schemas.microsoft.com/office/powerpoint/2010/main" val="587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7E25-ABBD-4916-876F-552D7B2FDDE3}"/>
              </a:ext>
            </a:extLst>
          </p:cNvPr>
          <p:cNvSpPr>
            <a:spLocks noGrp="1"/>
          </p:cNvSpPr>
          <p:nvPr>
            <p:ph type="title"/>
          </p:nvPr>
        </p:nvSpPr>
        <p:spPr/>
        <p:txBody>
          <a:bodyPr>
            <a:normAutofit/>
          </a:bodyPr>
          <a:lstStyle/>
          <a:p>
            <a:r>
              <a:rPr lang="en-IN" sz="6600" b="1" spc="0" dirty="0">
                <a:ln w="22225">
                  <a:solidFill>
                    <a:schemeClr val="accent2"/>
                  </a:solidFill>
                  <a:prstDash val="solid"/>
                </a:ln>
                <a:solidFill>
                  <a:schemeClr val="accent2">
                    <a:lumMod val="40000"/>
                    <a:lumOff val="60000"/>
                  </a:schemeClr>
                </a:solidFill>
              </a:rPr>
              <a:t>cv2.drawContours()</a:t>
            </a:r>
          </a:p>
        </p:txBody>
      </p:sp>
      <p:sp>
        <p:nvSpPr>
          <p:cNvPr id="3" name="Content Placeholder 2">
            <a:extLst>
              <a:ext uri="{FF2B5EF4-FFF2-40B4-BE49-F238E27FC236}">
                <a16:creationId xmlns:a16="http://schemas.microsoft.com/office/drawing/2014/main" id="{87876980-9654-4564-AF81-70FC685AE348}"/>
              </a:ext>
            </a:extLst>
          </p:cNvPr>
          <p:cNvSpPr>
            <a:spLocks noGrp="1"/>
          </p:cNvSpPr>
          <p:nvPr>
            <p:ph sz="half" idx="1"/>
          </p:nvPr>
        </p:nvSpPr>
        <p:spPr>
          <a:xfrm>
            <a:off x="1097278" y="1845734"/>
            <a:ext cx="10058399" cy="4326466"/>
          </a:xfrm>
        </p:spPr>
        <p:txBody>
          <a:bodyPr>
            <a:normAutofit/>
          </a:bodyPr>
          <a:lstStyle/>
          <a:p>
            <a:r>
              <a:rPr lang="en-IN" sz="3200" dirty="0"/>
              <a:t>This function takes contours and draws them on an image.</a:t>
            </a:r>
          </a:p>
          <a:p>
            <a:r>
              <a:rPr lang="en-US" sz="3200" dirty="0"/>
              <a:t>Its first argument is source image , second argument is the contours which should be passed as a Python list, third argument is index of contours (useful when drawing individual contour. To draw all contours  ,pass -1) and remaining arguments are color, thickness.</a:t>
            </a:r>
          </a:p>
          <a:p>
            <a:r>
              <a:rPr lang="fr-FR" sz="3200" b="1" dirty="0">
                <a:solidFill>
                  <a:srgbClr val="FF0000"/>
                </a:solidFill>
              </a:rPr>
              <a:t>Syntax</a:t>
            </a:r>
            <a:r>
              <a:rPr lang="fr-FR" sz="3200" dirty="0"/>
              <a:t> : -img = cv2.drawContours(img , contours , -1 , (0,255,0) , 3)</a:t>
            </a:r>
            <a:endParaRPr lang="en-IN" sz="3200" dirty="0"/>
          </a:p>
        </p:txBody>
      </p:sp>
    </p:spTree>
    <p:extLst>
      <p:ext uri="{BB962C8B-B14F-4D97-AF65-F5344CB8AC3E}">
        <p14:creationId xmlns:p14="http://schemas.microsoft.com/office/powerpoint/2010/main" val="75646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CE4087-C800-40CE-A8E7-B3590CA82D5F}"/>
              </a:ext>
            </a:extLst>
          </p:cNvPr>
          <p:cNvSpPr>
            <a:spLocks noGrp="1"/>
          </p:cNvSpPr>
          <p:nvPr>
            <p:ph type="title"/>
          </p:nvPr>
        </p:nvSpPr>
        <p:spPr>
          <a:xfrm>
            <a:off x="1097280" y="286603"/>
            <a:ext cx="10159299" cy="1447603"/>
          </a:xfrm>
        </p:spPr>
        <p:txBody>
          <a:bodyPr>
            <a:normAutofit/>
          </a:bodyPr>
          <a:lstStyle/>
          <a:p>
            <a:r>
              <a:rPr lang="en-US" sz="7200" b="1" spc="0" dirty="0">
                <a:ln w="22225">
                  <a:solidFill>
                    <a:schemeClr val="accent2"/>
                  </a:solidFill>
                  <a:prstDash val="solid"/>
                </a:ln>
                <a:solidFill>
                  <a:schemeClr val="accent2">
                    <a:lumMod val="40000"/>
                    <a:lumOff val="60000"/>
                  </a:schemeClr>
                </a:solidFill>
              </a:rPr>
              <a:t>Example of a contour</a:t>
            </a:r>
          </a:p>
        </p:txBody>
      </p:sp>
      <p:pic>
        <p:nvPicPr>
          <p:cNvPr id="13" name="Content Placeholder 12">
            <a:extLst>
              <a:ext uri="{FF2B5EF4-FFF2-40B4-BE49-F238E27FC236}">
                <a16:creationId xmlns:a16="http://schemas.microsoft.com/office/drawing/2014/main" id="{64C1CEAD-2042-45C3-8E01-33DA805B6A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32"/>
          <a:stretch/>
        </p:blipFill>
        <p:spPr>
          <a:xfrm>
            <a:off x="1403131" y="1939159"/>
            <a:ext cx="9506607" cy="3898298"/>
          </a:xfrm>
        </p:spPr>
      </p:pic>
    </p:spTree>
    <p:extLst>
      <p:ext uri="{BB962C8B-B14F-4D97-AF65-F5344CB8AC3E}">
        <p14:creationId xmlns:p14="http://schemas.microsoft.com/office/powerpoint/2010/main" val="304533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D1D5-197F-444C-B57E-7B06C8FEA054}"/>
              </a:ext>
            </a:extLst>
          </p:cNvPr>
          <p:cNvSpPr>
            <a:spLocks noGrp="1"/>
          </p:cNvSpPr>
          <p:nvPr>
            <p:ph type="title"/>
          </p:nvPr>
        </p:nvSpPr>
        <p:spPr/>
        <p:txBody>
          <a:bodyPr>
            <a:normAutofit/>
          </a:bodyPr>
          <a:lstStyle/>
          <a:p>
            <a:r>
              <a:rPr lang="en-IN" sz="7200" b="1" spc="0" dirty="0">
                <a:ln w="22225">
                  <a:solidFill>
                    <a:schemeClr val="accent2"/>
                  </a:solidFill>
                  <a:prstDash val="solid"/>
                </a:ln>
                <a:solidFill>
                  <a:schemeClr val="accent2">
                    <a:lumMod val="40000"/>
                    <a:lumOff val="60000"/>
                  </a:schemeClr>
                </a:solidFill>
              </a:rPr>
              <a:t>Sample code </a:t>
            </a:r>
          </a:p>
        </p:txBody>
      </p:sp>
      <p:sp>
        <p:nvSpPr>
          <p:cNvPr id="3" name="Content Placeholder 2">
            <a:extLst>
              <a:ext uri="{FF2B5EF4-FFF2-40B4-BE49-F238E27FC236}">
                <a16:creationId xmlns:a16="http://schemas.microsoft.com/office/drawing/2014/main" id="{8475F7D5-B13C-462F-A914-F20636F6E614}"/>
              </a:ext>
            </a:extLst>
          </p:cNvPr>
          <p:cNvSpPr>
            <a:spLocks noGrp="1"/>
          </p:cNvSpPr>
          <p:nvPr>
            <p:ph sz="half" idx="1"/>
          </p:nvPr>
        </p:nvSpPr>
        <p:spPr>
          <a:xfrm>
            <a:off x="1097278" y="1845734"/>
            <a:ext cx="10655915" cy="4318583"/>
          </a:xfrm>
        </p:spPr>
        <p:txBody>
          <a:bodyPr>
            <a:normAutofit/>
          </a:bodyPr>
          <a:lstStyle/>
          <a:p>
            <a:r>
              <a:rPr lang="en-US" dirty="0"/>
              <a:t>import cv2</a:t>
            </a:r>
          </a:p>
          <a:p>
            <a:r>
              <a:rPr lang="de-DE" dirty="0"/>
              <a:t>image = cv2.imread('test.jpg‘ , 1 )</a:t>
            </a:r>
          </a:p>
          <a:p>
            <a:r>
              <a:rPr lang="en-US" dirty="0"/>
              <a:t>gray = cv2.cvtColor(image,cv2.COLOR_BGR2GRAY)</a:t>
            </a:r>
          </a:p>
          <a:p>
            <a:r>
              <a:rPr lang="en-US" dirty="0"/>
              <a:t>ret , thresh = cv2.threshold( gray, 127,  255, 0)</a:t>
            </a:r>
          </a:p>
          <a:p>
            <a:r>
              <a:rPr lang="en-US" dirty="0"/>
              <a:t>_ , contours, _  = cv2.findContours(thresh , cv2.RETR_TREE , cv2.CHAIN_APPROX_SIMPLE)</a:t>
            </a:r>
          </a:p>
          <a:p>
            <a:r>
              <a:rPr lang="fr-FR" dirty="0"/>
              <a:t>img = cv2.drawContours(img, contours , -1 , (0,255,0) , 3)</a:t>
            </a:r>
          </a:p>
          <a:p>
            <a:r>
              <a:rPr lang="fr-FR" dirty="0"/>
              <a:t>cv2.imshow( ‘ contours ‘ , img )</a:t>
            </a:r>
          </a:p>
          <a:p>
            <a:r>
              <a:rPr lang="fr-FR" dirty="0"/>
              <a:t>cv2.waitKey(0)</a:t>
            </a:r>
          </a:p>
          <a:p>
            <a:r>
              <a:rPr lang="fr-FR" dirty="0"/>
              <a:t>cv2.destroyAllWindows()</a:t>
            </a:r>
            <a:endParaRPr lang="en-US" dirty="0"/>
          </a:p>
        </p:txBody>
      </p:sp>
    </p:spTree>
    <p:extLst>
      <p:ext uri="{BB962C8B-B14F-4D97-AF65-F5344CB8AC3E}">
        <p14:creationId xmlns:p14="http://schemas.microsoft.com/office/powerpoint/2010/main" val="67800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CFE7CB-B937-4017-AABB-ED989E74B2A4}"/>
              </a:ext>
            </a:extLst>
          </p:cNvPr>
          <p:cNvSpPr>
            <a:spLocks noGrp="1"/>
          </p:cNvSpPr>
          <p:nvPr>
            <p:ph type="title"/>
          </p:nvPr>
        </p:nvSpPr>
        <p:spPr/>
        <p:txBody>
          <a:bodyPr>
            <a:normAutofit/>
          </a:bodyPr>
          <a:lstStyle/>
          <a:p>
            <a:r>
              <a:rPr lang="en-IN" sz="7200" b="1" spc="0" dirty="0">
                <a:ln w="22225">
                  <a:solidFill>
                    <a:schemeClr val="accent2"/>
                  </a:solidFill>
                  <a:prstDash val="solid"/>
                </a:ln>
                <a:solidFill>
                  <a:schemeClr val="accent2">
                    <a:lumMod val="40000"/>
                    <a:lumOff val="60000"/>
                  </a:schemeClr>
                </a:solidFill>
              </a:rPr>
              <a:t>Contour Features</a:t>
            </a:r>
          </a:p>
        </p:txBody>
      </p:sp>
      <p:sp>
        <p:nvSpPr>
          <p:cNvPr id="6" name="Content Placeholder 5">
            <a:extLst>
              <a:ext uri="{FF2B5EF4-FFF2-40B4-BE49-F238E27FC236}">
                <a16:creationId xmlns:a16="http://schemas.microsoft.com/office/drawing/2014/main" id="{901F35A9-4046-48F7-96E2-9C32E20FFE9D}"/>
              </a:ext>
            </a:extLst>
          </p:cNvPr>
          <p:cNvSpPr>
            <a:spLocks noGrp="1"/>
          </p:cNvSpPr>
          <p:nvPr>
            <p:ph idx="1"/>
          </p:nvPr>
        </p:nvSpPr>
        <p:spPr>
          <a:xfrm>
            <a:off x="1097280" y="1845734"/>
            <a:ext cx="10058400" cy="4413176"/>
          </a:xfrm>
        </p:spPr>
        <p:txBody>
          <a:bodyPr>
            <a:normAutofit/>
          </a:bodyPr>
          <a:lstStyle/>
          <a:p>
            <a:pPr marL="201168" lvl="1" indent="0">
              <a:buNone/>
            </a:pPr>
            <a:r>
              <a:rPr lang="en-IN" sz="2800" b="1" dirty="0"/>
              <a:t>1. Area:</a:t>
            </a:r>
          </a:p>
          <a:p>
            <a:pPr marL="201168" lvl="1" indent="0">
              <a:buNone/>
            </a:pPr>
            <a:r>
              <a:rPr lang="en-IN" sz="2800" dirty="0"/>
              <a:t> </a:t>
            </a:r>
            <a:r>
              <a:rPr lang="en-IN" sz="2800" dirty="0">
                <a:solidFill>
                  <a:srgbClr val="FF0000"/>
                </a:solidFill>
              </a:rPr>
              <a:t>Syntax :- </a:t>
            </a:r>
            <a:r>
              <a:rPr lang="en-IN" sz="2800" dirty="0">
                <a:solidFill>
                  <a:schemeClr val="tx1"/>
                </a:solidFill>
              </a:rPr>
              <a:t>cnt = contours[0]</a:t>
            </a:r>
            <a:endParaRPr lang="en-IN" sz="2800" dirty="0">
              <a:solidFill>
                <a:srgbClr val="FF0000"/>
              </a:solidFill>
            </a:endParaRPr>
          </a:p>
          <a:p>
            <a:pPr marL="201168" lvl="1" indent="0">
              <a:buNone/>
            </a:pPr>
            <a:r>
              <a:rPr lang="en-IN" sz="2800" dirty="0">
                <a:solidFill>
                  <a:srgbClr val="FF0000"/>
                </a:solidFill>
              </a:rPr>
              <a:t>	        </a:t>
            </a:r>
            <a:r>
              <a:rPr lang="en-IN" sz="2800" dirty="0">
                <a:solidFill>
                  <a:schemeClr val="tx1"/>
                </a:solidFill>
              </a:rPr>
              <a:t>area = cv2.contourArea(cnt) </a:t>
            </a:r>
          </a:p>
          <a:p>
            <a:pPr marL="201168" lvl="1" indent="0">
              <a:buNone/>
            </a:pPr>
            <a:r>
              <a:rPr lang="en-IN" sz="2800" dirty="0"/>
              <a:t>	        Returns Area of the 1</a:t>
            </a:r>
            <a:r>
              <a:rPr lang="en-IN" sz="2800" baseline="30000" dirty="0"/>
              <a:t>st</a:t>
            </a:r>
            <a:r>
              <a:rPr lang="en-IN" sz="2800" dirty="0"/>
              <a:t> contour cnt if you want 2</a:t>
            </a:r>
            <a:r>
              <a:rPr lang="en-IN" sz="2800" baseline="30000" dirty="0"/>
              <a:t>nd</a:t>
            </a:r>
            <a:r>
              <a:rPr lang="en-IN" sz="2800" dirty="0"/>
              <a:t> contour 	  	        replace 0 by 1 and so on.</a:t>
            </a:r>
          </a:p>
          <a:p>
            <a:pPr marL="201168" lvl="1" indent="0">
              <a:buNone/>
            </a:pPr>
            <a:r>
              <a:rPr lang="en-IN" sz="2800" b="1" dirty="0"/>
              <a:t>2. Perimeter:</a:t>
            </a:r>
          </a:p>
          <a:p>
            <a:pPr marL="201168" lvl="1" indent="0">
              <a:buNone/>
            </a:pPr>
            <a:r>
              <a:rPr lang="en-IN" sz="2800" dirty="0">
                <a:solidFill>
                  <a:srgbClr val="FF0000"/>
                </a:solidFill>
              </a:rPr>
              <a:t>Syntax :- </a:t>
            </a:r>
            <a:r>
              <a:rPr lang="en-IN" sz="2800" dirty="0"/>
              <a:t>perimeter = cv2.arcLength(cnt , True)</a:t>
            </a:r>
          </a:p>
          <a:p>
            <a:r>
              <a:rPr lang="en-IN" sz="2800" dirty="0"/>
              <a:t>	       Returns perimeter. </a:t>
            </a:r>
            <a:r>
              <a:rPr lang="en-US" sz="2800" dirty="0"/>
              <a:t>Second argument specify whether   		       shape is a closed contour (if passed True), or just a curve.</a:t>
            </a:r>
            <a:endParaRPr lang="en-IN" sz="2800" dirty="0"/>
          </a:p>
          <a:p>
            <a:pPr lvl="1"/>
            <a:endParaRPr lang="en-IN" dirty="0"/>
          </a:p>
        </p:txBody>
      </p:sp>
    </p:spTree>
    <p:extLst>
      <p:ext uri="{BB962C8B-B14F-4D97-AF65-F5344CB8AC3E}">
        <p14:creationId xmlns:p14="http://schemas.microsoft.com/office/powerpoint/2010/main" val="372625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01F35A9-4046-48F7-96E2-9C32E20FFE9D}"/>
              </a:ext>
            </a:extLst>
          </p:cNvPr>
          <p:cNvSpPr>
            <a:spLocks noGrp="1"/>
          </p:cNvSpPr>
          <p:nvPr>
            <p:ph idx="1"/>
          </p:nvPr>
        </p:nvSpPr>
        <p:spPr>
          <a:xfrm>
            <a:off x="1097280" y="1845733"/>
            <a:ext cx="10058400" cy="4421059"/>
          </a:xfrm>
        </p:spPr>
        <p:txBody>
          <a:bodyPr>
            <a:normAutofit/>
          </a:bodyPr>
          <a:lstStyle/>
          <a:p>
            <a:pPr marL="201168" lvl="1" indent="0">
              <a:buNone/>
            </a:pPr>
            <a:r>
              <a:rPr lang="en-IN" sz="2400" b="1" dirty="0"/>
              <a:t>3. Minimum enclosing circle :</a:t>
            </a:r>
          </a:p>
          <a:p>
            <a:pPr marL="201168" lvl="1" indent="0">
              <a:buNone/>
            </a:pPr>
            <a:r>
              <a:rPr lang="en-US" sz="2400" dirty="0"/>
              <a:t>	Using this we find the circumcircle of an object using the function 	cv2.minEnclosingCircle(). It is a circle which completely covers the object 	with minimum area.</a:t>
            </a:r>
          </a:p>
          <a:p>
            <a:r>
              <a:rPr lang="en-US" sz="2400" dirty="0"/>
              <a:t>	</a:t>
            </a:r>
            <a:r>
              <a:rPr lang="en-IN" sz="2400" dirty="0">
                <a:solidFill>
                  <a:srgbClr val="FF0000"/>
                </a:solidFill>
              </a:rPr>
              <a:t> Syntax :- </a:t>
            </a:r>
            <a:r>
              <a:rPr lang="fr-FR" sz="2400" dirty="0"/>
              <a:t>(x , y) , radius = cv2.minEnclosingCircle(cnt)</a:t>
            </a:r>
          </a:p>
          <a:p>
            <a:pPr marL="201168" lvl="1" indent="0">
              <a:buNone/>
            </a:pPr>
            <a:r>
              <a:rPr lang="fr-FR" sz="2400" dirty="0"/>
              <a:t>		 center = (int(x) , int(y))</a:t>
            </a:r>
          </a:p>
          <a:p>
            <a:pPr marL="201168" lvl="1" indent="0">
              <a:buNone/>
            </a:pPr>
            <a:r>
              <a:rPr lang="en-US" sz="2400" dirty="0"/>
              <a:t>		 radius = int(radius)</a:t>
            </a:r>
          </a:p>
          <a:p>
            <a:pPr marL="201168" lvl="1" indent="0">
              <a:buNone/>
            </a:pPr>
            <a:r>
              <a:rPr lang="en-US" sz="2400" dirty="0"/>
              <a:t>		 img = cv2.circle(img , center , radius , (0,255,0) , 2)</a:t>
            </a:r>
          </a:p>
          <a:p>
            <a:pPr marL="201168" lvl="1" indent="0">
              <a:buNone/>
            </a:pPr>
            <a:endParaRPr lang="en-US" sz="2400" dirty="0"/>
          </a:p>
          <a:p>
            <a:pPr marL="201168" lvl="1" indent="0">
              <a:buNone/>
            </a:pPr>
            <a:r>
              <a:rPr lang="en-US" sz="2400" dirty="0"/>
              <a:t>There are many other contour functions like for finding minimum bounding rectangle , for finding the centroid and etc.</a:t>
            </a:r>
            <a:endParaRPr lang="en-IN" sz="2400" dirty="0"/>
          </a:p>
        </p:txBody>
      </p:sp>
    </p:spTree>
    <p:extLst>
      <p:ext uri="{BB962C8B-B14F-4D97-AF65-F5344CB8AC3E}">
        <p14:creationId xmlns:p14="http://schemas.microsoft.com/office/powerpoint/2010/main" val="11895035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Calibri Light</vt:lpstr>
      <vt:lpstr>Retrospect</vt:lpstr>
      <vt:lpstr>Contours</vt:lpstr>
      <vt:lpstr>cv2.findContours()</vt:lpstr>
      <vt:lpstr>PowerPoint Presentation</vt:lpstr>
      <vt:lpstr>cv2.findContours() params</vt:lpstr>
      <vt:lpstr>cv2.drawContours()</vt:lpstr>
      <vt:lpstr>Example of a contour</vt:lpstr>
      <vt:lpstr>Sample code </vt:lpstr>
      <vt:lpstr>Contour Features</vt:lpstr>
      <vt:lpstr>PowerPoint Presentation</vt:lpstr>
      <vt:lpstr>Task - 1</vt:lpstr>
      <vt:lpstr>Image Blurring</vt:lpstr>
      <vt:lpstr>So what is a kernel</vt:lpstr>
      <vt:lpstr>PowerPoint Presentation</vt:lpstr>
      <vt:lpstr>Morphological Transforms</vt:lpstr>
      <vt:lpstr>Erosion</vt:lpstr>
      <vt:lpstr>Dilation</vt:lpstr>
      <vt:lpstr>Opening and Closing</vt:lpstr>
      <vt:lpstr>Task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Contours</dc:title>
  <dc:creator> </dc:creator>
  <cp:lastModifiedBy>Himadri Poddar</cp:lastModifiedBy>
  <cp:revision>19</cp:revision>
  <dcterms:created xsi:type="dcterms:W3CDTF">2018-09-08T20:34:43Z</dcterms:created>
  <dcterms:modified xsi:type="dcterms:W3CDTF">2018-09-22T14:41:45Z</dcterms:modified>
</cp:coreProperties>
</file>