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</p:sldMasterIdLst>
  <p:sldIdLst>
    <p:sldId id="256" r:id="rId3"/>
    <p:sldId id="281" r:id="rId4"/>
    <p:sldId id="277" r:id="rId5"/>
    <p:sldId id="273" r:id="rId6"/>
    <p:sldId id="274" r:id="rId7"/>
    <p:sldId id="260" r:id="rId8"/>
    <p:sldId id="275" r:id="rId9"/>
    <p:sldId id="276" r:id="rId10"/>
    <p:sldId id="286" r:id="rId11"/>
    <p:sldId id="264" r:id="rId12"/>
    <p:sldId id="266" r:id="rId13"/>
    <p:sldId id="287" r:id="rId14"/>
    <p:sldId id="263" r:id="rId15"/>
    <p:sldId id="262" r:id="rId16"/>
    <p:sldId id="265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9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19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52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7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0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3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38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91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4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33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61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3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02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66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00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1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0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F472-E9A3-4C72-B079-C24554846A3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E4CC-E548-4D3C-8F43-85D17783E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t="-3810" r="-461" b="3810"/>
          <a:stretch/>
        </p:blipFill>
        <p:spPr bwMode="white">
          <a:xfrm>
            <a:off x="-87515" y="-2662381"/>
            <a:ext cx="12151518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– Condition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864" y="2320120"/>
            <a:ext cx="8825659" cy="4094328"/>
          </a:xfrm>
        </p:spPr>
        <p:txBody>
          <a:bodyPr>
            <a:noAutofit/>
          </a:bodyPr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Suppose your integer variable contains a value stored. For example 7 . How do you check that ? Examine this self explanatory sample code :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void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int rmi=7; </a:t>
            </a:r>
            <a:br>
              <a:rPr lang="en-US" dirty="0"/>
            </a:br>
            <a:r>
              <a:rPr lang="en-US" dirty="0"/>
              <a:t>	if(rmi==7)        //check if it is equal to 7 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	      //do something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	else if(rmi!=7)    //check if it is not equal to 7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		      //do nothing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2" y="798940"/>
            <a:ext cx="6992463" cy="56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3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EB31-40B5-4D97-AB54-5B78BED9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LOOPING </a:t>
            </a:r>
            <a:r>
              <a:rPr lang="en-IN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193607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kshay\Downloads\18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2636" y="415664"/>
            <a:ext cx="6096000" cy="62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3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6597"/>
            <a:ext cx="9271936" cy="4067033"/>
          </a:xfrm>
        </p:spPr>
        <p:txBody>
          <a:bodyPr>
            <a:noAutofit/>
          </a:bodyPr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US" sz="2400" dirty="0"/>
              <a:t>As long as the condition is true , the while loop keeps executing the code it is given . This sample code illustrates how a variable's value is incremented until it reaches 100 .</a:t>
            </a:r>
            <a:br>
              <a:rPr lang="en-US" sz="2400" dirty="0"/>
            </a:br>
            <a:r>
              <a:rPr lang="en-US" sz="2400" dirty="0"/>
              <a:t>//assume headers and void main</a:t>
            </a:r>
            <a:br>
              <a:rPr lang="en-US" sz="2400" dirty="0"/>
            </a:br>
            <a:r>
              <a:rPr lang="en-US" sz="2400" dirty="0"/>
              <a:t>int rmi=1 ;</a:t>
            </a:r>
            <a:br>
              <a:rPr lang="en-US" sz="2400" dirty="0"/>
            </a:br>
            <a:r>
              <a:rPr lang="en-US" sz="2400" dirty="0"/>
              <a:t>while(rmi&lt;101)</a:t>
            </a:r>
            <a:br>
              <a:rPr lang="en-US" sz="2400" dirty="0"/>
            </a:br>
            <a:r>
              <a:rPr lang="en-US" sz="2400" dirty="0"/>
              <a:t>{     //do something</a:t>
            </a:r>
            <a:br>
              <a:rPr lang="en-US" sz="2400" dirty="0"/>
            </a:br>
            <a:r>
              <a:rPr lang="en-US" sz="2400" dirty="0"/>
              <a:t>	rmi=rmi+1;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US" sz="2400" dirty="0"/>
              <a:t>So, as soon as the value stored by rmi reaches 101, the condition goes false and the loop ends 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229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0645"/>
            <a:ext cx="8825659" cy="4177770"/>
          </a:xfrm>
        </p:spPr>
        <p:txBody>
          <a:bodyPr>
            <a:normAutofit/>
          </a:bodyPr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400" dirty="0"/>
              <a:t>I'm leaving it to you to findout why 'for loop' is used for . </a:t>
            </a:r>
            <a:br>
              <a:rPr lang="en-US" sz="2400" dirty="0"/>
            </a:br>
            <a:r>
              <a:rPr lang="en-US" sz="2400" dirty="0"/>
              <a:t>This program keeps incrementing a variable until the condition stays true and also runs a code you declare inside the for loop after the change each time . </a:t>
            </a:r>
            <a:br>
              <a:rPr lang="en-US" sz="2400" dirty="0"/>
            </a:br>
            <a:r>
              <a:rPr lang="en-US" sz="2400" dirty="0"/>
              <a:t>for(rmi=0 ;rmi&lt;100; rmi=rmi+1)</a:t>
            </a:r>
          </a:p>
          <a:p>
            <a:pPr marL="430213" indent="-323850">
              <a:buClrTx/>
              <a:buSzPct val="4500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400" dirty="0"/>
              <a:t>   {</a:t>
            </a:r>
            <a:br>
              <a:rPr lang="en-US" sz="2400" dirty="0"/>
            </a:br>
            <a:r>
              <a:rPr lang="en-US" sz="2400" dirty="0"/>
              <a:t>//type your code you want to execute after the //value of rmi changes each time , here ! 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62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02945"/>
            <a:ext cx="8825658" cy="2677648"/>
          </a:xfrm>
        </p:spPr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4955" y="3493827"/>
            <a:ext cx="8825658" cy="21449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function is a group of statements that together perform a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divide up your code into separate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division usually is such that each function performs a specific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97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FUNCTION 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2138" y="2793532"/>
            <a:ext cx="5652566" cy="345457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b="1" dirty="0"/>
              <a:t>THE GENERAL FORM OF FUNCTION DEFINITION                      </a:t>
            </a:r>
          </a:p>
          <a:p>
            <a:pPr marL="0" lvl="0" indent="0">
              <a:buNone/>
            </a:pPr>
            <a:endParaRPr lang="en-US" dirty="0">
              <a:solidFill>
                <a:srgbClr val="313131"/>
              </a:solidFill>
              <a:latin typeface="Menlo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313131"/>
                </a:solidFill>
                <a:latin typeface="Menlo"/>
              </a:rPr>
              <a:t>      return_type function_name( parameter list )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313131"/>
                </a:solidFill>
                <a:latin typeface="Menlo"/>
              </a:rPr>
              <a:t>     {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313131"/>
                </a:solidFill>
                <a:latin typeface="Menlo"/>
              </a:rPr>
              <a:t>      body of the function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313131"/>
                </a:solidFill>
                <a:latin typeface="Menlo"/>
              </a:rPr>
              <a:t>      }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36009" y="2292824"/>
            <a:ext cx="5760374" cy="4455994"/>
          </a:xfrm>
        </p:spPr>
        <p:txBody>
          <a:bodyPr>
            <a:normAutofit/>
          </a:bodyPr>
          <a:lstStyle/>
          <a:p>
            <a:r>
              <a:rPr lang="en-IN" sz="2000" b="1" dirty="0"/>
              <a:t>Return Type</a:t>
            </a:r>
            <a:r>
              <a:rPr lang="en-IN" sz="2000" dirty="0"/>
              <a:t> − A function may return a value. The return_type is the data type of the value the function returns.</a:t>
            </a:r>
          </a:p>
          <a:p>
            <a:r>
              <a:rPr lang="en-IN" sz="2000" b="1" dirty="0"/>
              <a:t>Function Name</a:t>
            </a:r>
            <a:r>
              <a:rPr lang="en-IN" sz="2000" dirty="0"/>
              <a:t> − This is the actual name of the function.</a:t>
            </a:r>
          </a:p>
          <a:p>
            <a:r>
              <a:rPr lang="en-IN" sz="2000" b="1" dirty="0"/>
              <a:t>Parameters</a:t>
            </a:r>
            <a:r>
              <a:rPr lang="en-IN" sz="2000" dirty="0"/>
              <a:t> − A parameter is like a placeholder. When a function is invoked, you pass a value to the parameter. This value is referred to as actual parameter or argument.</a:t>
            </a:r>
          </a:p>
          <a:p>
            <a:r>
              <a:rPr lang="en-IN" sz="2000" b="1" dirty="0"/>
              <a:t>Function Body</a:t>
            </a:r>
            <a:r>
              <a:rPr lang="en-IN" sz="2000" dirty="0"/>
              <a:t> − The function body contains a collection of statements that define what the function does.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199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CALLING THE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36590" y="2412430"/>
            <a:ext cx="10582121" cy="41384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While creating a  function, you give a definition of what the function has to do. To use a function, you will have to call or invoke that function.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When a program calls a function, program control is transferred to the called function. A called function performs defined task and when it’s return statement is executed or when its function-ending closing brace is reached, it returns program control back to the main program.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To call a function, you simply need to pass the required parameters along with function name, and if function returns a value, then you can store returned value. </a:t>
            </a:r>
          </a:p>
        </p:txBody>
      </p:sp>
    </p:spTree>
    <p:extLst>
      <p:ext uri="{BB962C8B-B14F-4D97-AF65-F5344CB8AC3E}">
        <p14:creationId xmlns:p14="http://schemas.microsoft.com/office/powerpoint/2010/main" val="344049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752" y="2156348"/>
            <a:ext cx="8825659" cy="4701652"/>
          </a:xfr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#include&lt;</a:t>
            </a:r>
            <a:r>
              <a:rPr lang="en-IN" sz="1700" dirty="0" err="1">
                <a:latin typeface="Comic Sans MS" panose="030F0702030302020204" pitchFamily="66" charset="0"/>
              </a:rPr>
              <a:t>stdio.h</a:t>
            </a:r>
            <a:r>
              <a:rPr lang="en-IN" sz="17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int com(int a, int b)                    //to find the greatest number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{</a:t>
            </a:r>
            <a:br>
              <a:rPr lang="en-IN" sz="1700" dirty="0">
                <a:latin typeface="Comic Sans MS" panose="030F0702030302020204" pitchFamily="66" charset="0"/>
              </a:rPr>
            </a:br>
            <a:r>
              <a:rPr lang="en-IN" sz="1700" dirty="0">
                <a:latin typeface="Comic Sans MS" panose="030F0702030302020204" pitchFamily="66" charset="0"/>
              </a:rPr>
              <a:t>   if(a&gt;b)                                     //compares the number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      ret a;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   else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      ret b;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void main()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{ int grt;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  grt=com(50,100);                       //function call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7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7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4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59040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pc="300" dirty="0">
                <a:solidFill>
                  <a:schemeClr val="tx1"/>
                </a:solidFill>
                <a:latin typeface="Comic Sans MS" panose="030F0702030302020204" pitchFamily="66" charset="0"/>
              </a:rPr>
              <a:t>Boolean Logic is a form of algebra which is centred around three simple words known as Boolean Operators: “Or,” “And,” and “Not”. At the heart of Boolean Logic is the idea that all values are either true or false. </a:t>
            </a:r>
          </a:p>
          <a:p>
            <a:pPr>
              <a:lnSpc>
                <a:spcPct val="150000"/>
              </a:lnSpc>
            </a:pPr>
            <a:endParaRPr lang="en-IN" spc="3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IN" spc="300" dirty="0">
                <a:solidFill>
                  <a:schemeClr val="tx1"/>
                </a:solidFill>
                <a:latin typeface="Comic Sans MS" panose="030F0702030302020204" pitchFamily="66" charset="0"/>
              </a:rPr>
              <a:t> Instead of elementary algebra where the values of the variables are numbers,  Boolean algebra is the branch of algebra in which the values of the variables are the truth values </a:t>
            </a:r>
            <a:r>
              <a:rPr lang="en-IN" i="1" spc="300" dirty="0">
                <a:solidFill>
                  <a:schemeClr val="tx1"/>
                </a:solidFill>
                <a:latin typeface="Comic Sans MS" panose="030F0702030302020204" pitchFamily="66" charset="0"/>
              </a:rPr>
              <a:t>true</a:t>
            </a:r>
            <a:r>
              <a:rPr lang="en-IN" spc="300" dirty="0">
                <a:solidFill>
                  <a:schemeClr val="tx1"/>
                </a:solidFill>
                <a:latin typeface="Comic Sans MS" panose="030F0702030302020204" pitchFamily="66" charset="0"/>
              </a:rPr>
              <a:t> and </a:t>
            </a:r>
            <a:r>
              <a:rPr lang="en-IN" i="1" spc="300" dirty="0">
                <a:solidFill>
                  <a:schemeClr val="tx1"/>
                </a:solidFill>
                <a:latin typeface="Comic Sans MS" panose="030F0702030302020204" pitchFamily="66" charset="0"/>
              </a:rPr>
              <a:t>false</a:t>
            </a:r>
            <a:r>
              <a:rPr lang="en-IN" spc="300" dirty="0">
                <a:solidFill>
                  <a:schemeClr val="tx1"/>
                </a:solidFill>
                <a:latin typeface="Comic Sans MS" panose="030F0702030302020204" pitchFamily="66" charset="0"/>
              </a:rPr>
              <a:t>, usually denoted 1 and 0 respectively. </a:t>
            </a:r>
          </a:p>
        </p:txBody>
      </p:sp>
    </p:spTree>
    <p:extLst>
      <p:ext uri="{BB962C8B-B14F-4D97-AF65-F5344CB8AC3E}">
        <p14:creationId xmlns:p14="http://schemas.microsoft.com/office/powerpoint/2010/main" val="316827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OPERATORS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768" t="34033" r="45120" b="24304"/>
          <a:stretch>
            <a:fillRect/>
          </a:stretch>
        </p:blipFill>
        <p:spPr bwMode="auto">
          <a:xfrm>
            <a:off x="2954946" y="2381213"/>
            <a:ext cx="6677891" cy="433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946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AND, OR,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AND rules:</a:t>
            </a:r>
          </a:p>
          <a:p>
            <a:pPr>
              <a:buNone/>
            </a:pPr>
            <a:r>
              <a:rPr lang="en-US" sz="2400" dirty="0"/>
              <a:t>                      0&amp;0=0</a:t>
            </a:r>
          </a:p>
          <a:p>
            <a:pPr>
              <a:buNone/>
            </a:pPr>
            <a:r>
              <a:rPr lang="en-US" sz="2400" dirty="0"/>
              <a:t>                      1&amp;0=0 or 0&amp;1=0</a:t>
            </a:r>
          </a:p>
          <a:p>
            <a:pPr>
              <a:buNone/>
            </a:pPr>
            <a:r>
              <a:rPr lang="en-US" sz="2400" dirty="0"/>
              <a:t>                       1&amp;1=1</a:t>
            </a:r>
          </a:p>
          <a:p>
            <a:r>
              <a:rPr lang="en-US" sz="2400" dirty="0"/>
              <a:t>OR rules: </a:t>
            </a:r>
          </a:p>
          <a:p>
            <a:pPr>
              <a:buNone/>
            </a:pPr>
            <a:r>
              <a:rPr lang="en-US" sz="2400" dirty="0"/>
              <a:t>                   0|0=0</a:t>
            </a:r>
          </a:p>
          <a:p>
            <a:pPr>
              <a:buNone/>
            </a:pPr>
            <a:r>
              <a:rPr lang="en-US" sz="2400" dirty="0"/>
              <a:t>                   1|0=1 or 0|1=1</a:t>
            </a:r>
          </a:p>
          <a:p>
            <a:pPr>
              <a:buNone/>
            </a:pPr>
            <a:r>
              <a:rPr lang="en-US" sz="2400" dirty="0"/>
              <a:t>                    1| 1 =1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AND, OR,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COMPLEMENT:</a:t>
            </a:r>
          </a:p>
          <a:p>
            <a:pPr>
              <a:buNone/>
            </a:pPr>
            <a:r>
              <a:rPr lang="en-US" sz="2400" dirty="0"/>
              <a:t>                           ~0=1 and ~1=0</a:t>
            </a:r>
          </a:p>
          <a:p>
            <a:r>
              <a:rPr lang="en-US" sz="2400" dirty="0"/>
              <a:t>Basically changes all 1s to 0s and all 0s to 1s.</a:t>
            </a:r>
          </a:p>
          <a:p>
            <a:r>
              <a:rPr lang="en-US" sz="2400" dirty="0"/>
              <a:t>EXAMPLES:  0010 1111 &amp; 1101 0001 = 0000 0001</a:t>
            </a:r>
          </a:p>
          <a:p>
            <a:pPr>
              <a:buNone/>
            </a:pPr>
            <a:r>
              <a:rPr lang="en-US" sz="2400" dirty="0"/>
              <a:t>                          0010 1110 | 1101 0001 = 1111 1111</a:t>
            </a:r>
          </a:p>
          <a:p>
            <a:pPr>
              <a:buNone/>
            </a:pPr>
            <a:r>
              <a:rPr lang="en-US" sz="2400" dirty="0"/>
              <a:t>                           ~(0010 1010) = 1101 0101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 and Right Shift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Used to shift 1 to “n” positions to the left or right in a binary number.</a:t>
            </a:r>
          </a:p>
          <a:p>
            <a:r>
              <a:rPr lang="en-US" sz="2400" dirty="0"/>
              <a:t>Eg.(left shift operation): consider a binary no. 0000 0010</a:t>
            </a:r>
          </a:p>
          <a:p>
            <a:pPr marL="0" indent="0">
              <a:buNone/>
            </a:pPr>
            <a:r>
              <a:rPr lang="en-US" sz="2400" dirty="0"/>
              <a:t>	(2&lt;&lt;2)can also be represented as (0000 0010 &lt;&lt; 2 )  gives  (0000 1000)</a:t>
            </a:r>
          </a:p>
          <a:p>
            <a:r>
              <a:rPr lang="en-US" sz="2400" dirty="0"/>
              <a:t>Eg.(right shift operation): consider a binary no. 0000 0010</a:t>
            </a:r>
          </a:p>
          <a:p>
            <a:pPr marL="0" indent="0">
              <a:buNone/>
            </a:pPr>
            <a:r>
              <a:rPr lang="en-US" sz="2400" dirty="0"/>
              <a:t>	(0000 0010 &gt;&gt; 1 )  gives  (0000 0001)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11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INCLUDING HEADERS</a:t>
            </a:r>
          </a:p>
          <a:p>
            <a:r>
              <a:rPr lang="en-IN" sz="2800" dirty="0"/>
              <a:t>DATA TYPES</a:t>
            </a:r>
          </a:p>
          <a:p>
            <a:r>
              <a:rPr lang="en-IN" sz="2800" dirty="0"/>
              <a:t>CONDITION STATEMENTS</a:t>
            </a:r>
          </a:p>
          <a:p>
            <a:r>
              <a:rPr lang="en-IN" sz="2800" dirty="0"/>
              <a:t>LOOPING STATEMENTS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527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INCLUDING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Header files are a compilation of long sets of code with basic functions.</a:t>
            </a:r>
          </a:p>
          <a:p>
            <a:r>
              <a:rPr lang="en-IN" sz="2800" dirty="0"/>
              <a:t>Required to make our tasks easy</a:t>
            </a:r>
          </a:p>
        </p:txBody>
      </p:sp>
    </p:spTree>
    <p:extLst>
      <p:ext uri="{BB962C8B-B14F-4D97-AF65-F5344CB8AC3E}">
        <p14:creationId xmlns:p14="http://schemas.microsoft.com/office/powerpoint/2010/main" val="313276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613" y="1000963"/>
            <a:ext cx="8761413" cy="706964"/>
          </a:xfrm>
        </p:spPr>
        <p:txBody>
          <a:bodyPr/>
          <a:lstStyle/>
          <a:p>
            <a:pPr algn="ctr"/>
            <a:r>
              <a:rPr lang="en-IN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603500"/>
            <a:ext cx="1132764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omic Sans MS" panose="030F0702030302020204" pitchFamily="66" charset="0"/>
              </a:rPr>
              <a:t>There are five basic data types associated with variables:</a:t>
            </a:r>
          </a:p>
          <a:p>
            <a:endParaRPr lang="en-IN" sz="2000" b="1" dirty="0">
              <a:latin typeface="Comic Sans MS" panose="030F0702030302020204" pitchFamily="66" charset="0"/>
            </a:endParaRPr>
          </a:p>
          <a:p>
            <a:r>
              <a:rPr lang="en-IN" sz="2000" b="1" dirty="0">
                <a:latin typeface="Comic Sans MS" panose="030F0702030302020204" pitchFamily="66" charset="0"/>
              </a:rPr>
              <a:t>int</a:t>
            </a:r>
            <a:r>
              <a:rPr lang="en-IN" sz="2000" dirty="0">
                <a:latin typeface="Comic Sans MS" panose="030F0702030302020204" pitchFamily="66" charset="0"/>
              </a:rPr>
              <a:t> - integer: a whole number. (</a:t>
            </a:r>
            <a:r>
              <a:rPr lang="en-IN" sz="2000" dirty="0" err="1">
                <a:latin typeface="Comic Sans MS" panose="030F0702030302020204" pitchFamily="66" charset="0"/>
              </a:rPr>
              <a:t>Eg</a:t>
            </a:r>
            <a:r>
              <a:rPr lang="en-IN" sz="2000" dirty="0">
                <a:latin typeface="Comic Sans MS" panose="030F0702030302020204" pitchFamily="66" charset="0"/>
              </a:rPr>
              <a:t>:- 15,-2,0)</a:t>
            </a:r>
          </a:p>
          <a:p>
            <a:r>
              <a:rPr lang="en-IN" sz="2000" b="1" dirty="0">
                <a:latin typeface="Comic Sans MS" panose="030F0702030302020204" pitchFamily="66" charset="0"/>
              </a:rPr>
              <a:t>float</a:t>
            </a:r>
            <a:r>
              <a:rPr lang="en-IN" sz="2000" dirty="0">
                <a:latin typeface="Comic Sans MS" panose="030F0702030302020204" pitchFamily="66" charset="0"/>
              </a:rPr>
              <a:t> - floating point value: ie a number with a fractional part. (</a:t>
            </a:r>
            <a:r>
              <a:rPr lang="en-IN" sz="2000" dirty="0" err="1">
                <a:latin typeface="Comic Sans MS" panose="030F0702030302020204" pitchFamily="66" charset="0"/>
              </a:rPr>
              <a:t>Eg</a:t>
            </a:r>
            <a:r>
              <a:rPr lang="en-IN" sz="2000" dirty="0">
                <a:latin typeface="Comic Sans MS" panose="030F0702030302020204" pitchFamily="66" charset="0"/>
              </a:rPr>
              <a:t>:-12.2,15.2)</a:t>
            </a:r>
          </a:p>
          <a:p>
            <a:r>
              <a:rPr lang="en-IN" sz="2000" b="1" dirty="0">
                <a:latin typeface="Comic Sans MS" panose="030F0702030302020204" pitchFamily="66" charset="0"/>
              </a:rPr>
              <a:t>double</a:t>
            </a:r>
            <a:r>
              <a:rPr lang="en-IN" sz="2000" dirty="0">
                <a:latin typeface="Comic Sans MS" panose="030F0702030302020204" pitchFamily="66" charset="0"/>
              </a:rPr>
              <a:t> - a double-precision floating point value.</a:t>
            </a:r>
          </a:p>
          <a:p>
            <a:r>
              <a:rPr lang="en-IN" sz="2000" b="1" dirty="0">
                <a:latin typeface="Comic Sans MS" panose="030F0702030302020204" pitchFamily="66" charset="0"/>
              </a:rPr>
              <a:t>char</a:t>
            </a:r>
            <a:r>
              <a:rPr lang="en-IN" sz="2000" dirty="0">
                <a:latin typeface="Comic Sans MS" panose="030F0702030302020204" pitchFamily="66" charset="0"/>
              </a:rPr>
              <a:t> - a single character.(</a:t>
            </a:r>
            <a:r>
              <a:rPr lang="en-IN" sz="2000" dirty="0" err="1">
                <a:latin typeface="Comic Sans MS" panose="030F0702030302020204" pitchFamily="66" charset="0"/>
              </a:rPr>
              <a:t>Eg</a:t>
            </a:r>
            <a:r>
              <a:rPr lang="en-IN" sz="2000" dirty="0">
                <a:latin typeface="Comic Sans MS" panose="030F0702030302020204" pitchFamily="66" charset="0"/>
              </a:rPr>
              <a:t>:- </a:t>
            </a:r>
            <a:r>
              <a:rPr lang="en-IN" sz="2000" dirty="0" err="1">
                <a:latin typeface="Comic Sans MS" panose="030F0702030302020204" pitchFamily="66" charset="0"/>
              </a:rPr>
              <a:t>A,e</a:t>
            </a:r>
            <a:r>
              <a:rPr lang="en-IN" sz="2000" dirty="0">
                <a:latin typeface="Comic Sans MS" panose="030F0702030302020204" pitchFamily="66" charset="0"/>
              </a:rPr>
              <a:t>)</a:t>
            </a:r>
          </a:p>
          <a:p>
            <a:r>
              <a:rPr lang="en-IN" sz="2000" b="1" dirty="0">
                <a:latin typeface="Comic Sans MS" panose="030F0702030302020204" pitchFamily="66" charset="0"/>
              </a:rPr>
              <a:t>void</a:t>
            </a:r>
            <a:r>
              <a:rPr lang="en-IN" sz="2000" dirty="0">
                <a:latin typeface="Comic Sans MS" panose="030F0702030302020204" pitchFamily="66" charset="0"/>
              </a:rPr>
              <a:t> - valueless special purpose type </a:t>
            </a: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31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529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Century Gothic</vt:lpstr>
      <vt:lpstr>Comic Sans MS</vt:lpstr>
      <vt:lpstr>Menlo</vt:lpstr>
      <vt:lpstr>Wingdings</vt:lpstr>
      <vt:lpstr>Wingdings 3</vt:lpstr>
      <vt:lpstr>Ion Boardroom</vt:lpstr>
      <vt:lpstr>Office Theme</vt:lpstr>
      <vt:lpstr>BASICS OF CODING</vt:lpstr>
      <vt:lpstr>INTRO TO BOOLEAN LOGIC</vt:lpstr>
      <vt:lpstr>BOOLEAN OPERATORS</vt:lpstr>
      <vt:lpstr>BITWISE AND, OR, COMPLEMENT</vt:lpstr>
      <vt:lpstr>BITWISE AND, OR, COMPLEMENT</vt:lpstr>
      <vt:lpstr>Left Shift and Right Shift operators</vt:lpstr>
      <vt:lpstr>BASIC C</vt:lpstr>
      <vt:lpstr>INCLUDING HEADER FILES</vt:lpstr>
      <vt:lpstr>DATA TYPES</vt:lpstr>
      <vt:lpstr>The if-else – Condition Statement</vt:lpstr>
      <vt:lpstr>PowerPoint Presentation</vt:lpstr>
      <vt:lpstr>LOOPING STATEMENTS</vt:lpstr>
      <vt:lpstr>PowerPoint Presentation</vt:lpstr>
      <vt:lpstr>The while loop</vt:lpstr>
      <vt:lpstr>For loop</vt:lpstr>
      <vt:lpstr>FUNCTIONS</vt:lpstr>
      <vt:lpstr>FUNCTION DEFINITION</vt:lpstr>
      <vt:lpstr>CALLING THE FUNCTION</vt:lpstr>
      <vt:lpstr>AN EXAMPLE IN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Mukesh kanna</cp:lastModifiedBy>
  <cp:revision>45</cp:revision>
  <dcterms:created xsi:type="dcterms:W3CDTF">2014-10-24T17:24:37Z</dcterms:created>
  <dcterms:modified xsi:type="dcterms:W3CDTF">2018-09-20T18:31:53Z</dcterms:modified>
</cp:coreProperties>
</file>