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3884612" y="8685212"/>
            <a:ext cx="2965450" cy="4508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 txBox="1"/>
          <p:nvPr>
            <p:ph idx="10" type="dt"/>
          </p:nvPr>
        </p:nvSpPr>
        <p:spPr>
          <a:xfrm>
            <a:off x="3884612" y="0"/>
            <a:ext cx="2965450" cy="4508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n"/>
          <p:cNvSpPr/>
          <p:nvPr>
            <p:ph idx="2" type="sldImg"/>
          </p:nvPr>
        </p:nvSpPr>
        <p:spPr>
          <a:xfrm>
            <a:off x="1143000" y="685800"/>
            <a:ext cx="4565650" cy="3422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" name="Google Shape;11;n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n"/>
          <p:cNvSpPr/>
          <p:nvPr/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n"/>
          <p:cNvSpPr txBox="1"/>
          <p:nvPr>
            <p:ph idx="3" type="sldNum"/>
          </p:nvPr>
        </p:nvSpPr>
        <p:spPr>
          <a:xfrm>
            <a:off x="3884612" y="8685212"/>
            <a:ext cx="2965450" cy="4508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3" name="Google Shape;19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6" name="Google Shape;20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1" name="Google Shape;15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7" name="Google Shape;15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2" name="Google Shape;16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8" name="Google Shape;16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3" name="Google Shape;17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9" name="Google Shape;17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6" name="Google Shape;18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 rot="5400000">
            <a:off x="7226400" y="274573"/>
            <a:ext cx="21915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" name="Google Shape;20;p2"/>
          <p:cNvGrpSpPr/>
          <p:nvPr/>
        </p:nvGrpSpPr>
        <p:grpSpPr>
          <a:xfrm>
            <a:off x="0" y="654"/>
            <a:ext cx="5153705" cy="6845694"/>
            <a:chOff x="0" y="75"/>
            <a:chExt cx="5153705" cy="5152950"/>
          </a:xfrm>
        </p:grpSpPr>
        <p:sp>
          <p:nvSpPr>
            <p:cNvPr id="21" name="Google Shape;21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2"/>
          <p:cNvSpPr txBox="1"/>
          <p:nvPr>
            <p:ph type="ctrTitle"/>
          </p:nvPr>
        </p:nvSpPr>
        <p:spPr>
          <a:xfrm>
            <a:off x="3537150" y="2104533"/>
            <a:ext cx="5017500" cy="210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6" name="Google Shape;26;p2"/>
          <p:cNvSpPr txBox="1"/>
          <p:nvPr>
            <p:ph idx="1" type="subTitle"/>
          </p:nvPr>
        </p:nvSpPr>
        <p:spPr>
          <a:xfrm>
            <a:off x="5083950" y="5233233"/>
            <a:ext cx="34707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27" name="Google Shape;27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1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116" name="Google Shape;116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11"/>
          <p:cNvSpPr txBox="1"/>
          <p:nvPr>
            <p:ph hasCustomPrompt="1" type="title"/>
          </p:nvPr>
        </p:nvSpPr>
        <p:spPr>
          <a:xfrm>
            <a:off x="823850" y="1712900"/>
            <a:ext cx="47760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35" name="Google Shape;135;p11"/>
          <p:cNvSpPr txBox="1"/>
          <p:nvPr>
            <p:ph idx="1" type="body"/>
          </p:nvPr>
        </p:nvSpPr>
        <p:spPr>
          <a:xfrm>
            <a:off x="823850" y="3524166"/>
            <a:ext cx="4776000" cy="162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6" name="Google Shape;136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3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30" name="Google Shape;30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3"/>
          <p:cNvSpPr txBox="1"/>
          <p:nvPr>
            <p:ph type="title"/>
          </p:nvPr>
        </p:nvSpPr>
        <p:spPr>
          <a:xfrm>
            <a:off x="823850" y="2737333"/>
            <a:ext cx="4587000" cy="15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" name="Google Shape;49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4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52" name="Google Shape;52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4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" name="Google Shape;55;p4"/>
          <p:cNvSpPr txBox="1"/>
          <p:nvPr>
            <p:ph idx="1" type="body"/>
          </p:nvPr>
        </p:nvSpPr>
        <p:spPr>
          <a:xfrm>
            <a:off x="1297500" y="2090067"/>
            <a:ext cx="70389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5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59" name="Google Shape;59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5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2" name="Google Shape;62;p5"/>
          <p:cNvSpPr txBox="1"/>
          <p:nvPr>
            <p:ph idx="1" type="body"/>
          </p:nvPr>
        </p:nvSpPr>
        <p:spPr>
          <a:xfrm>
            <a:off x="1297500" y="2090067"/>
            <a:ext cx="34032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2" type="body"/>
          </p:nvPr>
        </p:nvSpPr>
        <p:spPr>
          <a:xfrm>
            <a:off x="4933221" y="2090067"/>
            <a:ext cx="34032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6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67" name="Google Shape;67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6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0" name="Google Shape;70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7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73" name="Google Shape;73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7"/>
          <p:cNvSpPr txBox="1"/>
          <p:nvPr>
            <p:ph type="title"/>
          </p:nvPr>
        </p:nvSpPr>
        <p:spPr>
          <a:xfrm>
            <a:off x="1297500" y="525000"/>
            <a:ext cx="3798900" cy="199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7"/>
          <p:cNvSpPr txBox="1"/>
          <p:nvPr>
            <p:ph idx="1" type="body"/>
          </p:nvPr>
        </p:nvSpPr>
        <p:spPr>
          <a:xfrm>
            <a:off x="1297500" y="2630067"/>
            <a:ext cx="3798900" cy="322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7" name="Google Shape;77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8"/>
          <p:cNvGrpSpPr/>
          <p:nvPr/>
        </p:nvGrpSpPr>
        <p:grpSpPr>
          <a:xfrm>
            <a:off x="4406400" y="0"/>
            <a:ext cx="4737600" cy="6857829"/>
            <a:chOff x="4406400" y="0"/>
            <a:chExt cx="4737600" cy="5143500"/>
          </a:xfrm>
        </p:grpSpPr>
        <p:sp>
          <p:nvSpPr>
            <p:cNvPr id="80" name="Google Shape;80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8"/>
          <p:cNvSpPr txBox="1"/>
          <p:nvPr>
            <p:ph type="title"/>
          </p:nvPr>
        </p:nvSpPr>
        <p:spPr>
          <a:xfrm>
            <a:off x="823850" y="1155700"/>
            <a:ext cx="4587000" cy="469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9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102" name="Google Shape;102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9"/>
          <p:cNvSpPr txBox="1"/>
          <p:nvPr>
            <p:ph type="title"/>
          </p:nvPr>
        </p:nvSpPr>
        <p:spPr>
          <a:xfrm>
            <a:off x="1297500" y="2211100"/>
            <a:ext cx="3036300" cy="233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9"/>
          <p:cNvSpPr txBox="1"/>
          <p:nvPr>
            <p:ph idx="1" type="subTitle"/>
          </p:nvPr>
        </p:nvSpPr>
        <p:spPr>
          <a:xfrm>
            <a:off x="1297500" y="4717333"/>
            <a:ext cx="30363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06" name="Google Shape;106;p9"/>
          <p:cNvSpPr txBox="1"/>
          <p:nvPr>
            <p:ph idx="2" type="body"/>
          </p:nvPr>
        </p:nvSpPr>
        <p:spPr>
          <a:xfrm>
            <a:off x="4648200" y="2262133"/>
            <a:ext cx="3676800" cy="312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0"/>
          <p:cNvGrpSpPr/>
          <p:nvPr/>
        </p:nvGrpSpPr>
        <p:grpSpPr>
          <a:xfrm>
            <a:off x="0" y="5504636"/>
            <a:ext cx="698925" cy="912853"/>
            <a:chOff x="0" y="3785672"/>
            <a:chExt cx="698925" cy="684657"/>
          </a:xfrm>
        </p:grpSpPr>
        <p:sp>
          <p:nvSpPr>
            <p:cNvPr id="110" name="Google Shape;110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10"/>
          <p:cNvSpPr txBox="1"/>
          <p:nvPr>
            <p:ph idx="1" type="body"/>
          </p:nvPr>
        </p:nvSpPr>
        <p:spPr>
          <a:xfrm>
            <a:off x="812725" y="5740500"/>
            <a:ext cx="69360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3" name="Google Shape;11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6B748D"/>
            </a:gs>
            <a:gs pos="100000">
              <a:srgbClr val="36393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"/>
          <p:cNvSpPr txBox="1"/>
          <p:nvPr/>
        </p:nvSpPr>
        <p:spPr>
          <a:xfrm>
            <a:off x="2946150" y="2003125"/>
            <a:ext cx="5385000" cy="18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3FF"/>
              </a:buClr>
              <a:buSzPts val="8800"/>
              <a:buFont typeface="Verdana"/>
              <a:buNone/>
            </a:pPr>
            <a:r>
              <a:rPr b="1" i="0" lang="en-US" sz="8800" u="sng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Polling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6B748D"/>
            </a:gs>
            <a:gs pos="100000">
              <a:srgbClr val="36393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/>
          <p:nvPr/>
        </p:nvSpPr>
        <p:spPr>
          <a:xfrm>
            <a:off x="287337" y="1008062"/>
            <a:ext cx="7920037" cy="557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2"/>
          <p:cNvSpPr/>
          <p:nvPr/>
        </p:nvSpPr>
        <p:spPr>
          <a:xfrm>
            <a:off x="1728787" y="347662"/>
            <a:ext cx="6408737" cy="515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2"/>
          <p:cNvSpPr txBox="1"/>
          <p:nvPr/>
        </p:nvSpPr>
        <p:spPr>
          <a:xfrm>
            <a:off x="2663825" y="215900"/>
            <a:ext cx="3384550" cy="485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586"/>
              </a:buClr>
              <a:buSzPts val="2600"/>
              <a:buFont typeface="Arial"/>
              <a:buNone/>
            </a:pPr>
            <a:r>
              <a:rPr b="1" i="0" lang="en-US" sz="2600" u="sng">
                <a:solidFill>
                  <a:srgbClr val="A2C4C9"/>
                </a:solidFill>
                <a:latin typeface="Arial"/>
                <a:ea typeface="Arial"/>
                <a:cs typeface="Arial"/>
                <a:sym typeface="Arial"/>
              </a:rPr>
              <a:t>Modes of interupts</a:t>
            </a:r>
            <a:endParaRPr>
              <a:solidFill>
                <a:srgbClr val="A2C4C9"/>
              </a:solidFill>
            </a:endParaRPr>
          </a:p>
        </p:txBody>
      </p:sp>
      <p:sp>
        <p:nvSpPr>
          <p:cNvPr id="198" name="Google Shape;198;p22"/>
          <p:cNvSpPr txBox="1"/>
          <p:nvPr/>
        </p:nvSpPr>
        <p:spPr>
          <a:xfrm>
            <a:off x="423862" y="858837"/>
            <a:ext cx="8432800" cy="22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mode of an interrupt defines when the interrupt is triggered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1)RISING for rising edge   2)FALLING for falling edge  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3)CHANGE for any change 4)LOW for if pin is low 5)HIGH for if pin high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However high is supported by only a few boards like Duw,zero,MKR100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etc 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99" name="Google Shape;199;p22"/>
          <p:cNvPicPr preferRelativeResize="0"/>
          <p:nvPr/>
        </p:nvPicPr>
        <p:blipFill rotWithShape="1">
          <a:blip r:embed="rId3">
            <a:alphaModFix/>
          </a:blip>
          <a:srcRect b="9983" l="50708" r="708" t="15215"/>
          <a:stretch/>
        </p:blipFill>
        <p:spPr>
          <a:xfrm>
            <a:off x="1511300" y="3024187"/>
            <a:ext cx="5956300" cy="37433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2"/>
          <p:cNvSpPr/>
          <p:nvPr/>
        </p:nvSpPr>
        <p:spPr>
          <a:xfrm>
            <a:off x="2068512" y="4319587"/>
            <a:ext cx="1511300" cy="576262"/>
          </a:xfrm>
          <a:prstGeom prst="rightArrow">
            <a:avLst>
              <a:gd fmla="val 16200" name="adj1"/>
              <a:gd fmla="val 5400" name="adj2"/>
            </a:avLst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Rising edge</a:t>
            </a:r>
            <a:endParaRPr/>
          </a:p>
        </p:txBody>
      </p:sp>
      <p:sp>
        <p:nvSpPr>
          <p:cNvPr id="201" name="Google Shape;201;p22"/>
          <p:cNvSpPr/>
          <p:nvPr/>
        </p:nvSpPr>
        <p:spPr>
          <a:xfrm flipH="1">
            <a:off x="5595937" y="4176712"/>
            <a:ext cx="1655762" cy="647700"/>
          </a:xfrm>
          <a:prstGeom prst="rightArrow">
            <a:avLst>
              <a:gd fmla="val 16200" name="adj1"/>
              <a:gd fmla="val 5400" name="adj2"/>
            </a:avLst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Falling edge</a:t>
            </a:r>
            <a:endParaRPr/>
          </a:p>
        </p:txBody>
      </p:sp>
      <p:sp>
        <p:nvSpPr>
          <p:cNvPr id="202" name="Google Shape;202;p22"/>
          <p:cNvSpPr/>
          <p:nvPr/>
        </p:nvSpPr>
        <p:spPr>
          <a:xfrm rot="2040000">
            <a:off x="1139825" y="5005387"/>
            <a:ext cx="1152525" cy="660400"/>
          </a:xfrm>
          <a:prstGeom prst="rightArrow">
            <a:avLst>
              <a:gd fmla="val 16200" name="adj1"/>
              <a:gd fmla="val 5400" name="adj2"/>
            </a:avLst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 state</a:t>
            </a:r>
            <a:endParaRPr/>
          </a:p>
        </p:txBody>
      </p:sp>
      <p:sp>
        <p:nvSpPr>
          <p:cNvPr id="203" name="Google Shape;203;p22"/>
          <p:cNvSpPr/>
          <p:nvPr/>
        </p:nvSpPr>
        <p:spPr>
          <a:xfrm rot="1440266">
            <a:off x="2723542" y="3154801"/>
            <a:ext cx="1456464" cy="472197"/>
          </a:xfrm>
          <a:prstGeom prst="rightArrow">
            <a:avLst>
              <a:gd fmla="val 16200" name="adj1"/>
              <a:gd fmla="val 5400" name="adj2"/>
            </a:avLst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 state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6B748D"/>
            </a:gs>
            <a:gs pos="100000">
              <a:srgbClr val="36393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/>
          <p:nvPr/>
        </p:nvSpPr>
        <p:spPr>
          <a:xfrm>
            <a:off x="287337" y="1008062"/>
            <a:ext cx="7920037" cy="557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 pin = 2; //define interrupt pin to 2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volatile int state = LOW; // To make sure variables shared between an ISR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//the main program are updated correctly,declare them as volatile.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void setup() {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pinMode(13, OUTPUT); //set pin 13 as output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attachInterrupt(digitalPinToInterrupt(pin), blink, CHANGE);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//interrupt at pin 2 blink ISR when pin to change the value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void loop() { 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digitalWrite(13, state); //pin 13 equal the state value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/*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any other code here	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*/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void blink() { 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//ISR function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state = !state; //toggle the state when the interrupt occurs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9" name="Google Shape;209;p23"/>
          <p:cNvSpPr txBox="1"/>
          <p:nvPr/>
        </p:nvSpPr>
        <p:spPr>
          <a:xfrm>
            <a:off x="1728787" y="347662"/>
            <a:ext cx="6408737" cy="515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1F6F"/>
              </a:buClr>
              <a:buSzPts val="2800"/>
              <a:buFont typeface="Arial"/>
              <a:buNone/>
            </a:pPr>
            <a:r>
              <a:rPr b="0" i="0" lang="en-US" sz="2800" u="sng">
                <a:solidFill>
                  <a:srgbClr val="D5A6BD"/>
                </a:solidFill>
                <a:latin typeface="Arial"/>
                <a:ea typeface="Arial"/>
                <a:cs typeface="Arial"/>
                <a:sym typeface="Arial"/>
              </a:rPr>
              <a:t>INTERRUPTS IN ARDUINO</a:t>
            </a:r>
            <a:endParaRPr>
              <a:solidFill>
                <a:srgbClr val="D5A6BD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6B748D"/>
            </a:gs>
            <a:gs pos="100000">
              <a:srgbClr val="36393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4"/>
          <p:cNvSpPr txBox="1"/>
          <p:nvPr/>
        </p:nvSpPr>
        <p:spPr>
          <a:xfrm>
            <a:off x="46037" y="936625"/>
            <a:ext cx="9155112" cy="3608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1136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is Polling?</a:t>
            </a:r>
            <a:endParaRPr>
              <a:solidFill>
                <a:schemeClr val="lt1"/>
              </a:solidFill>
            </a:endParaRPr>
          </a:p>
          <a:p>
            <a:pPr indent="-211136" lvl="0" marL="215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810"/>
              <a:buFont typeface="Noto Sans Symbols"/>
              <a:buChar char="●"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state of continuous monitoring is known as polling. </a:t>
            </a:r>
            <a:endParaRPr>
              <a:solidFill>
                <a:schemeClr val="lt1"/>
              </a:solidFill>
            </a:endParaRPr>
          </a:p>
          <a:p>
            <a:pPr indent="-211136" lvl="0" marL="215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810"/>
              <a:buFont typeface="Noto Sans Symbols"/>
              <a:buChar char="●"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microcontroller keeps checking the status of other devices; and while doing so, it does no other operation and consumes all its processing time for monitoring.</a:t>
            </a:r>
            <a:endParaRPr>
              <a:solidFill>
                <a:schemeClr val="lt1"/>
              </a:solidFill>
            </a:endParaRPr>
          </a:p>
          <a:p>
            <a:pPr indent="-211136" lvl="0" marL="215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Char char="●"/>
            </a:pPr>
            <a:r>
              <a:rPr b="0" i="0" lang="en-US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can be accomplished by using the loop function in the arduino language</a:t>
            </a:r>
            <a:endParaRPr>
              <a:solidFill>
                <a:schemeClr val="lt1"/>
              </a:solidFill>
            </a:endParaRPr>
          </a:p>
          <a:p>
            <a:pPr indent="-211136" lvl="0" marL="215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Char char="●"/>
            </a:pPr>
            <a:r>
              <a:rPr b="0" i="0" lang="en-US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following code gives an example of how we can use buttons with polling</a:t>
            </a:r>
            <a:endParaRPr>
              <a:solidFill>
                <a:schemeClr val="lt1"/>
              </a:solidFill>
            </a:endParaRPr>
          </a:p>
          <a:p>
            <a:pPr indent="-211136" lvl="0" marL="215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810"/>
              <a:buFont typeface="Noto Sans Symbols"/>
              <a:buChar char="●"/>
            </a:pPr>
            <a:r>
              <a:rPr b="0" i="1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However the arduino can only monitor the state of the button if we use this method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6B748D"/>
            </a:gs>
            <a:gs pos="100000">
              <a:srgbClr val="36393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/>
          <p:nvPr/>
        </p:nvSpPr>
        <p:spPr>
          <a:xfrm>
            <a:off x="431800" y="1439862"/>
            <a:ext cx="7848600" cy="5256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 ledPin = 13; // choose the pin for the LED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 inPin = 7;   // choose the input pin (for a pushbutton)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 val = 0;     // variable for reading the pin status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void setup() {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pinMode(ledPin, OUTPUT);  // declare LED as output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pinMode(inPin, INPUT);    // declare pushbutton as input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void loop(){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val = digitalRead(inPin);  // read input value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if (val == HIGH) {         // check if the input is HIGH (button released)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digitalWrite(ledPin, LOW);  // turn LED OFF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}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else {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digitalWrite(ledPin, HIGH);  // turn LED ON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}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4" name="Google Shape;154;p15"/>
          <p:cNvSpPr txBox="1"/>
          <p:nvPr/>
        </p:nvSpPr>
        <p:spPr>
          <a:xfrm>
            <a:off x="1584325" y="503237"/>
            <a:ext cx="5616575" cy="846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Using buttons with polling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6B748D"/>
            </a:gs>
            <a:gs pos="100000">
              <a:srgbClr val="36393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/>
          <p:nvPr/>
        </p:nvSpPr>
        <p:spPr>
          <a:xfrm>
            <a:off x="1871662" y="2576512"/>
            <a:ext cx="6480300" cy="10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1F6F"/>
              </a:buClr>
              <a:buSzPts val="6600"/>
              <a:buFont typeface="Verdana"/>
              <a:buNone/>
            </a:pPr>
            <a:r>
              <a:rPr b="1" i="0" lang="en-US" sz="6600" u="sng">
                <a:solidFill>
                  <a:srgbClr val="D5A6BD"/>
                </a:solidFill>
                <a:latin typeface="Verdana"/>
                <a:ea typeface="Verdana"/>
                <a:cs typeface="Verdana"/>
                <a:sym typeface="Verdana"/>
              </a:rPr>
              <a:t>INTERRUPTS</a:t>
            </a:r>
            <a:endParaRPr>
              <a:solidFill>
                <a:srgbClr val="D5A6BD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6B748D"/>
            </a:gs>
            <a:gs pos="100000">
              <a:srgbClr val="36393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/>
        </p:nvSpPr>
        <p:spPr>
          <a:xfrm>
            <a:off x="503237" y="1079500"/>
            <a:ext cx="6264275" cy="1309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1F6F"/>
              </a:buClr>
              <a:buSzPts val="4000"/>
              <a:buFont typeface="Verdana"/>
              <a:buNone/>
            </a:pPr>
            <a:r>
              <a:rPr b="1" i="0" lang="en-US" sz="4000" u="sng">
                <a:solidFill>
                  <a:srgbClr val="C27BA0"/>
                </a:solidFill>
                <a:latin typeface="Verdana"/>
                <a:ea typeface="Verdana"/>
                <a:cs typeface="Verdana"/>
                <a:sym typeface="Verdana"/>
              </a:rPr>
              <a:t>What are interrupts?</a:t>
            </a:r>
            <a:endParaRPr>
              <a:solidFill>
                <a:srgbClr val="C27BA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sng">
              <a:solidFill>
                <a:srgbClr val="C27BA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647700" y="2016125"/>
            <a:ext cx="7704137" cy="3108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1136" lvl="0" marL="21113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810"/>
              <a:buFont typeface="Noto Sans Symbols"/>
              <a:buChar char="●"/>
            </a:pPr>
            <a:r>
              <a:rPr b="0" i="0" lang="en-US" sz="1800" u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An interrupt is a signal from the micro-controller that requires the microcontroller to stop and figure out what to do next.</a:t>
            </a:r>
            <a:endParaRPr>
              <a:solidFill>
                <a:srgbClr val="EFEFEF"/>
              </a:solidFill>
            </a:endParaRPr>
          </a:p>
          <a:p>
            <a:pPr indent="-211136" lvl="0" marL="21113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1136" lvl="0" marL="21113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1136" lvl="0" marL="21113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810"/>
              <a:buFont typeface="Noto Sans Symbols"/>
              <a:buChar char="●"/>
            </a:pPr>
            <a:r>
              <a:rPr b="0" i="0" lang="en-US" sz="1800" u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Almost all personal (or larger) computers today are interrupt-driven - that is, they start down the list of computer instructions in one program (perhaps an application such as a word processor) and keep running the instructions until either (A) they can't go any further or (B) an interrupt signal is sensed.</a:t>
            </a:r>
            <a:endParaRPr>
              <a:solidFill>
                <a:srgbClr val="EFEFEF"/>
              </a:solidFill>
            </a:endParaRPr>
          </a:p>
          <a:p>
            <a:pPr indent="-211136" lvl="0" marL="21113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1136" lvl="0" marL="21113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810"/>
              <a:buFont typeface="Noto Sans Symbols"/>
              <a:buChar char="●"/>
            </a:pPr>
            <a:r>
              <a:rPr b="0" i="0" lang="en-US" sz="1800" u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After the interrupt signal is sensed, the computer either resumes running the current program or begins running another program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6B748D"/>
            </a:gs>
            <a:gs pos="100000">
              <a:srgbClr val="36393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/>
        </p:nvSpPr>
        <p:spPr>
          <a:xfrm>
            <a:off x="431800" y="503237"/>
            <a:ext cx="7991475" cy="561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1136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1" lang="en-US" sz="2200" u="sng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Here are some important features about interrupts −</a:t>
            </a:r>
            <a:endParaRPr>
              <a:solidFill>
                <a:srgbClr val="F3F3F3"/>
              </a:solidFill>
            </a:endParaRPr>
          </a:p>
          <a:p>
            <a:pPr indent="-211136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1136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810"/>
              <a:buFont typeface="Noto Sans Symbols"/>
              <a:buChar char="●"/>
            </a:pPr>
            <a:r>
              <a:rPr b="0" i="0" lang="en-US" sz="1800" u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Interrupts can come from various sources. In this case, we are using a hardware interrupt that is triggered by a state change on one of the digital pins.</a:t>
            </a:r>
            <a:endParaRPr>
              <a:solidFill>
                <a:srgbClr val="F3F3F3"/>
              </a:solidFill>
            </a:endParaRPr>
          </a:p>
          <a:p>
            <a:pPr indent="-211136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1136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810"/>
              <a:buFont typeface="Noto Sans Symbols"/>
              <a:buChar char="●"/>
            </a:pPr>
            <a:r>
              <a:rPr b="0" i="0" lang="en-US" sz="1800" u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Most Arduino designs have two hardware interrupts (referred to as "interrupt0" and "interrupt1") hard-wired to digital I/O pins 2 and 3, respectively.</a:t>
            </a:r>
            <a:endParaRPr>
              <a:solidFill>
                <a:srgbClr val="F3F3F3"/>
              </a:solidFill>
            </a:endParaRPr>
          </a:p>
          <a:p>
            <a:pPr indent="-211136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1136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810"/>
              <a:buFont typeface="Noto Sans Symbols"/>
              <a:buChar char="●"/>
            </a:pPr>
            <a:r>
              <a:rPr b="0" i="0" lang="en-US" sz="1800" u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You can define a routine using a special function called as “Interrupt Service Routine” (usually known as ISR).</a:t>
            </a:r>
            <a:endParaRPr>
              <a:solidFill>
                <a:srgbClr val="F3F3F3"/>
              </a:solidFill>
            </a:endParaRPr>
          </a:p>
          <a:p>
            <a:pPr indent="-211136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1136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810"/>
              <a:buFont typeface="Noto Sans Symbols"/>
              <a:buChar char="●"/>
            </a:pPr>
            <a:r>
              <a:rPr b="0" i="0" lang="en-US" sz="1800" u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You can define the routine and specify conditions at the rising edge, falling edge or both. At these specific conditions, the interrupt would be serviced.</a:t>
            </a:r>
            <a:endParaRPr>
              <a:solidFill>
                <a:srgbClr val="F3F3F3"/>
              </a:solidFill>
            </a:endParaRPr>
          </a:p>
          <a:p>
            <a:pPr indent="-211136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1136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810"/>
              <a:buFont typeface="Noto Sans Symbols"/>
              <a:buChar char="●"/>
            </a:pPr>
            <a:r>
              <a:rPr b="0" i="0" lang="en-US" sz="1800" u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It is possible to have that function executed automatically, each time an event happens on an input pin.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6B748D"/>
            </a:gs>
            <a:gs pos="100000">
              <a:srgbClr val="36393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/>
        </p:nvSpPr>
        <p:spPr>
          <a:xfrm>
            <a:off x="401637" y="1008062"/>
            <a:ext cx="8445500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1136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1" lang="en-US" sz="2600" u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Types of Interrupts:</a:t>
            </a:r>
            <a:endParaRPr>
              <a:solidFill>
                <a:srgbClr val="F3F3F3"/>
              </a:solidFill>
            </a:endParaRPr>
          </a:p>
          <a:p>
            <a:pPr indent="-211136" lvl="0" marL="215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3F3F3"/>
              </a:buClr>
              <a:buSzPts val="810"/>
              <a:buFont typeface="Noto Sans Symbols"/>
              <a:buChar char="●"/>
            </a:pPr>
            <a:r>
              <a:rPr b="0" i="0" lang="en-US" sz="1800" u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There are two types of interrupts −</a:t>
            </a:r>
            <a:endParaRPr>
              <a:solidFill>
                <a:srgbClr val="F3F3F3"/>
              </a:solidFill>
            </a:endParaRPr>
          </a:p>
          <a:p>
            <a:pPr indent="-211136" lvl="0" marL="215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3F3F3"/>
              </a:buClr>
              <a:buSzPts val="810"/>
              <a:buFont typeface="Noto Sans Symbols"/>
              <a:buChar char="●"/>
            </a:pPr>
            <a:r>
              <a:rPr b="0" i="0" lang="en-US" sz="1800" u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Hardware Interrupts − They occur in response to an external event, such as an external interrupt pin going high or low.</a:t>
            </a:r>
            <a:endParaRPr>
              <a:solidFill>
                <a:srgbClr val="F3F3F3"/>
              </a:solidFill>
            </a:endParaRPr>
          </a:p>
          <a:p>
            <a:pPr indent="-211136" lvl="0" marL="215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3F3F3"/>
              </a:buClr>
              <a:buSzPts val="810"/>
              <a:buFont typeface="Noto Sans Symbols"/>
              <a:buChar char="●"/>
            </a:pPr>
            <a:r>
              <a:rPr b="0" i="0" lang="en-US" sz="1800" u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Software Interrupts − They occur in response to an instruction sent in software. The only type of interrupt that the “Arduino language” supports is the attachInterrupt() function.</a:t>
            </a:r>
            <a:endParaRPr>
              <a:solidFill>
                <a:srgbClr val="F3F3F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9"/>
          <p:cNvSpPr txBox="1"/>
          <p:nvPr/>
        </p:nvSpPr>
        <p:spPr>
          <a:xfrm>
            <a:off x="360350" y="4392588"/>
            <a:ext cx="79914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3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Arduino only supports hardware interrupts</a:t>
            </a:r>
            <a:endParaRPr sz="3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6B748D"/>
            </a:gs>
            <a:gs pos="100000">
              <a:srgbClr val="36393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/>
          <p:nvPr/>
        </p:nvSpPr>
        <p:spPr>
          <a:xfrm>
            <a:off x="401637" y="1008062"/>
            <a:ext cx="8445500" cy="5040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0"/>
          <p:cNvSpPr/>
          <p:nvPr/>
        </p:nvSpPr>
        <p:spPr>
          <a:xfrm>
            <a:off x="360362" y="4392612"/>
            <a:ext cx="7991475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0"/>
          <p:cNvSpPr txBox="1"/>
          <p:nvPr/>
        </p:nvSpPr>
        <p:spPr>
          <a:xfrm>
            <a:off x="503237" y="647700"/>
            <a:ext cx="8207375" cy="4479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2725" lvl="0" marL="212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10"/>
              <a:buFont typeface="Noto Sans Symbols"/>
              <a:buChar char="●"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By using interrupts to set up the buttons we can allow the micro controller to do something else while also simulataneously monitoring the buttons.</a:t>
            </a:r>
            <a:endParaRPr>
              <a:solidFill>
                <a:schemeClr val="lt1"/>
              </a:solidFill>
            </a:endParaRPr>
          </a:p>
          <a:p>
            <a:pPr indent="-212725" lvl="0" marL="212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2725" lvl="0" marL="212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10"/>
              <a:buFont typeface="Noto Sans Symbols"/>
              <a:buChar char="●"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Furthermore we can setup the interrupt to trigger on either of the edges giving us more control with our code</a:t>
            </a:r>
            <a:endParaRPr>
              <a:solidFill>
                <a:schemeClr val="lt1"/>
              </a:solidFill>
            </a:endParaRPr>
          </a:p>
          <a:p>
            <a:pPr indent="-212725" lvl="0" marL="212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2725" lvl="0" marL="212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10"/>
              <a:buFont typeface="Noto Sans Symbols"/>
              <a:buChar char="●"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the arduino we have 2 external interrupts and 23 pin change interrupts</a:t>
            </a:r>
            <a:endParaRPr>
              <a:solidFill>
                <a:schemeClr val="lt1"/>
              </a:solidFill>
            </a:endParaRPr>
          </a:p>
          <a:p>
            <a:pPr indent="-212725" lvl="0" marL="212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2725" lvl="0" marL="212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10"/>
              <a:buFont typeface="Noto Sans Symbols"/>
              <a:buChar char="●"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difference between the two is that external interrupts can be configured to be triggered either on the rising or the falling edge or on both </a:t>
            </a:r>
            <a:endParaRPr>
              <a:solidFill>
                <a:schemeClr val="lt1"/>
              </a:solidFill>
            </a:endParaRPr>
          </a:p>
          <a:p>
            <a:pPr indent="-212725" lvl="0" marL="212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2725" lvl="0" marL="212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10"/>
              <a:buFont typeface="Noto Sans Symbols"/>
              <a:buChar char="●"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However the ppin change interrupts trigger on both the edges</a:t>
            </a:r>
            <a:endParaRPr>
              <a:solidFill>
                <a:schemeClr val="lt1"/>
              </a:solidFill>
            </a:endParaRPr>
          </a:p>
          <a:p>
            <a:pPr indent="-212725" lvl="0" marL="212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2725" lvl="0" marL="212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10"/>
              <a:buFont typeface="Noto Sans Symbols"/>
              <a:buChar char="●"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following slide has the code required for the arduino using the external interrupt on pin two of the arduino</a:t>
            </a:r>
            <a:endParaRPr>
              <a:solidFill>
                <a:schemeClr val="lt1"/>
              </a:solidFill>
            </a:endParaRPr>
          </a:p>
          <a:p>
            <a:pPr indent="-212725" lvl="0" marL="212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6B748D"/>
            </a:gs>
            <a:gs pos="100000">
              <a:srgbClr val="36393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/>
        </p:nvSpPr>
        <p:spPr>
          <a:xfrm>
            <a:off x="287337" y="1008062"/>
            <a:ext cx="7920037" cy="5576887"/>
          </a:xfrm>
          <a:prstGeom prst="rect">
            <a:avLst/>
          </a:prstGeom>
          <a:gradFill>
            <a:gsLst>
              <a:gs pos="0">
                <a:srgbClr val="6B748D"/>
              </a:gs>
              <a:gs pos="100000">
                <a:srgbClr val="36393F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syntax for adding interrupts in arduino is :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attachInterrupt(digitalPinToInterrupt(“pin”),ISR,mode);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Here </a:t>
            </a:r>
            <a:r>
              <a:rPr b="1" i="0" lang="en-US" sz="1600" u="sng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pin</a:t>
            </a:r>
            <a:r>
              <a:rPr b="0" i="0" lang="en-US" sz="16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is the digital pin you wish to attach an interrupt to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sng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ISR</a:t>
            </a: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– </a:t>
            </a:r>
            <a:r>
              <a:rPr b="0" i="0" lang="en-US" sz="16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 the</a:t>
            </a: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“Interrupt Service Routine”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6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it is the code that you want to run when the interrupt is       triggered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1" i="0" lang="en-US" sz="2000" u="sng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Mode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sng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Mode is the mode of the interrupt you are </a:t>
            </a:r>
            <a:r>
              <a:rPr b="0" i="0" lang="en-US" sz="16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setting up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9" name="Google Shape;189;p21"/>
          <p:cNvSpPr txBox="1"/>
          <p:nvPr/>
        </p:nvSpPr>
        <p:spPr>
          <a:xfrm>
            <a:off x="1728787" y="347662"/>
            <a:ext cx="6408737" cy="515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1F6F"/>
              </a:buClr>
              <a:buSzPts val="2800"/>
              <a:buFont typeface="Arial"/>
              <a:buNone/>
            </a:pPr>
            <a:r>
              <a:rPr b="0" i="0" lang="en-US" sz="2800" u="sng">
                <a:solidFill>
                  <a:srgbClr val="4B1F6F"/>
                </a:solidFill>
                <a:latin typeface="Arial"/>
                <a:ea typeface="Arial"/>
                <a:cs typeface="Arial"/>
                <a:sym typeface="Arial"/>
              </a:rPr>
              <a:t>INTERRUPTS IN ARDUINO</a:t>
            </a:r>
            <a:endParaRPr/>
          </a:p>
        </p:txBody>
      </p:sp>
      <p:sp>
        <p:nvSpPr>
          <p:cNvPr id="190" name="Google Shape;190;p21"/>
          <p:cNvSpPr txBox="1"/>
          <p:nvPr/>
        </p:nvSpPr>
        <p:spPr>
          <a:xfrm>
            <a:off x="863600" y="5327650"/>
            <a:ext cx="4059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This function does’nt return a value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