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3"/>
  </p:notesMasterIdLst>
  <p:handoutMasterIdLst>
    <p:handoutMasterId r:id="rId24"/>
  </p:handoutMasterIdLst>
  <p:sldIdLst>
    <p:sldId id="282" r:id="rId2"/>
    <p:sldId id="283" r:id="rId3"/>
    <p:sldId id="313" r:id="rId4"/>
    <p:sldId id="297" r:id="rId5"/>
    <p:sldId id="314" r:id="rId6"/>
    <p:sldId id="298" r:id="rId7"/>
    <p:sldId id="299" r:id="rId8"/>
    <p:sldId id="301" r:id="rId9"/>
    <p:sldId id="302" r:id="rId10"/>
    <p:sldId id="303" r:id="rId11"/>
    <p:sldId id="306" r:id="rId12"/>
    <p:sldId id="304" r:id="rId13"/>
    <p:sldId id="305" r:id="rId14"/>
    <p:sldId id="311" r:id="rId15"/>
    <p:sldId id="291" r:id="rId16"/>
    <p:sldId id="308" r:id="rId17"/>
    <p:sldId id="309" r:id="rId18"/>
    <p:sldId id="312" r:id="rId19"/>
    <p:sldId id="310" r:id="rId20"/>
    <p:sldId id="284"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31" autoAdjust="0"/>
  </p:normalViewPr>
  <p:slideViewPr>
    <p:cSldViewPr snapToGrid="0">
      <p:cViewPr varScale="1">
        <p:scale>
          <a:sx n="72" d="100"/>
          <a:sy n="72" d="100"/>
        </p:scale>
        <p:origin x="696" y="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2018/09/20</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2018/09/20</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ZA"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Thank You</a:t>
            </a:r>
            <a:endParaRPr lang="en-ZA" dirty="0"/>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55" r:id="rId21"/>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AE6901D0-8119-447B-A35A-55C7A03A1C6D}"/>
              </a:ext>
            </a:extLst>
          </p:cNvPr>
          <p:cNvPicPr>
            <a:picLocks noGrp="1" noChangeAspect="1"/>
          </p:cNvPicPr>
          <p:nvPr>
            <p:ph type="pic" sz="quarter" idx="10"/>
          </p:nvPr>
        </p:nvPicPr>
        <p:blipFill>
          <a:blip r:embed="rId2"/>
          <a:srcRect l="6302" r="6302"/>
          <a:stretch>
            <a:fillRect/>
          </a:stretch>
        </p:blipFill>
        <p:spPr>
          <a:xfrm>
            <a:off x="0" y="0"/>
            <a:ext cx="10655456" cy="6858000"/>
          </a:xfrm>
        </p:spPr>
      </p:pic>
      <p:sp>
        <p:nvSpPr>
          <p:cNvPr id="25" name="TextBox 24" descr="Slide accent to title box">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000837" y="3525078"/>
            <a:ext cx="4459766" cy="2104192"/>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pPr>
              <a:lnSpc>
                <a:spcPct val="100000"/>
              </a:lnSpc>
            </a:pPr>
            <a:r>
              <a:rPr lang="en-ZA" sz="5400" dirty="0"/>
              <a:t>GEARS   AND</a:t>
            </a:r>
            <a:br>
              <a:rPr lang="en-ZA" sz="5400" dirty="0"/>
            </a:br>
            <a:r>
              <a:rPr lang="en-ZA" sz="5400" dirty="0"/>
              <a:t>MOTORS</a:t>
            </a:r>
          </a:p>
        </p:txBody>
      </p:sp>
      <p:sp>
        <p:nvSpPr>
          <p:cNvPr id="20" name="Isosceles Triangle 19" descr="Slide shadow to title box">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1340170" y="432000"/>
            <a:ext cx="5472000" cy="432000"/>
          </a:xfrm>
        </p:spPr>
        <p:txBody>
          <a:bodyPr/>
          <a:lstStyle/>
          <a:p>
            <a:r>
              <a:rPr lang="en-ZA" sz="4800" dirty="0"/>
              <a:t>DC MOTORS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2173357"/>
            <a:ext cx="6671364" cy="4252643"/>
          </a:xfrm>
        </p:spPr>
        <p:txBody>
          <a:bodyPr/>
          <a:lstStyle/>
          <a:p>
            <a:pPr marL="0" indent="0" algn="just">
              <a:buNone/>
            </a:pPr>
            <a:r>
              <a:rPr lang="en-US" sz="2800" dirty="0"/>
              <a:t>A dc motor is any of a class of rotary electrical machines that converts direct current electrical energy into mechanical energy. The most common types rely on the forces produced by magnetic fields.</a:t>
            </a:r>
          </a:p>
          <a:p>
            <a:pPr marL="0" indent="0" algn="just">
              <a:buNone/>
            </a:pPr>
            <a:r>
              <a:rPr lang="en-US" sz="2800" dirty="0"/>
              <a:t>    Its operation  is based on the principle that when a current-carrying conductor is placed in a magnetic field, it experiences a mechanical force.</a:t>
            </a:r>
            <a:endParaRPr lang="en-IN" sz="2800" dirty="0"/>
          </a:p>
          <a:p>
            <a:pPr marL="0" indent="0">
              <a:buNone/>
            </a:pPr>
            <a:endParaRPr lang="en-ZA" sz="4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10</a:t>
            </a:fld>
            <a:endParaRPr lang="en-ZA" dirty="0"/>
          </a:p>
        </p:txBody>
      </p:sp>
      <p:pic>
        <p:nvPicPr>
          <p:cNvPr id="9" name="Picture Placeholder 8">
            <a:extLst>
              <a:ext uri="{FF2B5EF4-FFF2-40B4-BE49-F238E27FC236}">
                <a16:creationId xmlns:a16="http://schemas.microsoft.com/office/drawing/2014/main" id="{43530B38-7EB4-4650-BFAE-9247A2E7D26C}"/>
              </a:ext>
            </a:extLst>
          </p:cNvPr>
          <p:cNvPicPr>
            <a:picLocks noGrp="1" noChangeAspect="1"/>
          </p:cNvPicPr>
          <p:nvPr>
            <p:ph type="pic" sz="quarter" idx="34"/>
          </p:nvPr>
        </p:nvPicPr>
        <p:blipFill>
          <a:blip r:embed="rId2"/>
          <a:srcRect l="499" r="499"/>
          <a:stretch>
            <a:fillRect/>
          </a:stretch>
        </p:blipFill>
        <p:spPr>
          <a:xfrm>
            <a:off x="7877347" y="2173357"/>
            <a:ext cx="3393342" cy="2998287"/>
          </a:xfrm>
        </p:spPr>
      </p:pic>
    </p:spTree>
    <p:extLst>
      <p:ext uri="{BB962C8B-B14F-4D97-AF65-F5344CB8AC3E}">
        <p14:creationId xmlns:p14="http://schemas.microsoft.com/office/powerpoint/2010/main" val="118072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xfrm>
            <a:off x="11684795" y="6429643"/>
            <a:ext cx="464344" cy="400188"/>
          </a:xfrm>
        </p:spPr>
        <p:txBody>
          <a:bodyPr/>
          <a:lstStyle/>
          <a:p>
            <a:fld id="{19B51A1E-902D-48AF-9020-955120F399B6}" type="slidenum">
              <a:rPr lang="en-ZA" smtClean="0"/>
              <a:pPr/>
              <a:t>11</a:t>
            </a:fld>
            <a:endParaRPr lang="en-ZA" dirty="0"/>
          </a:p>
        </p:txBody>
      </p:sp>
      <p:sp>
        <p:nvSpPr>
          <p:cNvPr id="16" name="TextBox 15" descr="Accent design to caption block">
            <a:extLst>
              <a:ext uri="{FF2B5EF4-FFF2-40B4-BE49-F238E27FC236}">
                <a16:creationId xmlns:a16="http://schemas.microsoft.com/office/drawing/2014/main" id="{03888866-542D-43D4-BFE1-045D36351922}"/>
              </a:ext>
              <a:ext uri="{C183D7F6-B498-43B3-948B-1728B52AA6E4}">
                <adec:decorative xmlns:adec="http://schemas.microsoft.com/office/drawing/2017/decorative" val="1"/>
              </a:ext>
            </a:extLst>
          </p:cNvPr>
          <p:cNvSpPr txBox="1">
            <a:spLocks/>
          </p:cNvSpPr>
          <p:nvPr/>
        </p:nvSpPr>
        <p:spPr>
          <a:xfrm flipH="1">
            <a:off x="0" y="18521"/>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9" name="Isosceles Triangle 18" descr="To shadow accent to title">
            <a:extLst>
              <a:ext uri="{FF2B5EF4-FFF2-40B4-BE49-F238E27FC236}">
                <a16:creationId xmlns:a16="http://schemas.microsoft.com/office/drawing/2014/main" id="{ABF5B12D-6F10-4377-9094-B3E79ECB1B94}"/>
              </a:ext>
              <a:ext uri="{C183D7F6-B498-43B3-948B-1728B52AA6E4}">
                <adec:decorative xmlns:adec="http://schemas.microsoft.com/office/drawing/2017/decorative" val="1"/>
              </a:ext>
            </a:extLst>
          </p:cNvPr>
          <p:cNvSpPr/>
          <p:nvPr/>
        </p:nvSpPr>
        <p:spPr>
          <a:xfrm rot="10800000" flipH="1" flipV="1">
            <a:off x="233105" y="496733"/>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itle 8">
            <a:extLst>
              <a:ext uri="{FF2B5EF4-FFF2-40B4-BE49-F238E27FC236}">
                <a16:creationId xmlns:a16="http://schemas.microsoft.com/office/drawing/2014/main" id="{C00058B4-4A0B-4E24-9FE9-02F8DF7C9D3B}"/>
              </a:ext>
            </a:extLst>
          </p:cNvPr>
          <p:cNvSpPr>
            <a:spLocks noGrp="1"/>
          </p:cNvSpPr>
          <p:nvPr>
            <p:ph type="ctrTitle"/>
          </p:nvPr>
        </p:nvSpPr>
        <p:spPr>
          <a:xfrm>
            <a:off x="458411" y="202378"/>
            <a:ext cx="4034076" cy="652164"/>
          </a:xfrm>
        </p:spPr>
        <p:txBody>
          <a:bodyPr/>
          <a:lstStyle/>
          <a:p>
            <a:r>
              <a:rPr lang="en-IN" sz="3200" dirty="0"/>
              <a:t>Working of DC Motors</a:t>
            </a:r>
            <a:endParaRPr lang="en-IN" dirty="0"/>
          </a:p>
        </p:txBody>
      </p:sp>
      <p:pic>
        <p:nvPicPr>
          <p:cNvPr id="5" name="Picture Placeholder 4">
            <a:extLst>
              <a:ext uri="{FF2B5EF4-FFF2-40B4-BE49-F238E27FC236}">
                <a16:creationId xmlns:a16="http://schemas.microsoft.com/office/drawing/2014/main" id="{74DB96C9-B5A0-46E6-B9F3-B1BD2973E170}"/>
              </a:ext>
            </a:extLst>
          </p:cNvPr>
          <p:cNvPicPr>
            <a:picLocks noGrp="1" noChangeAspect="1"/>
          </p:cNvPicPr>
          <p:nvPr>
            <p:ph type="pic" sz="quarter" idx="14"/>
          </p:nvPr>
        </p:nvPicPr>
        <p:blipFill>
          <a:blip r:embed="rId2"/>
          <a:srcRect t="14984" b="14984"/>
          <a:stretch>
            <a:fillRect/>
          </a:stretch>
        </p:blipFill>
        <p:spPr>
          <a:xfrm>
            <a:off x="1948069" y="1190017"/>
            <a:ext cx="8494644" cy="5439720"/>
          </a:xfrm>
        </p:spPr>
      </p:pic>
    </p:spTree>
    <p:extLst>
      <p:ext uri="{BB962C8B-B14F-4D97-AF65-F5344CB8AC3E}">
        <p14:creationId xmlns:p14="http://schemas.microsoft.com/office/powerpoint/2010/main" val="163832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823335" y="630782"/>
            <a:ext cx="7260491" cy="972730"/>
          </a:xfrm>
        </p:spPr>
        <p:txBody>
          <a:bodyPr/>
          <a:lstStyle/>
          <a:p>
            <a:r>
              <a:rPr lang="en-IN" sz="4800" dirty="0"/>
              <a:t>FEATURES  –DC MOTOR</a:t>
            </a:r>
            <a:endParaRPr lang="en-ZA" sz="4800" dirty="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2173357"/>
            <a:ext cx="10156686" cy="4252643"/>
          </a:xfrm>
        </p:spPr>
        <p:txBody>
          <a:bodyPr/>
          <a:lstStyle/>
          <a:p>
            <a:r>
              <a:rPr lang="en-US" sz="3600" dirty="0"/>
              <a:t>DC motor offers the wide range of speed control both above and below the rated speeds. </a:t>
            </a:r>
          </a:p>
          <a:p>
            <a:r>
              <a:rPr lang="en-US" sz="3600" dirty="0"/>
              <a:t>High starting torque. Therefore dc series motors are used in the applications such as in electric trains and cranes.</a:t>
            </a:r>
          </a:p>
          <a:p>
            <a:r>
              <a:rPr lang="en-US" sz="3600" dirty="0"/>
              <a:t>Quick starting, stopping, reversing and acceleration</a:t>
            </a:r>
          </a:p>
          <a:p>
            <a:r>
              <a:rPr lang="en-US" sz="3600" dirty="0"/>
              <a:t>Best choice for robotics applications</a:t>
            </a:r>
          </a:p>
          <a:p>
            <a:pPr marL="0" indent="0">
              <a:buNone/>
            </a:pPr>
            <a:endParaRPr lang="en-ZA" sz="36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12</a:t>
            </a:fld>
            <a:endParaRPr lang="en-ZA" dirty="0"/>
          </a:p>
        </p:txBody>
      </p:sp>
    </p:spTree>
    <p:extLst>
      <p:ext uri="{BB962C8B-B14F-4D97-AF65-F5344CB8AC3E}">
        <p14:creationId xmlns:p14="http://schemas.microsoft.com/office/powerpoint/2010/main" val="203072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921596" y="670830"/>
            <a:ext cx="9560874" cy="991467"/>
          </a:xfrm>
        </p:spPr>
        <p:txBody>
          <a:bodyPr/>
          <a:lstStyle/>
          <a:p>
            <a:r>
              <a:rPr lang="en-IN" sz="4800" dirty="0"/>
              <a:t>There are two special  motors used in robotics</a:t>
            </a:r>
            <a:br>
              <a:rPr lang="en-IN" sz="5400" dirty="0"/>
            </a:br>
            <a:endParaRPr lang="en-ZA" sz="5400" dirty="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921596" y="2420501"/>
            <a:ext cx="5472000" cy="4252643"/>
          </a:xfrm>
        </p:spPr>
        <p:txBody>
          <a:bodyPr/>
          <a:lstStyle/>
          <a:p>
            <a:pPr>
              <a:buFont typeface="Courier New" panose="02070309020205020404" pitchFamily="49" charset="0"/>
              <a:buChar char="o"/>
            </a:pPr>
            <a:r>
              <a:rPr lang="en-IN" sz="4000" dirty="0"/>
              <a:t>Servo Motors</a:t>
            </a:r>
          </a:p>
          <a:p>
            <a:pPr>
              <a:buFont typeface="Courier New" panose="02070309020205020404" pitchFamily="49" charset="0"/>
              <a:buChar char="o"/>
            </a:pPr>
            <a:endParaRPr lang="en-IN" sz="4000" dirty="0"/>
          </a:p>
          <a:p>
            <a:pPr marL="0" indent="0">
              <a:buNone/>
            </a:pPr>
            <a:endParaRPr lang="en-IN" sz="4000" dirty="0"/>
          </a:p>
          <a:p>
            <a:pPr>
              <a:buFont typeface="Courier New" panose="02070309020205020404" pitchFamily="49" charset="0"/>
              <a:buChar char="o"/>
            </a:pPr>
            <a:r>
              <a:rPr lang="en-IN" sz="4000" dirty="0"/>
              <a:t>Stepper Motors</a:t>
            </a:r>
          </a:p>
          <a:p>
            <a:pPr marL="0" indent="0">
              <a:buNone/>
            </a:pPr>
            <a:endParaRPr lang="en-ZA" sz="4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13</a:t>
            </a:fld>
            <a:endParaRPr lang="en-ZA" dirty="0"/>
          </a:p>
        </p:txBody>
      </p:sp>
      <p:pic>
        <p:nvPicPr>
          <p:cNvPr id="7" name="Picture Placeholder 6">
            <a:extLst>
              <a:ext uri="{FF2B5EF4-FFF2-40B4-BE49-F238E27FC236}">
                <a16:creationId xmlns:a16="http://schemas.microsoft.com/office/drawing/2014/main" id="{F740C783-005F-45FA-8347-42A3668F2408}"/>
              </a:ext>
            </a:extLst>
          </p:cNvPr>
          <p:cNvPicPr>
            <a:picLocks noGrp="1" noChangeAspect="1"/>
          </p:cNvPicPr>
          <p:nvPr>
            <p:ph type="pic" sz="quarter" idx="34"/>
          </p:nvPr>
        </p:nvPicPr>
        <p:blipFill>
          <a:blip r:embed="rId2"/>
          <a:srcRect t="5809" b="5809"/>
          <a:stretch>
            <a:fillRect/>
          </a:stretch>
        </p:blipFill>
        <p:spPr>
          <a:xfrm>
            <a:off x="8480830" y="1550644"/>
            <a:ext cx="2405261" cy="2125239"/>
          </a:xfrm>
        </p:spPr>
      </p:pic>
      <p:pic>
        <p:nvPicPr>
          <p:cNvPr id="11" name="Picture Placeholder 10">
            <a:extLst>
              <a:ext uri="{FF2B5EF4-FFF2-40B4-BE49-F238E27FC236}">
                <a16:creationId xmlns:a16="http://schemas.microsoft.com/office/drawing/2014/main" id="{70175569-316C-4545-BE94-F9D4AA22F30F}"/>
              </a:ext>
            </a:extLst>
          </p:cNvPr>
          <p:cNvPicPr>
            <a:picLocks noGrp="1" noChangeAspect="1"/>
          </p:cNvPicPr>
          <p:nvPr>
            <p:ph type="pic" sz="quarter" idx="35"/>
          </p:nvPr>
        </p:nvPicPr>
        <p:blipFill>
          <a:blip r:embed="rId3"/>
          <a:srcRect t="5809" b="5809"/>
          <a:stretch>
            <a:fillRect/>
          </a:stretch>
        </p:blipFill>
        <p:spPr>
          <a:xfrm>
            <a:off x="7569748" y="4138751"/>
            <a:ext cx="2405261" cy="2125239"/>
          </a:xfrm>
        </p:spPr>
      </p:pic>
    </p:spTree>
    <p:extLst>
      <p:ext uri="{BB962C8B-B14F-4D97-AF65-F5344CB8AC3E}">
        <p14:creationId xmlns:p14="http://schemas.microsoft.com/office/powerpoint/2010/main" val="178079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823335" y="630782"/>
            <a:ext cx="7260491" cy="972730"/>
          </a:xfrm>
        </p:spPr>
        <p:txBody>
          <a:bodyPr/>
          <a:lstStyle/>
          <a:p>
            <a:r>
              <a:rPr lang="en-ZA" sz="4800" dirty="0"/>
              <a:t>SERVO MOTOR</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2173357"/>
            <a:ext cx="10156686" cy="4252643"/>
          </a:xfrm>
        </p:spPr>
        <p:txBody>
          <a:bodyPr/>
          <a:lstStyle/>
          <a:p>
            <a:pPr marL="0" indent="0" algn="just">
              <a:buNone/>
            </a:pPr>
            <a:r>
              <a:rPr lang="en-US" sz="3600" dirty="0"/>
              <a:t>A servomotor is a rotary actuator or linear actuator that allows for precise control of angular or linear position, velocity and acceleration. </a:t>
            </a:r>
          </a:p>
          <a:p>
            <a:pPr marL="0" indent="0" algn="just">
              <a:buNone/>
            </a:pPr>
            <a:r>
              <a:rPr lang="en-US" sz="4000" dirty="0"/>
              <a:t>           </a:t>
            </a:r>
            <a:r>
              <a:rPr lang="en-US" sz="3600" dirty="0"/>
              <a:t>A servomotor uses position feedback to control its motion and final position. The input to its control is a signal (either analog or digital) representing the position commanded for the output shaft.</a:t>
            </a:r>
            <a:endParaRPr lang="en-IN" sz="4000" dirty="0"/>
          </a:p>
          <a:p>
            <a:pPr marL="0" indent="0">
              <a:buNone/>
            </a:pPr>
            <a:endParaRPr lang="en-ZA" sz="36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15079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2000" y="566661"/>
            <a:ext cx="8089149" cy="909229"/>
          </a:xfrm>
        </p:spPr>
        <p:txBody>
          <a:bodyPr/>
          <a:lstStyle/>
          <a:p>
            <a:r>
              <a:rPr lang="en-IN" sz="4000" dirty="0"/>
              <a:t>A DC servo motor is an assembly of four separate components , namely</a:t>
            </a:r>
            <a:br>
              <a:rPr lang="en-IN" dirty="0"/>
            </a:br>
            <a:endParaRPr lang="en-ZA" dirty="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r>
              <a:rPr lang="en-IN" sz="4400" dirty="0"/>
              <a:t>DC motor</a:t>
            </a:r>
          </a:p>
          <a:p>
            <a:r>
              <a:rPr lang="en-IN" sz="4400" dirty="0"/>
              <a:t>Gear assembly</a:t>
            </a:r>
          </a:p>
          <a:p>
            <a:r>
              <a:rPr lang="en-IN" sz="4400" dirty="0"/>
              <a:t>Position sensing device</a:t>
            </a:r>
          </a:p>
          <a:p>
            <a:r>
              <a:rPr lang="en-IN" sz="4400" dirty="0"/>
              <a:t>Control circuit</a:t>
            </a:r>
          </a:p>
          <a:p>
            <a:pPr marL="0" indent="0">
              <a:buNone/>
            </a:pPr>
            <a:endParaRPr lang="en-ZA" sz="4400" dirty="0"/>
          </a:p>
        </p:txBody>
      </p:sp>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7" name="Freeform 5" descr="Solid accent block">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15</a:t>
            </a:fld>
            <a:endParaRPr lang="en-ZA" dirty="0"/>
          </a:p>
        </p:txBody>
      </p:sp>
      <p:pic>
        <p:nvPicPr>
          <p:cNvPr id="9" name="Picture Placeholder 8">
            <a:extLst>
              <a:ext uri="{FF2B5EF4-FFF2-40B4-BE49-F238E27FC236}">
                <a16:creationId xmlns:a16="http://schemas.microsoft.com/office/drawing/2014/main" id="{49FF40F3-7B19-47B3-A001-3FCEDE729A48}"/>
              </a:ext>
            </a:extLst>
          </p:cNvPr>
          <p:cNvPicPr>
            <a:picLocks noGrp="1" noChangeAspect="1"/>
          </p:cNvPicPr>
          <p:nvPr>
            <p:ph type="pic" sz="quarter" idx="36"/>
          </p:nvPr>
        </p:nvPicPr>
        <p:blipFill>
          <a:blip r:embed="rId2"/>
          <a:srcRect l="4155" r="4155"/>
          <a:stretch>
            <a:fillRect/>
          </a:stretch>
        </p:blipFill>
        <p:spPr>
          <a:xfrm>
            <a:off x="6283325" y="1682750"/>
            <a:ext cx="5511800" cy="4508500"/>
          </a:xfrm>
        </p:spPr>
      </p:pic>
    </p:spTree>
    <p:extLst>
      <p:ext uri="{BB962C8B-B14F-4D97-AF65-F5344CB8AC3E}">
        <p14:creationId xmlns:p14="http://schemas.microsoft.com/office/powerpoint/2010/main" val="364070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xfrm>
            <a:off x="11684795" y="6429643"/>
            <a:ext cx="464344" cy="400188"/>
          </a:xfrm>
        </p:spPr>
        <p:txBody>
          <a:bodyPr/>
          <a:lstStyle/>
          <a:p>
            <a:fld id="{19B51A1E-902D-48AF-9020-955120F399B6}" type="slidenum">
              <a:rPr lang="en-ZA" smtClean="0"/>
              <a:pPr/>
              <a:t>16</a:t>
            </a:fld>
            <a:endParaRPr lang="en-ZA" dirty="0"/>
          </a:p>
        </p:txBody>
      </p:sp>
      <p:pic>
        <p:nvPicPr>
          <p:cNvPr id="12" name="Picture 11">
            <a:extLst>
              <a:ext uri="{FF2B5EF4-FFF2-40B4-BE49-F238E27FC236}">
                <a16:creationId xmlns:a16="http://schemas.microsoft.com/office/drawing/2014/main" id="{17EA2D4E-C785-44B6-BC40-E9CDC5E8C6B9}"/>
              </a:ext>
            </a:extLst>
          </p:cNvPr>
          <p:cNvPicPr>
            <a:picLocks noChangeAspect="1"/>
          </p:cNvPicPr>
          <p:nvPr/>
        </p:nvPicPr>
        <p:blipFill>
          <a:blip r:embed="rId2"/>
          <a:stretch>
            <a:fillRect/>
          </a:stretch>
        </p:blipFill>
        <p:spPr>
          <a:xfrm>
            <a:off x="2085726" y="401154"/>
            <a:ext cx="7689823" cy="5774358"/>
          </a:xfrm>
          <a:prstGeom prst="rect">
            <a:avLst/>
          </a:prstGeom>
        </p:spPr>
      </p:pic>
    </p:spTree>
    <p:extLst>
      <p:ext uri="{BB962C8B-B14F-4D97-AF65-F5344CB8AC3E}">
        <p14:creationId xmlns:p14="http://schemas.microsoft.com/office/powerpoint/2010/main" val="49348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xfrm>
            <a:off x="11684795" y="6429643"/>
            <a:ext cx="464344" cy="400188"/>
          </a:xfrm>
        </p:spPr>
        <p:txBody>
          <a:bodyPr/>
          <a:lstStyle/>
          <a:p>
            <a:fld id="{19B51A1E-902D-48AF-9020-955120F399B6}" type="slidenum">
              <a:rPr lang="en-ZA" smtClean="0"/>
              <a:pPr/>
              <a:t>17</a:t>
            </a:fld>
            <a:endParaRPr lang="en-ZA" dirty="0"/>
          </a:p>
        </p:txBody>
      </p:sp>
      <p:pic>
        <p:nvPicPr>
          <p:cNvPr id="9" name="Picture 8">
            <a:extLst>
              <a:ext uri="{FF2B5EF4-FFF2-40B4-BE49-F238E27FC236}">
                <a16:creationId xmlns:a16="http://schemas.microsoft.com/office/drawing/2014/main" id="{69B319C5-C3FC-4B9D-A6FC-C6F016783C01}"/>
              </a:ext>
            </a:extLst>
          </p:cNvPr>
          <p:cNvPicPr>
            <a:picLocks noChangeAspect="1"/>
          </p:cNvPicPr>
          <p:nvPr/>
        </p:nvPicPr>
        <p:blipFill>
          <a:blip r:embed="rId2"/>
          <a:stretch>
            <a:fillRect/>
          </a:stretch>
        </p:blipFill>
        <p:spPr>
          <a:xfrm>
            <a:off x="3167271" y="624777"/>
            <a:ext cx="5579164" cy="6004960"/>
          </a:xfrm>
          <a:prstGeom prst="rect">
            <a:avLst/>
          </a:prstGeom>
        </p:spPr>
      </p:pic>
    </p:spTree>
    <p:extLst>
      <p:ext uri="{BB962C8B-B14F-4D97-AF65-F5344CB8AC3E}">
        <p14:creationId xmlns:p14="http://schemas.microsoft.com/office/powerpoint/2010/main" val="116020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823335" y="630782"/>
            <a:ext cx="7260491" cy="972730"/>
          </a:xfrm>
        </p:spPr>
        <p:txBody>
          <a:bodyPr/>
          <a:lstStyle/>
          <a:p>
            <a:r>
              <a:rPr lang="en-ZA" sz="4800" dirty="0"/>
              <a:t>STEPPER MOTOR</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2173357"/>
            <a:ext cx="7652025" cy="3034747"/>
          </a:xfrm>
        </p:spPr>
        <p:txBody>
          <a:bodyPr/>
          <a:lstStyle/>
          <a:p>
            <a:pPr marL="0" indent="0">
              <a:buNone/>
            </a:pPr>
            <a:r>
              <a:rPr lang="en-US" sz="3600" dirty="0"/>
              <a:t>A Stepper motor or step motor or stepping motor is a Brushless DC electric motor that divides a full rotation into a number of equal steps. The motor's position can then be commanded to move and hold at one of these steps without any position sensor for feedback </a:t>
            </a:r>
            <a:endParaRPr lang="en-IN" sz="3600" dirty="0"/>
          </a:p>
          <a:p>
            <a:pPr marL="0" indent="0">
              <a:buNone/>
            </a:pPr>
            <a:endParaRPr lang="en-ZA" sz="36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18</a:t>
            </a:fld>
            <a:endParaRPr lang="en-ZA" dirty="0"/>
          </a:p>
        </p:txBody>
      </p:sp>
      <p:pic>
        <p:nvPicPr>
          <p:cNvPr id="3" name="Picture 2">
            <a:extLst>
              <a:ext uri="{FF2B5EF4-FFF2-40B4-BE49-F238E27FC236}">
                <a16:creationId xmlns:a16="http://schemas.microsoft.com/office/drawing/2014/main" id="{2FDB9522-76CE-47CD-A92F-8085F6DE89A2}"/>
              </a:ext>
            </a:extLst>
          </p:cNvPr>
          <p:cNvPicPr>
            <a:picLocks noChangeAspect="1"/>
          </p:cNvPicPr>
          <p:nvPr/>
        </p:nvPicPr>
        <p:blipFill>
          <a:blip r:embed="rId2"/>
          <a:stretch>
            <a:fillRect/>
          </a:stretch>
        </p:blipFill>
        <p:spPr>
          <a:xfrm>
            <a:off x="8910393" y="2626886"/>
            <a:ext cx="2402032" cy="2127688"/>
          </a:xfrm>
          <a:prstGeom prst="rect">
            <a:avLst/>
          </a:prstGeom>
        </p:spPr>
      </p:pic>
    </p:spTree>
    <p:extLst>
      <p:ext uri="{BB962C8B-B14F-4D97-AF65-F5344CB8AC3E}">
        <p14:creationId xmlns:p14="http://schemas.microsoft.com/office/powerpoint/2010/main" val="411359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xfrm>
            <a:off x="11684795" y="6429643"/>
            <a:ext cx="464344" cy="400188"/>
          </a:xfrm>
        </p:spPr>
        <p:txBody>
          <a:bodyPr/>
          <a:lstStyle/>
          <a:p>
            <a:fld id="{19B51A1E-902D-48AF-9020-955120F399B6}" type="slidenum">
              <a:rPr lang="en-ZA" smtClean="0"/>
              <a:pPr/>
              <a:t>19</a:t>
            </a:fld>
            <a:endParaRPr lang="en-ZA" dirty="0"/>
          </a:p>
        </p:txBody>
      </p:sp>
      <p:pic>
        <p:nvPicPr>
          <p:cNvPr id="11" name="Picture 10">
            <a:extLst>
              <a:ext uri="{FF2B5EF4-FFF2-40B4-BE49-F238E27FC236}">
                <a16:creationId xmlns:a16="http://schemas.microsoft.com/office/drawing/2014/main" id="{D1281451-7C41-4989-A396-8A25EF80DB4B}"/>
              </a:ext>
            </a:extLst>
          </p:cNvPr>
          <p:cNvPicPr>
            <a:picLocks noChangeAspect="1"/>
          </p:cNvPicPr>
          <p:nvPr/>
        </p:nvPicPr>
        <p:blipFill>
          <a:blip r:embed="rId2"/>
          <a:stretch>
            <a:fillRect/>
          </a:stretch>
        </p:blipFill>
        <p:spPr>
          <a:xfrm>
            <a:off x="2849218" y="301487"/>
            <a:ext cx="6255026" cy="6255026"/>
          </a:xfrm>
          <a:prstGeom prst="rect">
            <a:avLst/>
          </a:prstGeom>
        </p:spPr>
      </p:pic>
    </p:spTree>
    <p:extLst>
      <p:ext uri="{BB962C8B-B14F-4D97-AF65-F5344CB8AC3E}">
        <p14:creationId xmlns:p14="http://schemas.microsoft.com/office/powerpoint/2010/main" val="79739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24000" y="1020374"/>
            <a:ext cx="5472000" cy="432000"/>
          </a:xfrm>
        </p:spPr>
        <p:txBody>
          <a:bodyPr/>
          <a:lstStyle/>
          <a:p>
            <a:r>
              <a:rPr lang="en-ZA" sz="6000" dirty="0"/>
              <a:t>GEARS</a:t>
            </a:r>
            <a:endParaRPr lang="en-ZA" sz="4400"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56000"/>
            <a:ext cx="5472000" cy="3600000"/>
          </a:xfrm>
        </p:spPr>
        <p:txBody>
          <a:bodyPr/>
          <a:lstStyle/>
          <a:p>
            <a:pPr marL="0" indent="0">
              <a:buNone/>
            </a:pPr>
            <a:r>
              <a:rPr lang="en-IN" sz="2800" dirty="0"/>
              <a:t>A Gear is a rotating machine element which are used to transmit Torque. They have cut teeth which mesh with another gear </a:t>
            </a:r>
          </a:p>
          <a:p>
            <a:pPr marL="0" indent="0">
              <a:buNone/>
            </a:pPr>
            <a:r>
              <a:rPr lang="en-IN" sz="2800" dirty="0"/>
              <a:t>Gears have the ability to change the speed ,torque and the direction of power source ,thus creating a mechanical advantage through their gear ratio</a:t>
            </a:r>
          </a:p>
          <a:p>
            <a:pPr marL="0" indent="0">
              <a:buNone/>
            </a:pPr>
            <a:endParaRPr lang="en-ZA" sz="2800" dirty="0"/>
          </a:p>
        </p:txBody>
      </p:sp>
      <p:sp>
        <p:nvSpPr>
          <p:cNvPr id="15" name="Freeform 5" descr="Hollow image accent">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Solid image accent">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2</a:t>
            </a:fld>
            <a:endParaRPr lang="en-ZA" dirty="0"/>
          </a:p>
        </p:txBody>
      </p:sp>
      <p:pic>
        <p:nvPicPr>
          <p:cNvPr id="12" name="Picture Placeholder 11">
            <a:extLst>
              <a:ext uri="{FF2B5EF4-FFF2-40B4-BE49-F238E27FC236}">
                <a16:creationId xmlns:a16="http://schemas.microsoft.com/office/drawing/2014/main" id="{A74F67F2-3A33-4601-8793-A60B37A8C7FC}"/>
              </a:ext>
            </a:extLst>
          </p:cNvPr>
          <p:cNvPicPr>
            <a:picLocks noGrp="1" noChangeAspect="1"/>
          </p:cNvPicPr>
          <p:nvPr>
            <p:ph type="pic" sz="quarter" idx="14"/>
          </p:nvPr>
        </p:nvPicPr>
        <p:blipFill>
          <a:blip r:embed="rId2"/>
          <a:srcRect t="5811" b="5811"/>
          <a:stretch>
            <a:fillRect/>
          </a:stretch>
        </p:blipFill>
        <p:spPr/>
      </p:pic>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sz="4000" b="1" dirty="0"/>
              <a:t>Servo motor vs Stepper motor</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286786"/>
            <a:ext cx="5472000" cy="360000"/>
          </a:xfrm>
        </p:spPr>
        <p:txBody>
          <a:bodyPr/>
          <a:lstStyle/>
          <a:p>
            <a:r>
              <a:rPr lang="en-ZA" sz="3200" dirty="0"/>
              <a:t>Servo motor</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67096"/>
            <a:ext cx="5472000" cy="2651825"/>
          </a:xfrm>
        </p:spPr>
        <p:txBody>
          <a:bodyPr/>
          <a:lstStyle/>
          <a:p>
            <a:pPr fontAlgn="t"/>
            <a:r>
              <a:rPr lang="en-IN" sz="2000" dirty="0"/>
              <a:t>OPERATE IN A CLOSED LOOP-IT HAS AN INTERNAL FEEDBACK</a:t>
            </a:r>
          </a:p>
          <a:p>
            <a:pPr fontAlgn="t"/>
            <a:r>
              <a:rPr lang="en-IN" sz="2000" dirty="0"/>
              <a:t>MAINTAINS THE TORQUE IN HIGH ROTATIONAL SPEEDS</a:t>
            </a:r>
          </a:p>
          <a:p>
            <a:pPr fontAlgn="t"/>
            <a:r>
              <a:rPr lang="en-IN" sz="2000" dirty="0"/>
              <a:t>HIGH POWER TO WEIGHT RATIO</a:t>
            </a:r>
          </a:p>
          <a:p>
            <a:pPr fontAlgn="t"/>
            <a:r>
              <a:rPr lang="en-IN" sz="2000" dirty="0"/>
              <a:t>TYPICALLY HAS 4 TO 12 POLES</a:t>
            </a:r>
          </a:p>
          <a:p>
            <a:pPr fontAlgn="t"/>
            <a:r>
              <a:rPr lang="en-IN" sz="2000" dirty="0"/>
              <a:t>EXPENSIVE</a:t>
            </a:r>
          </a:p>
          <a:p>
            <a:endParaRPr lang="en-ZA"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99999" y="2331448"/>
            <a:ext cx="5472000" cy="358775"/>
          </a:xfrm>
        </p:spPr>
        <p:txBody>
          <a:bodyPr/>
          <a:lstStyle/>
          <a:p>
            <a:r>
              <a:rPr lang="en-ZA" sz="2800" dirty="0"/>
              <a:t>Stepper motor</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942" y="2967096"/>
            <a:ext cx="5472113" cy="2650562"/>
          </a:xfrm>
        </p:spPr>
        <p:txBody>
          <a:bodyPr/>
          <a:lstStyle/>
          <a:p>
            <a:pPr fontAlgn="t"/>
            <a:r>
              <a:rPr lang="en-IN" sz="2000" dirty="0"/>
              <a:t>OPERATE IN AN OPEN LOOP-NO FEEDBACK AND THUS MORE PRONE TO ERROR</a:t>
            </a:r>
          </a:p>
          <a:p>
            <a:pPr fontAlgn="t"/>
            <a:r>
              <a:rPr lang="en-IN" sz="2000" dirty="0"/>
              <a:t>LOSES TORQUE IN HIGH ROTATIONAL SPEEDS</a:t>
            </a:r>
          </a:p>
          <a:p>
            <a:pPr marL="0" indent="0" fontAlgn="t">
              <a:buNone/>
            </a:pPr>
            <a:endParaRPr lang="en-IN" sz="2000" dirty="0"/>
          </a:p>
          <a:p>
            <a:pPr fontAlgn="t"/>
            <a:r>
              <a:rPr lang="en-IN" sz="2000" dirty="0"/>
              <a:t>SMALL POWER TO WEIGHT RATIO</a:t>
            </a:r>
          </a:p>
          <a:p>
            <a:pPr fontAlgn="t"/>
            <a:r>
              <a:rPr lang="en-IN" sz="2000" dirty="0"/>
              <a:t>TYPICALLY HAS 50 TO 100 POLES</a:t>
            </a:r>
          </a:p>
          <a:p>
            <a:pPr fontAlgn="t"/>
            <a:r>
              <a:rPr lang="en-IN" sz="2000" dirty="0"/>
              <a:t>CHEAP COMPARED TO SERVOs</a:t>
            </a:r>
          </a:p>
          <a:p>
            <a:endParaRPr lang="en-ZA"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318883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776556"/>
            <a:ext cx="6326609" cy="432000"/>
          </a:xfrm>
        </p:spPr>
        <p:txBody>
          <a:bodyPr/>
          <a:lstStyle/>
          <a:p>
            <a:r>
              <a:rPr lang="en-ZA" sz="5400" b="1" dirty="0"/>
              <a:t>Lets do a task..</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763304" y="2478943"/>
            <a:ext cx="8619235" cy="1026257"/>
          </a:xfrm>
        </p:spPr>
        <p:txBody>
          <a:bodyPr/>
          <a:lstStyle/>
          <a:p>
            <a:r>
              <a:rPr lang="en-ZA" sz="4000" dirty="0"/>
              <a:t>Design a mechanism to convert rotary motion to linear motion</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21</a:t>
            </a:fld>
            <a:endParaRPr lang="en-ZA" dirty="0"/>
          </a:p>
        </p:txBody>
      </p:sp>
    </p:spTree>
    <p:extLst>
      <p:ext uri="{BB962C8B-B14F-4D97-AF65-F5344CB8AC3E}">
        <p14:creationId xmlns:p14="http://schemas.microsoft.com/office/powerpoint/2010/main" val="167735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6D75A6D5-4522-47B6-BC6C-4D8F2D818E82}"/>
              </a:ext>
            </a:extLst>
          </p:cNvPr>
          <p:cNvPicPr>
            <a:picLocks noGrp="1" noChangeAspect="1"/>
          </p:cNvPicPr>
          <p:nvPr>
            <p:ph type="pic" sz="quarter" idx="14"/>
          </p:nvPr>
        </p:nvPicPr>
        <p:blipFill>
          <a:blip r:embed="rId2"/>
          <a:srcRect l="7569" r="7569"/>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2000" y="1468742"/>
            <a:ext cx="5472000" cy="432000"/>
          </a:xfrm>
        </p:spPr>
        <p:txBody>
          <a:bodyPr/>
          <a:lstStyle/>
          <a:p>
            <a:r>
              <a:rPr lang="en-ZA" sz="6000" dirty="0"/>
              <a:t>GEAR  RATIO</a:t>
            </a:r>
            <a:endParaRPr lang="en-ZA" sz="4400"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46301"/>
            <a:ext cx="5472000" cy="2842957"/>
          </a:xfrm>
        </p:spPr>
        <p:txBody>
          <a:bodyPr/>
          <a:lstStyle/>
          <a:p>
            <a:pPr marL="0" indent="0">
              <a:buNone/>
            </a:pPr>
            <a:r>
              <a:rPr lang="en-US" sz="3600" dirty="0"/>
              <a:t>Gear ratio is the ratio of the number of turns the output shaft makes when the input shaft turns once.</a:t>
            </a:r>
          </a:p>
          <a:p>
            <a:pPr marL="0" indent="0">
              <a:buNone/>
            </a:pPr>
            <a:endParaRPr lang="en-ZA" sz="3600" dirty="0"/>
          </a:p>
        </p:txBody>
      </p:sp>
      <p:sp>
        <p:nvSpPr>
          <p:cNvPr id="15" name="Freeform 5" descr="Hollow image accent">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Solid image accent">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3</a:t>
            </a:fld>
            <a:endParaRPr lang="en-ZA" dirty="0"/>
          </a:p>
        </p:txBody>
      </p:sp>
      <p:pic>
        <p:nvPicPr>
          <p:cNvPr id="28" name="Picture 27">
            <a:extLst>
              <a:ext uri="{FF2B5EF4-FFF2-40B4-BE49-F238E27FC236}">
                <a16:creationId xmlns:a16="http://schemas.microsoft.com/office/drawing/2014/main" id="{93C5818E-5C80-493B-BC8C-AA283FAE5CC8}"/>
              </a:ext>
            </a:extLst>
          </p:cNvPr>
          <p:cNvPicPr>
            <a:picLocks noChangeAspect="1"/>
          </p:cNvPicPr>
          <p:nvPr/>
        </p:nvPicPr>
        <p:blipFill>
          <a:blip r:embed="rId3"/>
          <a:stretch>
            <a:fillRect/>
          </a:stretch>
        </p:blipFill>
        <p:spPr>
          <a:xfrm>
            <a:off x="557419" y="4626872"/>
            <a:ext cx="3009852" cy="899285"/>
          </a:xfrm>
          <a:prstGeom prst="rect">
            <a:avLst/>
          </a:prstGeom>
        </p:spPr>
      </p:pic>
      <p:pic>
        <p:nvPicPr>
          <p:cNvPr id="30" name="Picture 29">
            <a:extLst>
              <a:ext uri="{FF2B5EF4-FFF2-40B4-BE49-F238E27FC236}">
                <a16:creationId xmlns:a16="http://schemas.microsoft.com/office/drawing/2014/main" id="{136AC061-65C9-4121-BA46-8987D4AC653B}"/>
              </a:ext>
            </a:extLst>
          </p:cNvPr>
          <p:cNvPicPr>
            <a:picLocks noChangeAspect="1"/>
          </p:cNvPicPr>
          <p:nvPr/>
        </p:nvPicPr>
        <p:blipFill>
          <a:blip r:embed="rId4"/>
          <a:stretch>
            <a:fillRect/>
          </a:stretch>
        </p:blipFill>
        <p:spPr>
          <a:xfrm>
            <a:off x="3862790" y="4626872"/>
            <a:ext cx="1744615" cy="899285"/>
          </a:xfrm>
          <a:prstGeom prst="rect">
            <a:avLst/>
          </a:prstGeom>
        </p:spPr>
      </p:pic>
    </p:spTree>
    <p:extLst>
      <p:ext uri="{BB962C8B-B14F-4D97-AF65-F5344CB8AC3E}">
        <p14:creationId xmlns:p14="http://schemas.microsoft.com/office/powerpoint/2010/main" val="29412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1340170" y="432000"/>
            <a:ext cx="5472000" cy="432000"/>
          </a:xfrm>
        </p:spPr>
        <p:txBody>
          <a:bodyPr/>
          <a:lstStyle/>
          <a:p>
            <a:r>
              <a:rPr lang="en-ZA" sz="4000" dirty="0"/>
              <a:t>TYPES OF GEARS</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2173357"/>
            <a:ext cx="5472000" cy="4252643"/>
          </a:xfrm>
        </p:spPr>
        <p:txBody>
          <a:bodyPr/>
          <a:lstStyle/>
          <a:p>
            <a:r>
              <a:rPr lang="en-IN" b="1" u="sng" dirty="0"/>
              <a:t>SPUR GEAR </a:t>
            </a:r>
            <a:r>
              <a:rPr lang="en-US" dirty="0"/>
              <a:t>Gears having cylindrical pitch surfaces are called cylindrical gears. It has  a tooth line which is straight and parallel to the shaft.</a:t>
            </a:r>
          </a:p>
          <a:p>
            <a:endParaRPr lang="en-US" dirty="0"/>
          </a:p>
          <a:p>
            <a:r>
              <a:rPr lang="en-US" b="1" u="sng" dirty="0"/>
              <a:t>HELICAL GEARS </a:t>
            </a:r>
            <a:r>
              <a:rPr lang="en-US" dirty="0"/>
              <a:t>are used with parallel shafts similar to spur gears and are cylindrical gears with winding tooth lines. They have better teeth meshing than spur gears and have superior quietness and can transmit higher loads.</a:t>
            </a:r>
          </a:p>
          <a:p>
            <a:endParaRPr lang="en-US" dirty="0"/>
          </a:p>
          <a:p>
            <a:r>
              <a:rPr lang="en-US" b="1" u="sng" dirty="0"/>
              <a:t>WORM GEAR </a:t>
            </a:r>
            <a:r>
              <a:rPr lang="en-US" dirty="0"/>
              <a:t>A screw shape cut on a shaft is the worm, the mating gear is the worm wheel, and together on non-intersecting shafts is called a worm gear.</a:t>
            </a:r>
          </a:p>
          <a:p>
            <a:pPr marL="0" indent="0">
              <a:buNone/>
            </a:pPr>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4</a:t>
            </a:fld>
            <a:endParaRPr lang="en-ZA" dirty="0"/>
          </a:p>
        </p:txBody>
      </p:sp>
      <p:pic>
        <p:nvPicPr>
          <p:cNvPr id="23" name="Picture Placeholder 22">
            <a:extLst>
              <a:ext uri="{FF2B5EF4-FFF2-40B4-BE49-F238E27FC236}">
                <a16:creationId xmlns:a16="http://schemas.microsoft.com/office/drawing/2014/main" id="{B9646DE6-9760-46D1-80D7-0E2D8DAF2C8B}"/>
              </a:ext>
            </a:extLst>
          </p:cNvPr>
          <p:cNvPicPr>
            <a:picLocks noGrp="1" noChangeAspect="1"/>
          </p:cNvPicPr>
          <p:nvPr>
            <p:ph type="pic" sz="quarter" idx="34"/>
          </p:nvPr>
        </p:nvPicPr>
        <p:blipFill>
          <a:blip r:embed="rId2"/>
          <a:srcRect t="5809" b="5809"/>
          <a:stretch>
            <a:fillRect/>
          </a:stretch>
        </p:blipFill>
        <p:spPr>
          <a:xfrm>
            <a:off x="9014925" y="1289666"/>
            <a:ext cx="2154992" cy="1904107"/>
          </a:xfrm>
        </p:spPr>
      </p:pic>
      <p:pic>
        <p:nvPicPr>
          <p:cNvPr id="25" name="Picture Placeholder 24">
            <a:extLst>
              <a:ext uri="{FF2B5EF4-FFF2-40B4-BE49-F238E27FC236}">
                <a16:creationId xmlns:a16="http://schemas.microsoft.com/office/drawing/2014/main" id="{57E5B1DC-212E-4277-BD16-306E3E271ED4}"/>
              </a:ext>
            </a:extLst>
          </p:cNvPr>
          <p:cNvPicPr>
            <a:picLocks noGrp="1" noChangeAspect="1"/>
          </p:cNvPicPr>
          <p:nvPr>
            <p:ph type="pic" sz="quarter" idx="14"/>
          </p:nvPr>
        </p:nvPicPr>
        <p:blipFill>
          <a:blip r:embed="rId3"/>
          <a:srcRect l="19495" r="19495"/>
          <a:stretch>
            <a:fillRect/>
          </a:stretch>
        </p:blipFill>
        <p:spPr>
          <a:xfrm>
            <a:off x="6812170" y="2738334"/>
            <a:ext cx="2405261" cy="2125239"/>
          </a:xfrm>
        </p:spPr>
      </p:pic>
      <p:pic>
        <p:nvPicPr>
          <p:cNvPr id="27" name="Picture Placeholder 26">
            <a:extLst>
              <a:ext uri="{FF2B5EF4-FFF2-40B4-BE49-F238E27FC236}">
                <a16:creationId xmlns:a16="http://schemas.microsoft.com/office/drawing/2014/main" id="{3E3F7447-D083-4F77-97EF-397B3C239B1D}"/>
              </a:ext>
            </a:extLst>
          </p:cNvPr>
          <p:cNvPicPr>
            <a:picLocks noGrp="1" noChangeAspect="1"/>
          </p:cNvPicPr>
          <p:nvPr>
            <p:ph type="pic" sz="quarter" idx="35"/>
          </p:nvPr>
        </p:nvPicPr>
        <p:blipFill>
          <a:blip r:embed="rId4"/>
          <a:srcRect t="5809" b="5809"/>
          <a:stretch>
            <a:fillRect/>
          </a:stretch>
        </p:blipFill>
        <p:spPr>
          <a:xfrm>
            <a:off x="8812420" y="4352098"/>
            <a:ext cx="2405261" cy="2125239"/>
          </a:xfrm>
        </p:spPr>
      </p:pic>
    </p:spTree>
    <p:extLst>
      <p:ext uri="{BB962C8B-B14F-4D97-AF65-F5344CB8AC3E}">
        <p14:creationId xmlns:p14="http://schemas.microsoft.com/office/powerpoint/2010/main" val="289385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083457-B87E-45C8-AEE5-6E9BF539CBAE}"/>
              </a:ext>
            </a:extLst>
          </p:cNvPr>
          <p:cNvSpPr>
            <a:spLocks noGrp="1"/>
          </p:cNvSpPr>
          <p:nvPr>
            <p:ph type="title"/>
          </p:nvPr>
        </p:nvSpPr>
        <p:spPr>
          <a:xfrm>
            <a:off x="432000" y="432000"/>
            <a:ext cx="10116730" cy="760696"/>
          </a:xfrm>
        </p:spPr>
        <p:txBody>
          <a:bodyPr/>
          <a:lstStyle/>
          <a:p>
            <a:r>
              <a:rPr lang="en-IN" sz="3600" dirty="0"/>
              <a:t>Now we will see how a worm gear works</a:t>
            </a:r>
          </a:p>
        </p:txBody>
      </p:sp>
      <p:sp>
        <p:nvSpPr>
          <p:cNvPr id="6" name="Slide Number Placeholder 5">
            <a:extLst>
              <a:ext uri="{FF2B5EF4-FFF2-40B4-BE49-F238E27FC236}">
                <a16:creationId xmlns:a16="http://schemas.microsoft.com/office/drawing/2014/main" id="{D7621865-2544-4B3B-8816-AF521668D8AA}"/>
              </a:ext>
            </a:extLst>
          </p:cNvPr>
          <p:cNvSpPr>
            <a:spLocks noGrp="1"/>
          </p:cNvSpPr>
          <p:nvPr>
            <p:ph type="sldNum" sz="quarter" idx="33"/>
          </p:nvPr>
        </p:nvSpPr>
        <p:spPr/>
        <p:txBody>
          <a:bodyPr/>
          <a:lstStyle/>
          <a:p>
            <a:fld id="{19B51A1E-902D-48AF-9020-955120F399B6}" type="slidenum">
              <a:rPr lang="en-ZA" smtClean="0"/>
              <a:pPr/>
              <a:t>5</a:t>
            </a:fld>
            <a:endParaRPr lang="en-ZA" dirty="0"/>
          </a:p>
        </p:txBody>
      </p:sp>
      <p:pic>
        <p:nvPicPr>
          <p:cNvPr id="18" name="Content Placeholder 17">
            <a:extLst>
              <a:ext uri="{FF2B5EF4-FFF2-40B4-BE49-F238E27FC236}">
                <a16:creationId xmlns:a16="http://schemas.microsoft.com/office/drawing/2014/main" id="{843C0311-7095-4DCA-A523-EA3E18A0CA3D}"/>
              </a:ext>
            </a:extLst>
          </p:cNvPr>
          <p:cNvPicPr>
            <a:picLocks noGrp="1" noChangeAspect="1"/>
          </p:cNvPicPr>
          <p:nvPr>
            <p:ph sz="half" idx="1"/>
          </p:nvPr>
        </p:nvPicPr>
        <p:blipFill>
          <a:blip r:embed="rId2"/>
          <a:stretch>
            <a:fillRect/>
          </a:stretch>
        </p:blipFill>
        <p:spPr>
          <a:xfrm>
            <a:off x="3098934" y="2022362"/>
            <a:ext cx="5994131" cy="3861603"/>
          </a:xfrm>
        </p:spPr>
      </p:pic>
    </p:spTree>
    <p:extLst>
      <p:ext uri="{BB962C8B-B14F-4D97-AF65-F5344CB8AC3E}">
        <p14:creationId xmlns:p14="http://schemas.microsoft.com/office/powerpoint/2010/main" val="32155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45053" y="1176148"/>
            <a:ext cx="5472000" cy="5075582"/>
          </a:xfrm>
        </p:spPr>
        <p:txBody>
          <a:bodyPr/>
          <a:lstStyle/>
          <a:p>
            <a:r>
              <a:rPr lang="en-US" sz="2000" b="1" u="sng" dirty="0"/>
              <a:t>BEVEL GEARS </a:t>
            </a:r>
            <a:r>
              <a:rPr lang="en-US" sz="2000" dirty="0"/>
              <a:t>have a cone shaped appearance and are used to transmit force between two shafts which intersect at one point </a:t>
            </a:r>
          </a:p>
          <a:p>
            <a:endParaRPr lang="en-US" sz="2000" dirty="0"/>
          </a:p>
          <a:p>
            <a:pPr marL="0" indent="0">
              <a:buNone/>
            </a:pPr>
            <a:endParaRPr lang="en-US" sz="2000" b="1" u="sng" dirty="0"/>
          </a:p>
          <a:p>
            <a:r>
              <a:rPr lang="en-US" sz="2000" b="1" u="sng" dirty="0"/>
              <a:t>SPIRAL BEVEL GEARS </a:t>
            </a:r>
            <a:r>
              <a:rPr lang="en-US" sz="2000" dirty="0"/>
              <a:t>are bevel gears with curved tooth lines. Due to higher tooth contact ratio, they are superior to straight bevel gears in efficiency, strength, vibration and noise</a:t>
            </a:r>
          </a:p>
          <a:p>
            <a:endParaRPr lang="en-US" sz="2000" dirty="0"/>
          </a:p>
          <a:p>
            <a:endParaRPr lang="en-US" sz="2000" dirty="0"/>
          </a:p>
          <a:p>
            <a:r>
              <a:rPr lang="en-US" sz="2000" b="1" u="sng" dirty="0"/>
              <a:t>MITER GEARS </a:t>
            </a:r>
            <a:r>
              <a:rPr lang="en-US" sz="2000" dirty="0"/>
              <a:t>are bevel gears with a speed ratio of 1. They are used to change the direction of power transmission without changing speed</a:t>
            </a:r>
            <a:endParaRPr lang="en-ZA" sz="2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6</a:t>
            </a:fld>
            <a:endParaRPr lang="en-ZA" dirty="0"/>
          </a:p>
        </p:txBody>
      </p:sp>
      <p:pic>
        <p:nvPicPr>
          <p:cNvPr id="13" name="Picture Placeholder 12">
            <a:extLst>
              <a:ext uri="{FF2B5EF4-FFF2-40B4-BE49-F238E27FC236}">
                <a16:creationId xmlns:a16="http://schemas.microsoft.com/office/drawing/2014/main" id="{116A7DC6-1B91-4270-96C2-34519C887BD3}"/>
              </a:ext>
            </a:extLst>
          </p:cNvPr>
          <p:cNvPicPr>
            <a:picLocks noGrp="1" noChangeAspect="1"/>
          </p:cNvPicPr>
          <p:nvPr>
            <p:ph type="pic" sz="quarter" idx="14"/>
          </p:nvPr>
        </p:nvPicPr>
        <p:blipFill>
          <a:blip r:embed="rId2"/>
          <a:srcRect t="1903" b="1903"/>
          <a:stretch>
            <a:fillRect/>
          </a:stretch>
        </p:blipFill>
        <p:spPr/>
      </p:pic>
      <p:pic>
        <p:nvPicPr>
          <p:cNvPr id="11" name="Picture Placeholder 10">
            <a:extLst>
              <a:ext uri="{FF2B5EF4-FFF2-40B4-BE49-F238E27FC236}">
                <a16:creationId xmlns:a16="http://schemas.microsoft.com/office/drawing/2014/main" id="{8D38CB56-959B-4A7B-A53F-094668F9A8C7}"/>
              </a:ext>
            </a:extLst>
          </p:cNvPr>
          <p:cNvPicPr>
            <a:picLocks noGrp="1" noChangeAspect="1"/>
          </p:cNvPicPr>
          <p:nvPr>
            <p:ph type="pic" sz="quarter" idx="34"/>
          </p:nvPr>
        </p:nvPicPr>
        <p:blipFill>
          <a:blip r:embed="rId3"/>
          <a:srcRect l="1453" r="1453"/>
          <a:stretch>
            <a:fillRect/>
          </a:stretch>
        </p:blipFill>
        <p:spPr>
          <a:xfrm>
            <a:off x="8910638" y="938213"/>
            <a:ext cx="2405062" cy="2124075"/>
          </a:xfrm>
        </p:spPr>
      </p:pic>
      <p:pic>
        <p:nvPicPr>
          <p:cNvPr id="15" name="Picture Placeholder 14">
            <a:extLst>
              <a:ext uri="{FF2B5EF4-FFF2-40B4-BE49-F238E27FC236}">
                <a16:creationId xmlns:a16="http://schemas.microsoft.com/office/drawing/2014/main" id="{BCDE40A2-214F-4067-9E9B-20871F649326}"/>
              </a:ext>
            </a:extLst>
          </p:cNvPr>
          <p:cNvPicPr>
            <a:picLocks noGrp="1" noChangeAspect="1"/>
          </p:cNvPicPr>
          <p:nvPr>
            <p:ph type="pic" sz="quarter" idx="35"/>
          </p:nvPr>
        </p:nvPicPr>
        <p:blipFill>
          <a:blip r:embed="rId4"/>
          <a:srcRect l="7626" r="7626"/>
          <a:stretch>
            <a:fillRect/>
          </a:stretch>
        </p:blipFill>
        <p:spPr>
          <a:xfrm>
            <a:off x="8910638" y="4151581"/>
            <a:ext cx="2405062" cy="2125662"/>
          </a:xfrm>
        </p:spPr>
      </p:pic>
    </p:spTree>
    <p:extLst>
      <p:ext uri="{BB962C8B-B14F-4D97-AF65-F5344CB8AC3E}">
        <p14:creationId xmlns:p14="http://schemas.microsoft.com/office/powerpoint/2010/main" val="42040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1590261"/>
            <a:ext cx="5472000" cy="3763617"/>
          </a:xfrm>
        </p:spPr>
        <p:txBody>
          <a:bodyPr/>
          <a:lstStyle/>
          <a:p>
            <a:r>
              <a:rPr lang="en-US" sz="2000" b="1" u="sng" dirty="0"/>
              <a:t>INTERNAL GEARS </a:t>
            </a:r>
            <a:r>
              <a:rPr lang="en-US" sz="2000" dirty="0"/>
              <a:t>have teeth cut on the inside of cylinders or cones and are paired with external gears. The main use of internal gears are for planetary gear drives and gear type shaft couplings.</a:t>
            </a:r>
          </a:p>
          <a:p>
            <a:pPr marL="0" indent="0">
              <a:buNone/>
            </a:pPr>
            <a:endParaRPr lang="en-US" sz="2000" dirty="0"/>
          </a:p>
          <a:p>
            <a:pPr marL="0" indent="0">
              <a:buNone/>
            </a:pPr>
            <a:endParaRPr lang="en-US" sz="2000" dirty="0"/>
          </a:p>
          <a:p>
            <a:pPr marL="0" indent="0">
              <a:buNone/>
            </a:pPr>
            <a:endParaRPr lang="en-US" sz="2000" dirty="0"/>
          </a:p>
          <a:p>
            <a:r>
              <a:rPr lang="en-US" sz="2000" b="1" u="sng" dirty="0"/>
              <a:t>RACK AND PINION</a:t>
            </a:r>
            <a:r>
              <a:rPr lang="en-US" sz="2000" dirty="0"/>
              <a:t> same sized and shaped teeth cut at equal distances along a flat surface or a straight rod is called a gear rack. By meshing with a cylindrical gear pinion, it converts rotational motion into linear motion.</a:t>
            </a:r>
            <a:r>
              <a:rPr lang="en-US" dirty="0"/>
              <a:t> </a:t>
            </a:r>
            <a:endParaRPr lang="en-IN" dirty="0"/>
          </a:p>
          <a:p>
            <a:pPr marL="0" indent="0">
              <a:buNone/>
            </a:pPr>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7</a:t>
            </a:fld>
            <a:endParaRPr lang="en-ZA" dirty="0"/>
          </a:p>
        </p:txBody>
      </p:sp>
      <p:pic>
        <p:nvPicPr>
          <p:cNvPr id="3" name="Picture Placeholder 2">
            <a:extLst>
              <a:ext uri="{FF2B5EF4-FFF2-40B4-BE49-F238E27FC236}">
                <a16:creationId xmlns:a16="http://schemas.microsoft.com/office/drawing/2014/main" id="{65F79F98-8825-472E-AA6A-EDCEEA06026F}"/>
              </a:ext>
            </a:extLst>
          </p:cNvPr>
          <p:cNvPicPr>
            <a:picLocks noGrp="1" noChangeAspect="1"/>
          </p:cNvPicPr>
          <p:nvPr>
            <p:ph type="pic" sz="quarter" idx="34"/>
          </p:nvPr>
        </p:nvPicPr>
        <p:blipFill>
          <a:blip r:embed="rId2"/>
          <a:srcRect t="5809" b="5809"/>
          <a:stretch>
            <a:fillRect/>
          </a:stretch>
        </p:blipFill>
        <p:spPr>
          <a:xfrm>
            <a:off x="8812419" y="1070131"/>
            <a:ext cx="2405261" cy="2125239"/>
          </a:xfrm>
        </p:spPr>
      </p:pic>
      <p:pic>
        <p:nvPicPr>
          <p:cNvPr id="8" name="Picture Placeholder 7">
            <a:extLst>
              <a:ext uri="{FF2B5EF4-FFF2-40B4-BE49-F238E27FC236}">
                <a16:creationId xmlns:a16="http://schemas.microsoft.com/office/drawing/2014/main" id="{DE5985A5-365F-4DDF-B7B2-07A6469E9611}"/>
              </a:ext>
            </a:extLst>
          </p:cNvPr>
          <p:cNvPicPr>
            <a:picLocks noGrp="1" noChangeAspect="1"/>
          </p:cNvPicPr>
          <p:nvPr>
            <p:ph type="pic" sz="quarter" idx="35"/>
          </p:nvPr>
        </p:nvPicPr>
        <p:blipFill>
          <a:blip r:embed="rId3"/>
          <a:srcRect t="5809" b="5809"/>
          <a:stretch>
            <a:fillRect/>
          </a:stretch>
        </p:blipFill>
        <p:spPr>
          <a:xfrm>
            <a:off x="8812419" y="3923800"/>
            <a:ext cx="2405261" cy="2125239"/>
          </a:xfrm>
        </p:spPr>
      </p:pic>
    </p:spTree>
    <p:extLst>
      <p:ext uri="{BB962C8B-B14F-4D97-AF65-F5344CB8AC3E}">
        <p14:creationId xmlns:p14="http://schemas.microsoft.com/office/powerpoint/2010/main" val="281249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24566" y="1969994"/>
            <a:ext cx="5472000" cy="3091051"/>
          </a:xfrm>
        </p:spPr>
        <p:txBody>
          <a:bodyPr/>
          <a:lstStyle/>
          <a:p>
            <a:pPr marL="0" indent="0">
              <a:buNone/>
            </a:pPr>
            <a:r>
              <a:rPr lang="en-IN" sz="4000" dirty="0"/>
              <a:t>A motor  or an engine is a device that converts any form of energy into mechanical energy, like IC engines, DC motors  etc..</a:t>
            </a:r>
          </a:p>
          <a:p>
            <a:pPr marL="0" indent="0">
              <a:buNone/>
            </a:pPr>
            <a:endParaRPr lang="en-ZA" sz="4000"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8</a:t>
            </a:fld>
            <a:endParaRPr lang="en-ZA" dirty="0"/>
          </a:p>
        </p:txBody>
      </p:sp>
      <p:pic>
        <p:nvPicPr>
          <p:cNvPr id="13" name="Picture Placeholder 12">
            <a:extLst>
              <a:ext uri="{FF2B5EF4-FFF2-40B4-BE49-F238E27FC236}">
                <a16:creationId xmlns:a16="http://schemas.microsoft.com/office/drawing/2014/main" id="{D61688C8-727C-42DA-8211-3E9C84E4D947}"/>
              </a:ext>
            </a:extLst>
          </p:cNvPr>
          <p:cNvPicPr>
            <a:picLocks noGrp="1" noChangeAspect="1"/>
          </p:cNvPicPr>
          <p:nvPr>
            <p:ph type="pic" sz="quarter" idx="35"/>
          </p:nvPr>
        </p:nvPicPr>
        <p:blipFill>
          <a:blip r:embed="rId2"/>
          <a:srcRect l="12354" r="12354"/>
          <a:stretch>
            <a:fillRect/>
          </a:stretch>
        </p:blipFill>
        <p:spPr>
          <a:xfrm>
            <a:off x="8594290" y="3902058"/>
            <a:ext cx="2623391" cy="2317974"/>
          </a:xfrm>
        </p:spPr>
      </p:pic>
      <p:pic>
        <p:nvPicPr>
          <p:cNvPr id="21" name="Picture Placeholder 20">
            <a:extLst>
              <a:ext uri="{FF2B5EF4-FFF2-40B4-BE49-F238E27FC236}">
                <a16:creationId xmlns:a16="http://schemas.microsoft.com/office/drawing/2014/main" id="{466EDA11-0CBE-4AA9-981C-04252ED56658}"/>
              </a:ext>
            </a:extLst>
          </p:cNvPr>
          <p:cNvPicPr>
            <a:picLocks noGrp="1" noChangeAspect="1"/>
          </p:cNvPicPr>
          <p:nvPr>
            <p:ph type="pic" sz="quarter" idx="34"/>
          </p:nvPr>
        </p:nvPicPr>
        <p:blipFill>
          <a:blip r:embed="rId3"/>
          <a:srcRect l="1809" r="1809"/>
          <a:stretch>
            <a:fillRect/>
          </a:stretch>
        </p:blipFill>
        <p:spPr/>
      </p:pic>
      <p:sp>
        <p:nvSpPr>
          <p:cNvPr id="26" name="TextBox 25">
            <a:extLst>
              <a:ext uri="{FF2B5EF4-FFF2-40B4-BE49-F238E27FC236}">
                <a16:creationId xmlns:a16="http://schemas.microsoft.com/office/drawing/2014/main" id="{77722C0F-52EC-4BA9-AAAA-892641ECBC02}"/>
              </a:ext>
            </a:extLst>
          </p:cNvPr>
          <p:cNvSpPr txBox="1"/>
          <p:nvPr/>
        </p:nvSpPr>
        <p:spPr>
          <a:xfrm>
            <a:off x="4270567" y="226814"/>
            <a:ext cx="2483180" cy="830997"/>
          </a:xfrm>
          <a:prstGeom prst="rect">
            <a:avLst/>
          </a:prstGeom>
          <a:noFill/>
        </p:spPr>
        <p:txBody>
          <a:bodyPr wrap="none" rtlCol="0">
            <a:spAutoFit/>
          </a:bodyPr>
          <a:lstStyle/>
          <a:p>
            <a:pPr algn="ctr"/>
            <a:r>
              <a:rPr lang="en-IN" sz="4800" dirty="0"/>
              <a:t>MOTORS</a:t>
            </a:r>
            <a:r>
              <a:rPr lang="en-IN" sz="4000" dirty="0"/>
              <a:t> </a:t>
            </a:r>
          </a:p>
        </p:txBody>
      </p:sp>
    </p:spTree>
    <p:extLst>
      <p:ext uri="{BB962C8B-B14F-4D97-AF65-F5344CB8AC3E}">
        <p14:creationId xmlns:p14="http://schemas.microsoft.com/office/powerpoint/2010/main" val="193682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018727" y="657254"/>
            <a:ext cx="5472000" cy="432000"/>
          </a:xfrm>
        </p:spPr>
        <p:txBody>
          <a:bodyPr/>
          <a:lstStyle/>
          <a:p>
            <a:r>
              <a:rPr lang="en-ZA" sz="4400" dirty="0"/>
              <a:t>ELECTRICAL MOTORS</a:t>
            </a:r>
            <a:endParaRPr lang="en-ZA"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56000"/>
            <a:ext cx="5472000" cy="3600000"/>
          </a:xfrm>
        </p:spPr>
        <p:txBody>
          <a:bodyPr/>
          <a:lstStyle/>
          <a:p>
            <a:pPr marL="0" indent="0">
              <a:buNone/>
            </a:pPr>
            <a:r>
              <a:rPr lang="en-US" sz="2800" dirty="0"/>
              <a:t>An electric motor is an electrical machine that converts electrical energy into mechanical energy. Most electric motors operate through the interaction between the motor's magnetic field and winding currents to generate force in the form of rotation</a:t>
            </a:r>
            <a:endParaRPr lang="en-IN" sz="2800" dirty="0"/>
          </a:p>
          <a:p>
            <a:pPr marL="0" indent="0">
              <a:buNone/>
            </a:pPr>
            <a:endParaRPr lang="en-ZA" sz="2800" dirty="0"/>
          </a:p>
        </p:txBody>
      </p:sp>
      <p:sp>
        <p:nvSpPr>
          <p:cNvPr id="15" name="Freeform 5" descr="Hollow image accent">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Solid image accent">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9</a:t>
            </a:fld>
            <a:endParaRPr lang="en-ZA" dirty="0"/>
          </a:p>
        </p:txBody>
      </p:sp>
      <p:pic>
        <p:nvPicPr>
          <p:cNvPr id="13" name="Picture Placeholder 12">
            <a:extLst>
              <a:ext uri="{FF2B5EF4-FFF2-40B4-BE49-F238E27FC236}">
                <a16:creationId xmlns:a16="http://schemas.microsoft.com/office/drawing/2014/main" id="{01EB83E2-C3F9-4456-82BA-2FA41186FA75}"/>
              </a:ext>
            </a:extLst>
          </p:cNvPr>
          <p:cNvPicPr>
            <a:picLocks noGrp="1" noChangeAspect="1"/>
          </p:cNvPicPr>
          <p:nvPr>
            <p:ph type="pic" sz="quarter" idx="14"/>
          </p:nvPr>
        </p:nvPicPr>
        <p:blipFill>
          <a:blip r:embed="rId2"/>
          <a:srcRect t="5811" b="5811"/>
          <a:stretch>
            <a:fillRect/>
          </a:stretch>
        </p:blipFill>
        <p:spPr/>
      </p:pic>
    </p:spTree>
    <p:extLst>
      <p:ext uri="{BB962C8B-B14F-4D97-AF65-F5344CB8AC3E}">
        <p14:creationId xmlns:p14="http://schemas.microsoft.com/office/powerpoint/2010/main" val="324632055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ometric Presentation Layout_SB - v5.potx" id="{D23EA009-1275-445B-9B7F-C601617D2B1D}" vid="{30A9F54A-813B-40F2-AB5B-755CECE9C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presentation</Template>
  <TotalTime>0</TotalTime>
  <Words>473</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Corbel</vt:lpstr>
      <vt:lpstr>Courier New</vt:lpstr>
      <vt:lpstr>Times New Roman</vt:lpstr>
      <vt:lpstr>Office Theme</vt:lpstr>
      <vt:lpstr>GEARS   AND MOTORS</vt:lpstr>
      <vt:lpstr>GEARS</vt:lpstr>
      <vt:lpstr>GEAR  RATIO</vt:lpstr>
      <vt:lpstr>TYPES OF GEARS</vt:lpstr>
      <vt:lpstr>Now we will see how a worm gear works</vt:lpstr>
      <vt:lpstr>PowerPoint Presentation</vt:lpstr>
      <vt:lpstr>PowerPoint Presentation</vt:lpstr>
      <vt:lpstr>PowerPoint Presentation</vt:lpstr>
      <vt:lpstr>ELECTRICAL MOTORS</vt:lpstr>
      <vt:lpstr>DC MOTORS</vt:lpstr>
      <vt:lpstr>Working of DC Motors</vt:lpstr>
      <vt:lpstr>FEATURES  –DC MOTOR</vt:lpstr>
      <vt:lpstr>There are two special  motors used in robotics </vt:lpstr>
      <vt:lpstr>SERVO MOTOR</vt:lpstr>
      <vt:lpstr>A DC servo motor is an assembly of four separate components , namely </vt:lpstr>
      <vt:lpstr>PowerPoint Presentation</vt:lpstr>
      <vt:lpstr>PowerPoint Presentation</vt:lpstr>
      <vt:lpstr>STEPPER MOTOR</vt:lpstr>
      <vt:lpstr>PowerPoint Presentation</vt:lpstr>
      <vt:lpstr>Servo motor vs Stepper motor</vt:lpstr>
      <vt:lpstr>Lets do a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2018-09-19T18:16:05Z</dcterms:created>
  <dcterms:modified xsi:type="dcterms:W3CDTF">2018-09-20T10:51:17Z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2018-08-01T18:28:11.6786671Z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