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9" r:id="rId3"/>
    <p:sldId id="265" r:id="rId4"/>
    <p:sldId id="260" r:id="rId5"/>
    <p:sldId id="257" r:id="rId6"/>
    <p:sldId id="264" r:id="rId7"/>
    <p:sldId id="258" r:id="rId8"/>
    <p:sldId id="266" r:id="rId9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11"/>
    </p:embeddedFont>
    <p:embeddedFont>
      <p:font typeface="Comfortaa"/>
      <p:regular r:id="rId12"/>
      <p:bold r:id="rId13"/>
    </p:embeddedFont>
    <p:embeddedFont>
      <p:font typeface="Arial Rounded MT Bold" panose="020F0704030504030204" pitchFamily="34" charset="0"/>
      <p:regular r:id="rId14"/>
    </p:embeddedFont>
    <p:embeddedFont>
      <p:font typeface="Arial Unicode MS" panose="020B0604020202020204" pitchFamily="34" charset="-128"/>
      <p:regular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Algerian" panose="04020705040A02060702" pitchFamily="82" charset="0"/>
      <p:regular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A1433E-169F-48CD-946C-D9A1BE93BAC0}">
  <a:tblStyle styleId="{DCA1433E-169F-48CD-946C-D9A1BE93BA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3784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28e33e54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Google Shape;52;g428e33e549_1_9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70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7735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8e33e5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8e33e5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49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8e33e549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8e33e549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80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8e33e54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8e33e54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0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8e33e54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8e33e54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19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68057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4422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902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4403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527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0965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924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73575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416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8519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02246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20562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56669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27695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1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71186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85601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5039-3A3C-4240-90C3-887E2E06B895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3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1231" y="2408204"/>
            <a:ext cx="3855333" cy="254261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16634" y="328774"/>
            <a:ext cx="6804049" cy="4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119200" rIns="81625" bIns="40825" anchor="t" anchorCtr="0">
            <a:no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E0021"/>
              </a:buClr>
              <a:buSzPts val="3600"/>
              <a:buFont typeface="Arial"/>
              <a:buNone/>
            </a:pPr>
            <a:r>
              <a:rPr lang="en-IN" sz="2800" b="1" i="0" dirty="0" smtClean="0">
                <a:solidFill>
                  <a:schemeClr val="accent2"/>
                </a:solidFill>
                <a:latin typeface="Algerian" panose="04020705040A02060702" pitchFamily="82" charset="0"/>
                <a:sym typeface="Arial"/>
              </a:rPr>
              <a:t>MICROCONTROLLERS </a:t>
            </a:r>
          </a:p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E0021"/>
              </a:buClr>
              <a:buSzPts val="3600"/>
              <a:buFont typeface="Arial"/>
              <a:buNone/>
            </a:pPr>
            <a:r>
              <a:rPr lang="en-IN" sz="2800" b="1" i="0" dirty="0" smtClean="0">
                <a:solidFill>
                  <a:schemeClr val="accent2"/>
                </a:solidFill>
                <a:latin typeface="Algerian" panose="04020705040A02060702" pitchFamily="82" charset="0"/>
                <a:sym typeface="Arial"/>
              </a:rPr>
              <a:t>               </a:t>
            </a:r>
            <a:r>
              <a:rPr lang="en-IN" sz="2800" b="1" dirty="0" err="1" smtClean="0">
                <a:solidFill>
                  <a:schemeClr val="accent2"/>
                </a:solidFill>
                <a:latin typeface="Algerian" panose="04020705040A02060702" pitchFamily="82" charset="0"/>
              </a:rPr>
              <a:t>aND</a:t>
            </a:r>
            <a:r>
              <a:rPr lang="en-IN" sz="2800" b="1" i="0" dirty="0" smtClean="0">
                <a:solidFill>
                  <a:schemeClr val="accent2"/>
                </a:solidFill>
                <a:latin typeface="Algerian" panose="04020705040A02060702" pitchFamily="82" charset="0"/>
                <a:sym typeface="Arial"/>
              </a:rPr>
              <a:t> </a:t>
            </a:r>
            <a:endParaRPr lang="en-IN" sz="2800" b="1" i="0" dirty="0" smtClean="0">
              <a:solidFill>
                <a:schemeClr val="accent2"/>
              </a:solidFill>
              <a:latin typeface="Algerian" panose="04020705040A02060702" pitchFamily="82" charset="0"/>
              <a:sym typeface="Arial"/>
            </a:endParaRPr>
          </a:p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E0021"/>
              </a:buClr>
              <a:buSzPts val="3600"/>
              <a:buFont typeface="Arial"/>
              <a:buNone/>
            </a:pPr>
            <a:r>
              <a:rPr lang="en-IN" sz="2800" b="1" i="0" dirty="0" smtClean="0">
                <a:solidFill>
                  <a:schemeClr val="accent2"/>
                </a:solidFill>
                <a:latin typeface="Algerian" panose="04020705040A02060702" pitchFamily="82" charset="0"/>
                <a:sym typeface="Arial"/>
              </a:rPr>
              <a:t>MICROPROCESSORS</a:t>
            </a:r>
            <a:endParaRPr lang="en-IN" sz="105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5201" y="196575"/>
            <a:ext cx="1882727" cy="164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541425" y="667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24" y="488023"/>
            <a:ext cx="6447501" cy="9906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Arial Rounded MT Bold" panose="020F0704030504030204" pitchFamily="34" charset="0"/>
              </a:rPr>
              <a:t>MICROPROCESSOR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23" y="1733458"/>
            <a:ext cx="6447501" cy="2910580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IN" sz="1600" spc="300" dirty="0">
                <a:solidFill>
                  <a:schemeClr val="dk1"/>
                </a:solidFill>
                <a:latin typeface="Comic Sans MS" panose="030F0702030302020204" pitchFamily="66" charset="0"/>
              </a:rPr>
              <a:t>A microprocessor is a controlling unit of a micro-computer, fabricated on a small chip capable of performing the functions of the </a:t>
            </a:r>
            <a:r>
              <a:rPr lang="en-IN" sz="1600" spc="300" dirty="0" err="1">
                <a:solidFill>
                  <a:schemeClr val="dk1"/>
                </a:solidFill>
                <a:latin typeface="Comic Sans MS" panose="030F0702030302020204" pitchFamily="66" charset="0"/>
              </a:rPr>
              <a:t>cpu</a:t>
            </a:r>
            <a:r>
              <a:rPr lang="en-IN" sz="1600" spc="300" dirty="0">
                <a:solidFill>
                  <a:schemeClr val="dk1"/>
                </a:solidFill>
                <a:latin typeface="Comic Sans MS" panose="030F0702030302020204" pitchFamily="66" charset="0"/>
              </a:rPr>
              <a:t> and communicating with the other devices connected to it.</a:t>
            </a:r>
          </a:p>
          <a:p>
            <a:pPr>
              <a:lnSpc>
                <a:spcPct val="200000"/>
              </a:lnSpc>
            </a:pPr>
            <a:endParaRPr lang="en-IN" sz="1400" spc="3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8213" y="349321"/>
            <a:ext cx="5672457" cy="4393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9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6739" y="1715497"/>
            <a:ext cx="3177900" cy="31608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73" y="1366462"/>
            <a:ext cx="2393879" cy="22358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</p:pic>
      <p:sp>
        <p:nvSpPr>
          <p:cNvPr id="87" name="Google Shape;87;p17"/>
          <p:cNvSpPr txBox="1"/>
          <p:nvPr/>
        </p:nvSpPr>
        <p:spPr>
          <a:xfrm>
            <a:off x="1372974" y="389781"/>
            <a:ext cx="6404564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u="sng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SOME MICROPROCESSORS</a:t>
            </a:r>
            <a:endParaRPr lang="en-IN" sz="3000" b="1" u="sng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017" y="785973"/>
            <a:ext cx="6447501" cy="990600"/>
          </a:xfrm>
        </p:spPr>
        <p:txBody>
          <a:bodyPr/>
          <a:lstStyle/>
          <a:p>
            <a:r>
              <a:rPr lang="en-IN" b="1" dirty="0" smtClean="0">
                <a:latin typeface="Arial Rounded MT Bold" panose="020F0704030504030204" pitchFamily="34" charset="0"/>
              </a:rPr>
              <a:t>MICROCONTROLLERS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1017" y="2123876"/>
            <a:ext cx="6447501" cy="29105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1600" spc="300" dirty="0">
                <a:solidFill>
                  <a:srgbClr val="333333"/>
                </a:solidFill>
                <a:latin typeface="Comic Sans MS" panose="030F0702030302020204" pitchFamily="66" charset="0"/>
              </a:rPr>
              <a:t>A microcontroller also called an embedded controller because the microcontroller and its support circuits are often built into, or embedded in, the devices they control.</a:t>
            </a:r>
            <a:endParaRPr lang="en-IN" sz="1600" spc="300" dirty="0"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</a:pPr>
            <a:endParaRPr lang="en-IN" sz="1600" spc="3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64" y="318497"/>
            <a:ext cx="7412805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333333"/>
                </a:solidFill>
                <a:latin typeface="Comic Sans MS" panose="030F0702030302020204" pitchFamily="66" charset="0"/>
              </a:rPr>
              <a:t>A microcontroller basically contains one or more following components: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Central </a:t>
            </a: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processing unit(CPU)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Random Access Memory)(RAM)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Read Only Memory(ROM)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Input/output ports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Timers and Counters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Interrupt Controls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Analog to digital converters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Digital </a:t>
            </a:r>
            <a:r>
              <a:rPr lang="en-IN" dirty="0" smtClean="0">
                <a:solidFill>
                  <a:srgbClr val="333333"/>
                </a:solidFill>
                <a:latin typeface="Comic Sans MS" panose="030F0702030302020204" pitchFamily="66" charset="0"/>
              </a:rPr>
              <a:t>to </a:t>
            </a: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analog converters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Comic Sans MS" panose="030F0702030302020204" pitchFamily="66" charset="0"/>
              </a:rPr>
              <a:t>Serial interfacing ports</a:t>
            </a:r>
          </a:p>
        </p:txBody>
      </p:sp>
      <p:pic>
        <p:nvPicPr>
          <p:cNvPr id="3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32674" y="2395297"/>
            <a:ext cx="2601689" cy="1867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5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66" y="1153443"/>
            <a:ext cx="3785201" cy="272460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98" y="1535467"/>
            <a:ext cx="2457875" cy="19577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</p:pic>
      <p:sp>
        <p:nvSpPr>
          <p:cNvPr id="72" name="Google Shape;72;p15"/>
          <p:cNvSpPr txBox="1"/>
          <p:nvPr/>
        </p:nvSpPr>
        <p:spPr>
          <a:xfrm>
            <a:off x="486498" y="576543"/>
            <a:ext cx="6140754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Comfortaa"/>
                <a:cs typeface="Comfortaa"/>
                <a:sym typeface="Comfortaa"/>
              </a:rPr>
              <a:t>HOW DOES A MICROCONTROLLER LOOK LIKE ?</a:t>
            </a:r>
            <a:endParaRPr sz="1800" b="1" dirty="0">
              <a:solidFill>
                <a:srgbClr val="00B050"/>
              </a:solidFill>
              <a:latin typeface="Arial Rounded MT Bold" panose="020F0704030504030204" pitchFamily="34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526" y="4433195"/>
            <a:ext cx="5966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b="1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IS THE MCU IN YOUR ARDUINO UNO?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065" y="128402"/>
            <a:ext cx="3139217" cy="432197"/>
          </a:xfrm>
          <a:ln w="28575">
            <a:solidFill>
              <a:srgbClr val="00B050"/>
            </a:solidFill>
          </a:ln>
        </p:spPr>
        <p:txBody>
          <a:bodyPr/>
          <a:lstStyle/>
          <a:p>
            <a:r>
              <a:rPr lang="en-IN" sz="2000" b="1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MICROCONTROLLER</a:t>
            </a:r>
            <a:endParaRPr lang="en-IN" sz="2000" b="1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064" y="556124"/>
            <a:ext cx="3139218" cy="4587375"/>
          </a:xfrm>
          <a:ln w="28575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419100" lvl="0" indent="-2857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Memory 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and ports are inbuilt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419100" lvl="0" indent="-2857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Memory 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and i/o port access time is less</a:t>
            </a:r>
          </a:p>
          <a:p>
            <a:pPr marL="133350" lvl="0" indent="0">
              <a:lnSpc>
                <a:spcPct val="150000"/>
              </a:lnSpc>
              <a:spcBef>
                <a:spcPts val="0"/>
              </a:spcBef>
              <a:buSzPts val="1500"/>
              <a:buNone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419100" lvl="0" indent="-2857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Most 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of the pins are multifunctional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419100" lvl="0" indent="-2857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It can be used for dedicated limited applications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419100" lvl="0" indent="-285750">
              <a:lnSpc>
                <a:spcPct val="150000"/>
              </a:lnSpc>
              <a:spcBef>
                <a:spcPts val="0"/>
              </a:spcBef>
              <a:buSzPts val="15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Cant be used for tasks that require high processing power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7283" y="128403"/>
            <a:ext cx="3324253" cy="432197"/>
          </a:xfrm>
          <a:ln w="28575">
            <a:solidFill>
              <a:srgbClr val="00B050"/>
            </a:solidFill>
          </a:ln>
        </p:spPr>
        <p:txBody>
          <a:bodyPr/>
          <a:lstStyle/>
          <a:p>
            <a:r>
              <a:rPr lang="en-IN" sz="20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MICROPROCESSOR</a:t>
            </a:r>
            <a:endParaRPr lang="en-IN" sz="2000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7284" y="570877"/>
            <a:ext cx="3324252" cy="4572623"/>
          </a:xfrm>
          <a:ln w="28575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419100" lvl="0" indent="-28575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dk1"/>
                </a:solidFill>
                <a:latin typeface="Comic Sans MS" panose="030F0702030302020204" pitchFamily="66" charset="0"/>
              </a:rPr>
              <a:t>Memory and ports are </a:t>
            </a:r>
            <a:r>
              <a:rPr lang="en-IN" sz="14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external.</a:t>
            </a:r>
            <a:endParaRPr lang="en-IN" sz="14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19100" indent="-28575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Memory </a:t>
            </a:r>
            <a:r>
              <a:rPr lang="en-IN" sz="1400" dirty="0">
                <a:solidFill>
                  <a:schemeClr val="dk1"/>
                </a:solidFill>
                <a:latin typeface="Comic Sans MS" panose="030F0702030302020204" pitchFamily="66" charset="0"/>
              </a:rPr>
              <a:t>and i/o port access time is large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19100" lvl="0" indent="-28575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dk1"/>
                </a:solidFill>
                <a:latin typeface="Comic Sans MS" panose="030F0702030302020204" pitchFamily="66" charset="0"/>
              </a:rPr>
              <a:t>Very few pins are multifunctional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19100" lvl="0" indent="-28575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They </a:t>
            </a:r>
            <a:r>
              <a:rPr lang="en-IN" sz="1400" dirty="0">
                <a:solidFill>
                  <a:schemeClr val="dk1"/>
                </a:solidFill>
                <a:latin typeface="Comic Sans MS" panose="030F0702030302020204" pitchFamily="66" charset="0"/>
              </a:rPr>
              <a:t>can be used for various generic applications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4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419100" lvl="0" indent="-28575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dk1"/>
                </a:solidFill>
                <a:latin typeface="Comic Sans MS" panose="030F0702030302020204" pitchFamily="66" charset="0"/>
              </a:rPr>
              <a:t>Can be used for tasks that require high processing power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197</Words>
  <Application>Microsoft Office PowerPoint</Application>
  <PresentationFormat>On-screen Show (16:9)</PresentationFormat>
  <Paragraphs>41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Wingdings 3</vt:lpstr>
      <vt:lpstr>Comfortaa</vt:lpstr>
      <vt:lpstr>Arial Rounded MT Bold</vt:lpstr>
      <vt:lpstr>Arial Unicode MS</vt:lpstr>
      <vt:lpstr>Comic Sans MS</vt:lpstr>
      <vt:lpstr>Arial</vt:lpstr>
      <vt:lpstr>Algerian</vt:lpstr>
      <vt:lpstr>Trebuchet MS</vt:lpstr>
      <vt:lpstr>Facet</vt:lpstr>
      <vt:lpstr>PowerPoint Presentation</vt:lpstr>
      <vt:lpstr>MICROPROCESSOR</vt:lpstr>
      <vt:lpstr>PowerPoint Presentation</vt:lpstr>
      <vt:lpstr>PowerPoint Presentation</vt:lpstr>
      <vt:lpstr>MICROCONTROLLERS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The Harry</cp:lastModifiedBy>
  <cp:revision>9</cp:revision>
  <dcterms:modified xsi:type="dcterms:W3CDTF">2018-09-20T18:33:00Z</dcterms:modified>
</cp:coreProperties>
</file>