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60" r:id="rId4"/>
    <p:sldId id="261" r:id="rId5"/>
    <p:sldId id="257" r:id="rId6"/>
    <p:sldId id="264" r:id="rId7"/>
    <p:sldId id="262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8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btolab.com/crystal-oscillator-16mhz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schools/gcsebitesize/design/electronics/calculationsrev4.s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EC1A-718E-4CF0-9804-9299E28F8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24249-0E47-40F8-A487-DFE2205DE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54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8BC0-9CE8-4096-9F22-22AFD477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TASK……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EF1D-A02B-4DBE-A7F5-BC941D49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199" y="5029581"/>
            <a:ext cx="9052560" cy="1066800"/>
          </a:xfrm>
        </p:spPr>
        <p:txBody>
          <a:bodyPr>
            <a:noAutofit/>
          </a:bodyPr>
          <a:lstStyle/>
          <a:p>
            <a:r>
              <a:rPr lang="en-IN" sz="4000" dirty="0"/>
              <a:t>Try to blink </a:t>
            </a:r>
            <a:r>
              <a:rPr lang="en-IN" sz="4000"/>
              <a:t>an LED </a:t>
            </a:r>
            <a:r>
              <a:rPr lang="en-IN" sz="4000" dirty="0"/>
              <a:t>without using delay function</a:t>
            </a:r>
          </a:p>
        </p:txBody>
      </p:sp>
    </p:spTree>
    <p:extLst>
      <p:ext uri="{BB962C8B-B14F-4D97-AF65-F5344CB8AC3E}">
        <p14:creationId xmlns:p14="http://schemas.microsoft.com/office/powerpoint/2010/main" val="266935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899F-9CFE-4C78-AF66-A44AC346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0"/>
            <a:ext cx="1712414" cy="772180"/>
          </a:xfrm>
        </p:spPr>
        <p:txBody>
          <a:bodyPr>
            <a:normAutofit/>
          </a:bodyPr>
          <a:lstStyle/>
          <a:p>
            <a:r>
              <a:rPr lang="en-IN" sz="3200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101C-FB90-4AF4-BF08-A4126A17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5774" y="891938"/>
            <a:ext cx="9052560" cy="586396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unsigned long int t;</a:t>
            </a:r>
          </a:p>
          <a:p>
            <a:r>
              <a:rPr lang="en-IN" dirty="0"/>
              <a:t>void setup() {</a:t>
            </a:r>
          </a:p>
          <a:p>
            <a:r>
              <a:rPr lang="en-IN" dirty="0"/>
              <a:t>  // put your setup code here, to run once:</a:t>
            </a:r>
          </a:p>
          <a:p>
            <a:r>
              <a:rPr lang="en-IN" dirty="0"/>
              <a:t>  </a:t>
            </a:r>
            <a:r>
              <a:rPr lang="en-IN" dirty="0" err="1"/>
              <a:t>pinMode</a:t>
            </a:r>
            <a:r>
              <a:rPr lang="en-IN" dirty="0"/>
              <a:t>(13,OUTPUT);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loop() {</a:t>
            </a:r>
          </a:p>
          <a:p>
            <a:r>
              <a:rPr lang="en-IN" dirty="0"/>
              <a:t>  // put your main code here, to run repeatedly:</a:t>
            </a:r>
          </a:p>
          <a:p>
            <a:r>
              <a:rPr lang="en-IN" dirty="0"/>
              <a:t>  t=</a:t>
            </a:r>
            <a:r>
              <a:rPr lang="en-IN" dirty="0" err="1"/>
              <a:t>millis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digitalWrite</a:t>
            </a:r>
            <a:r>
              <a:rPr lang="en-IN" dirty="0"/>
              <a:t>(13,HIGH);</a:t>
            </a:r>
          </a:p>
          <a:p>
            <a:r>
              <a:rPr lang="en-IN" dirty="0"/>
              <a:t>  while(</a:t>
            </a:r>
            <a:r>
              <a:rPr lang="en-IN" dirty="0" err="1"/>
              <a:t>millis</a:t>
            </a:r>
            <a:r>
              <a:rPr lang="en-IN" dirty="0"/>
              <a:t>()-t&lt;1000){   //wait for 1 second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</a:t>
            </a:r>
            <a:r>
              <a:rPr lang="en-IN" dirty="0" err="1"/>
              <a:t>digitalWrite</a:t>
            </a:r>
            <a:r>
              <a:rPr lang="en-IN" dirty="0"/>
              <a:t>(13,LOW);</a:t>
            </a:r>
          </a:p>
          <a:p>
            <a:r>
              <a:rPr lang="en-IN" dirty="0"/>
              <a:t>  while(</a:t>
            </a:r>
            <a:r>
              <a:rPr lang="en-IN" dirty="0" err="1"/>
              <a:t>millis</a:t>
            </a:r>
            <a:r>
              <a:rPr lang="en-IN" dirty="0"/>
              <a:t>()-t&lt;2000){   //wait for another 1 second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8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F09D-224A-490B-A1B3-08F40EF5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clock and the timer/counter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2035-0359-44EE-862B-052C468A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• Timers are used to measure time elapsed in real world. </a:t>
            </a:r>
          </a:p>
          <a:p>
            <a:pPr marL="0" indent="0">
              <a:buNone/>
            </a:pPr>
            <a:r>
              <a:rPr lang="en-IN" sz="2800" dirty="0"/>
              <a:t>• This can be achieved by counting the clock ticks provided by a oscillator. </a:t>
            </a:r>
          </a:p>
          <a:p>
            <a:pPr marL="0" indent="0">
              <a:buNone/>
            </a:pPr>
            <a:r>
              <a:rPr lang="en-IN" sz="2800" dirty="0"/>
              <a:t>• The number of clock cycles are  stored in memory        blocks called registers. </a:t>
            </a:r>
          </a:p>
          <a:p>
            <a:pPr marL="0" indent="0">
              <a:buNone/>
            </a:pPr>
            <a:r>
              <a:rPr lang="en-IN" sz="2800" dirty="0"/>
              <a:t>• Events  can be triggered if a particular value in the timer register is reached.</a:t>
            </a:r>
          </a:p>
        </p:txBody>
      </p:sp>
    </p:spTree>
    <p:extLst>
      <p:ext uri="{BB962C8B-B14F-4D97-AF65-F5344CB8AC3E}">
        <p14:creationId xmlns:p14="http://schemas.microsoft.com/office/powerpoint/2010/main" val="294162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66C4-1C01-4D16-8FEC-B096C258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Crystal Oscillator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D5E880-9BAB-4F63-A5CF-4F4779EB0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2518" y="2238375"/>
            <a:ext cx="3247264" cy="252565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558536-6064-49E9-B254-0F15FAC4A7A8}"/>
              </a:ext>
            </a:extLst>
          </p:cNvPr>
          <p:cNvSpPr/>
          <p:nvPr/>
        </p:nvSpPr>
        <p:spPr>
          <a:xfrm>
            <a:off x="3979782" y="23008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 crystal oscillator is an electronic oscillator circuit that uses the mechanical resonance of a vibrating crystal of piezoelectric material to create an electrical signal with a precise frequency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Arduino we use 16MHz Crystal Oscillator.</a:t>
            </a:r>
          </a:p>
        </p:txBody>
      </p:sp>
    </p:spTree>
    <p:extLst>
      <p:ext uri="{BB962C8B-B14F-4D97-AF65-F5344CB8AC3E}">
        <p14:creationId xmlns:p14="http://schemas.microsoft.com/office/powerpoint/2010/main" val="291826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489B-48BE-41DC-BE0A-D6903515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24968"/>
            <a:ext cx="10058400" cy="1609344"/>
          </a:xfrm>
        </p:spPr>
        <p:txBody>
          <a:bodyPr/>
          <a:lstStyle/>
          <a:p>
            <a:r>
              <a:rPr lang="en-IN" dirty="0"/>
              <a:t>CLOCK PULSE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FE214-57C7-4B37-BD49-2EBDB8170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8027" y="1000125"/>
            <a:ext cx="5698998" cy="244522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26F269-95F3-4BC2-8783-B7C8EB69CC89}"/>
              </a:ext>
            </a:extLst>
          </p:cNvPr>
          <p:cNvSpPr/>
          <p:nvPr/>
        </p:nvSpPr>
        <p:spPr>
          <a:xfrm>
            <a:off x="978027" y="3429000"/>
            <a:ext cx="99185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 clock is a device that alternates between 0 and 1, repeatedly.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The most important is the amount of time it takes before the signal repeats.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This time is called the period, which we call 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If you've ever bought a computer, one of the more important features it the clock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For example, you may buy a machine that's running at 2 GHz. Do you know what 2 GHz refers to? It refers to a clock!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679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13CA-9E00-4811-B6C7-D246E6AF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15380"/>
          </a:xfrm>
        </p:spPr>
        <p:txBody>
          <a:bodyPr/>
          <a:lstStyle/>
          <a:p>
            <a:r>
              <a:rPr lang="en-IN" dirty="0"/>
              <a:t>Why clock signal?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F437C-521D-4BAF-9AD3-78DA9E97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687" y="5033638"/>
            <a:ext cx="10179647" cy="1589103"/>
          </a:xfrm>
        </p:spPr>
        <p:txBody>
          <a:bodyPr>
            <a:noAutofit/>
          </a:bodyPr>
          <a:lstStyle/>
          <a:p>
            <a:r>
              <a:rPr lang="en-IN" sz="2400" dirty="0"/>
              <a:t>• Used to synchronize different parts of circuitry. </a:t>
            </a:r>
          </a:p>
          <a:p>
            <a:r>
              <a:rPr lang="en-IN" sz="2400" dirty="0"/>
              <a:t>• Sometimes more than one clock cycle is required to do a predicted task. </a:t>
            </a:r>
          </a:p>
          <a:p>
            <a:r>
              <a:rPr lang="en-IN" sz="2400" dirty="0"/>
              <a:t>• for high accuracy requirements , a crystal oscillator is used.</a:t>
            </a:r>
          </a:p>
        </p:txBody>
      </p:sp>
    </p:spTree>
    <p:extLst>
      <p:ext uri="{BB962C8B-B14F-4D97-AF65-F5344CB8AC3E}">
        <p14:creationId xmlns:p14="http://schemas.microsoft.com/office/powerpoint/2010/main" val="30920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C7F2-5491-4B71-9950-12DE19AE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timer in an MCU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5348BB-8B9C-479A-88E4-6268DAFF3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000558"/>
              </p:ext>
            </p:extLst>
          </p:nvPr>
        </p:nvGraphicFramePr>
        <p:xfrm>
          <a:off x="1352550" y="3429000"/>
          <a:ext cx="88487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63">
                  <a:extLst>
                    <a:ext uri="{9D8B030D-6E8A-4147-A177-3AD203B41FA5}">
                      <a16:colId xmlns:a16="http://schemas.microsoft.com/office/drawing/2014/main" val="1119545532"/>
                    </a:ext>
                  </a:extLst>
                </a:gridCol>
                <a:gridCol w="4424363">
                  <a:extLst>
                    <a:ext uri="{9D8B030D-6E8A-4147-A177-3AD203B41FA5}">
                      <a16:colId xmlns:a16="http://schemas.microsoft.com/office/drawing/2014/main" val="88159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61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 bit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58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Timer2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bit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5425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2A8D62E-454B-4376-8BE3-5960AE8F3D75}"/>
              </a:ext>
            </a:extLst>
          </p:cNvPr>
          <p:cNvSpPr/>
          <p:nvPr/>
        </p:nvSpPr>
        <p:spPr>
          <a:xfrm>
            <a:off x="1063751" y="1951672"/>
            <a:ext cx="10185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timers are classified based on the number of bits used to store the timer count. Then ATMEGA328P offers two 8 bit timers and one 16 bit timer. They are named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33927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E8B2-339E-46F9-AE17-A3D41B9E5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Timer functions: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88D42-1496-47A6-9520-58022E967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4789169"/>
            <a:ext cx="9839325" cy="21926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micros(),</a:t>
            </a:r>
            <a:r>
              <a:rPr lang="en-IN" sz="2800" b="1" dirty="0" err="1"/>
              <a:t>millis</a:t>
            </a:r>
            <a:r>
              <a:rPr lang="en-IN" sz="2800" b="1" dirty="0"/>
              <a:t>(),delay() &amp; </a:t>
            </a:r>
            <a:r>
              <a:rPr lang="en-IN" sz="2800" b="1" dirty="0" err="1"/>
              <a:t>delayMicroseconds</a:t>
            </a:r>
            <a:r>
              <a:rPr lang="en-IN" sz="2800" b="1" dirty="0"/>
              <a:t>()</a:t>
            </a:r>
            <a:r>
              <a:rPr lang="en-IN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These functions work only by </a:t>
            </a:r>
            <a:r>
              <a:rPr lang="en-IN" sz="2800" b="1" dirty="0"/>
              <a:t>using Timer 0.</a:t>
            </a:r>
          </a:p>
          <a:p>
            <a:r>
              <a:rPr lang="en-IN" sz="2800" b="1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25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22809-34CD-4F1B-AFEB-22D228BA38EB}"/>
              </a:ext>
            </a:extLst>
          </p:cNvPr>
          <p:cNvSpPr/>
          <p:nvPr/>
        </p:nvSpPr>
        <p:spPr>
          <a:xfrm>
            <a:off x="809625" y="657224"/>
            <a:ext cx="1037272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>
                <a:latin typeface="+mj-lt"/>
              </a:rPr>
              <a:t>micros()</a:t>
            </a:r>
            <a:endParaRPr lang="en-IN" dirty="0">
              <a:latin typeface="+mj-lt"/>
            </a:endParaRPr>
          </a:p>
          <a:p>
            <a:endParaRPr lang="en-IN" sz="5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Returns the number of microseconds since the Arduino board began running the current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This number will overflow (go back to zero), after approximately 70 minutes. </a:t>
            </a:r>
          </a:p>
        </p:txBody>
      </p:sp>
    </p:spTree>
    <p:extLst>
      <p:ext uri="{BB962C8B-B14F-4D97-AF65-F5344CB8AC3E}">
        <p14:creationId xmlns:p14="http://schemas.microsoft.com/office/powerpoint/2010/main" val="266226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29EDF5-D4CB-4C2A-AA48-FDA6A41C2F1F}"/>
              </a:ext>
            </a:extLst>
          </p:cNvPr>
          <p:cNvSpPr/>
          <p:nvPr/>
        </p:nvSpPr>
        <p:spPr>
          <a:xfrm>
            <a:off x="708703" y="221617"/>
            <a:ext cx="20440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 err="1">
                <a:solidFill>
                  <a:srgbClr val="374146"/>
                </a:solidFill>
                <a:latin typeface="+mj-lt"/>
              </a:rPr>
              <a:t>millis</a:t>
            </a:r>
            <a:r>
              <a:rPr lang="en-IN" sz="5400" dirty="0">
                <a:solidFill>
                  <a:srgbClr val="374146"/>
                </a:solidFill>
                <a:latin typeface="+mj-lt"/>
              </a:rPr>
              <a:t>()</a:t>
            </a:r>
            <a:endParaRPr lang="en-IN" sz="5400" b="0" i="0" dirty="0">
              <a:solidFill>
                <a:srgbClr val="374146"/>
              </a:solidFill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26FAA5-380F-4E51-9570-FBB3FB370A76}"/>
              </a:ext>
            </a:extLst>
          </p:cNvPr>
          <p:cNvSpPr/>
          <p:nvPr/>
        </p:nvSpPr>
        <p:spPr>
          <a:xfrm>
            <a:off x="761089" y="1295593"/>
            <a:ext cx="102164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374146"/>
                </a:solidFill>
                <a:latin typeface="Typonine Sans Light"/>
              </a:rPr>
              <a:t>Returns the number of milliseconds since the Arduino board began running the current program. This number will overflow (go back to zero), after approximately 50 days.</a:t>
            </a: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7F06C-7955-4C3B-8AF2-55E944DE00B2}"/>
              </a:ext>
            </a:extLst>
          </p:cNvPr>
          <p:cNvSpPr/>
          <p:nvPr/>
        </p:nvSpPr>
        <p:spPr>
          <a:xfrm>
            <a:off x="761089" y="2086442"/>
            <a:ext cx="19678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374146"/>
                </a:solidFill>
                <a:latin typeface="+mj-lt"/>
              </a:rPr>
              <a:t>delay()</a:t>
            </a:r>
            <a:endParaRPr lang="en-IN" sz="5400" b="0" i="0" dirty="0">
              <a:solidFill>
                <a:srgbClr val="374146"/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1D859-17A1-4C48-9579-2C743412A8DD}"/>
              </a:ext>
            </a:extLst>
          </p:cNvPr>
          <p:cNvSpPr/>
          <p:nvPr/>
        </p:nvSpPr>
        <p:spPr>
          <a:xfrm>
            <a:off x="793516" y="3138444"/>
            <a:ext cx="10740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374146"/>
                </a:solidFill>
                <a:latin typeface="Typonine Sans Light"/>
              </a:rPr>
              <a:t>Pauses the program for the amount of time (in milliseconds) specified as parameter. 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55C5B-47AE-4CDB-B6E1-825E27AE5023}"/>
              </a:ext>
            </a:extLst>
          </p:cNvPr>
          <p:cNvSpPr/>
          <p:nvPr/>
        </p:nvSpPr>
        <p:spPr>
          <a:xfrm>
            <a:off x="793516" y="3679061"/>
            <a:ext cx="45690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dirty="0" err="1">
                <a:solidFill>
                  <a:srgbClr val="374146"/>
                </a:solidFill>
                <a:latin typeface="+mj-lt"/>
              </a:rPr>
              <a:t>delayMicroseconds</a:t>
            </a:r>
            <a:r>
              <a:rPr lang="en-IN" sz="5400" dirty="0">
                <a:solidFill>
                  <a:srgbClr val="374146"/>
                </a:solidFill>
                <a:latin typeface="+mj-lt"/>
              </a:rPr>
              <a:t>()</a:t>
            </a:r>
            <a:endParaRPr lang="en-IN" sz="5400" b="0" i="0" dirty="0">
              <a:solidFill>
                <a:srgbClr val="374146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1967D-6AB9-42A8-9D93-AFB26B19A27E}"/>
              </a:ext>
            </a:extLst>
          </p:cNvPr>
          <p:cNvSpPr/>
          <p:nvPr/>
        </p:nvSpPr>
        <p:spPr>
          <a:xfrm>
            <a:off x="799444" y="4735074"/>
            <a:ext cx="88353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374146"/>
                </a:solidFill>
                <a:latin typeface="Typonine Sans Light"/>
              </a:rPr>
              <a:t>Pauses the program for the amount of time (in microseconds) specified as parameter</a:t>
            </a:r>
            <a:endParaRPr lang="en-IN" sz="24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AFF8CB-F1FD-46CC-B3D9-73DFA74C9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16" y="5146909"/>
            <a:ext cx="10815718" cy="461665"/>
          </a:xfrm>
          <a:prstGeom prst="rect">
            <a:avLst/>
          </a:prstGeom>
          <a:solidFill>
            <a:srgbClr val="F7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For delays longer than a few thousand microseconds, you should use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yponine Mono Regular"/>
              </a:rPr>
              <a:t>delay()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46"/>
                </a:solidFill>
                <a:effectLst/>
                <a:latin typeface="Typonine Sans Light"/>
              </a:rPr>
              <a:t> instead.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06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2349</TotalTime>
  <Words>534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Rockwell</vt:lpstr>
      <vt:lpstr>Rockwell Condensed</vt:lpstr>
      <vt:lpstr>Typonine Mono Regular</vt:lpstr>
      <vt:lpstr>Typonine Sans Light</vt:lpstr>
      <vt:lpstr>Wingdings</vt:lpstr>
      <vt:lpstr>Wood Type</vt:lpstr>
      <vt:lpstr>timers</vt:lpstr>
      <vt:lpstr>The clock and the timer/counter</vt:lpstr>
      <vt:lpstr>Crystal Oscillator</vt:lpstr>
      <vt:lpstr>CLOCK PULSE</vt:lpstr>
      <vt:lpstr>Why clock signal?</vt:lpstr>
      <vt:lpstr>Implementation of timer in an MCU</vt:lpstr>
      <vt:lpstr>Timer functions:</vt:lpstr>
      <vt:lpstr>PowerPoint Presentation</vt:lpstr>
      <vt:lpstr>PowerPoint Presentation</vt:lpstr>
      <vt:lpstr>TASK……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timers</dc:title>
  <dc:creator>Jinesh R</dc:creator>
  <cp:lastModifiedBy>Jinesh R</cp:lastModifiedBy>
  <cp:revision>22</cp:revision>
  <dcterms:created xsi:type="dcterms:W3CDTF">2018-09-16T09:46:37Z</dcterms:created>
  <dcterms:modified xsi:type="dcterms:W3CDTF">2018-09-21T06:05:11Z</dcterms:modified>
</cp:coreProperties>
</file>