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49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2F1AA-5598-471D-AF6F-D5166D99CB51}" type="datetimeFigureOut">
              <a:rPr lang="en-US" smtClean="0"/>
              <a:pPr/>
              <a:t>9/19/2017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039C5-5BDC-4715-A15D-E9C83579913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6E53-0457-4861-83CF-BD2D6BA4BEEA}" type="datetimeFigureOut">
              <a:rPr lang="en-US" smtClean="0"/>
              <a:pPr/>
              <a:t>9/19/2017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A2B9-9A23-4C8B-9D12-40DBD637E52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6E53-0457-4861-83CF-BD2D6BA4BEEA}" type="datetimeFigureOut">
              <a:rPr lang="en-US" smtClean="0"/>
              <a:pPr/>
              <a:t>9/19/2017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A2B9-9A23-4C8B-9D12-40DBD637E52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6E53-0457-4861-83CF-BD2D6BA4BEEA}" type="datetimeFigureOut">
              <a:rPr lang="en-US" smtClean="0"/>
              <a:pPr/>
              <a:t>9/19/2017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A2B9-9A23-4C8B-9D12-40DBD637E52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6E53-0457-4861-83CF-BD2D6BA4BEEA}" type="datetimeFigureOut">
              <a:rPr lang="en-US" smtClean="0"/>
              <a:pPr/>
              <a:t>9/19/2017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A2B9-9A23-4C8B-9D12-40DBD637E52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6E53-0457-4861-83CF-BD2D6BA4BEEA}" type="datetimeFigureOut">
              <a:rPr lang="en-US" smtClean="0"/>
              <a:pPr/>
              <a:t>9/19/2017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A2B9-9A23-4C8B-9D12-40DBD637E52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6E53-0457-4861-83CF-BD2D6BA4BEEA}" type="datetimeFigureOut">
              <a:rPr lang="en-US" smtClean="0"/>
              <a:pPr/>
              <a:t>9/19/2017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A2B9-9A23-4C8B-9D12-40DBD637E52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6E53-0457-4861-83CF-BD2D6BA4BEEA}" type="datetimeFigureOut">
              <a:rPr lang="en-US" smtClean="0"/>
              <a:pPr/>
              <a:t>9/19/2017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A2B9-9A23-4C8B-9D12-40DBD637E52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6E53-0457-4861-83CF-BD2D6BA4BEEA}" type="datetimeFigureOut">
              <a:rPr lang="en-US" smtClean="0"/>
              <a:pPr/>
              <a:t>9/19/2017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A2B9-9A23-4C8B-9D12-40DBD637E52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6E53-0457-4861-83CF-BD2D6BA4BEEA}" type="datetimeFigureOut">
              <a:rPr lang="en-US" smtClean="0"/>
              <a:pPr/>
              <a:t>9/19/2017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A2B9-9A23-4C8B-9D12-40DBD637E52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6E53-0457-4861-83CF-BD2D6BA4BEEA}" type="datetimeFigureOut">
              <a:rPr lang="en-US" smtClean="0"/>
              <a:pPr/>
              <a:t>9/19/2017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A2B9-9A23-4C8B-9D12-40DBD637E52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6E53-0457-4861-83CF-BD2D6BA4BEEA}" type="datetimeFigureOut">
              <a:rPr lang="en-US" smtClean="0"/>
              <a:pPr/>
              <a:t>9/19/2017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A2B9-9A23-4C8B-9D12-40DBD637E52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A6E53-0457-4861-83CF-BD2D6BA4BEEA}" type="datetimeFigureOut">
              <a:rPr lang="en-US" smtClean="0"/>
              <a:pPr/>
              <a:t>9/19/2017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9A2B9-9A23-4C8B-9D12-40DBD637E52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3042" y="2071678"/>
            <a:ext cx="63579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>
                <a:latin typeface="Arial Black" pitchFamily="34" charset="0"/>
              </a:rPr>
              <a:t>DIGITAL DISPLACEMENT TRANSDUCERS</a:t>
            </a:r>
            <a:endParaRPr lang="en-IN" sz="54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1785926"/>
            <a:ext cx="79296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/>
              <a:t>Tachometer and </a:t>
            </a:r>
            <a:r>
              <a:rPr lang="en-IN" sz="2400" dirty="0" smtClean="0"/>
              <a:t>incremental encoders </a:t>
            </a:r>
            <a:r>
              <a:rPr lang="en-IN" sz="2400" dirty="0"/>
              <a:t>often employ a grating principle in which two glass disks (one fixed, </a:t>
            </a:r>
            <a:r>
              <a:rPr lang="en-IN" sz="2400" dirty="0" smtClean="0"/>
              <a:t>the other </a:t>
            </a:r>
            <a:r>
              <a:rPr lang="en-IN" sz="2400" dirty="0"/>
              <a:t>rotating), with identical opaque/clear patterns photographically deposited, </a:t>
            </a:r>
            <a:r>
              <a:rPr lang="en-IN" sz="2400" dirty="0" smtClean="0"/>
              <a:t>are mounted </a:t>
            </a:r>
            <a:r>
              <a:rPr lang="en-IN" sz="2400" dirty="0"/>
              <a:t>side by side with about 0.0 1-in clearance </a:t>
            </a:r>
            <a:r>
              <a:rPr lang="en-IN" sz="2400" dirty="0" smtClean="0"/>
              <a:t>between.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Parallel </a:t>
            </a:r>
            <a:r>
              <a:rPr lang="en-IN" sz="2400" dirty="0"/>
              <a:t>light </a:t>
            </a:r>
            <a:r>
              <a:rPr lang="en-IN" sz="2400" dirty="0" smtClean="0"/>
              <a:t>is projected </a:t>
            </a:r>
            <a:r>
              <a:rPr lang="en-IN" sz="2400" dirty="0"/>
              <a:t>through the two disks toward </a:t>
            </a:r>
            <a:r>
              <a:rPr lang="en-IN" sz="2400" dirty="0" err="1"/>
              <a:t>photosensors</a:t>
            </a:r>
            <a:r>
              <a:rPr lang="en-IN" sz="2400" dirty="0"/>
              <a:t> on the far side. When </a:t>
            </a:r>
            <a:r>
              <a:rPr lang="en-IN" sz="2400" dirty="0" smtClean="0"/>
              <a:t>opaque segments </a:t>
            </a:r>
            <a:r>
              <a:rPr lang="en-IN" sz="2400" dirty="0"/>
              <a:t>are aligned, a minimum (logical 0) signal is produced </a:t>
            </a:r>
            <a:r>
              <a:rPr lang="en-IN" sz="2400" dirty="0" smtClean="0"/>
              <a:t>while alignment of clear </a:t>
            </a:r>
            <a:r>
              <a:rPr lang="en-IN" sz="2400" dirty="0"/>
              <a:t>segments gives a maximum (logical 1 ) signal.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71670" y="642918"/>
            <a:ext cx="5072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/>
              <a:t>OPTICAL ENCODERS</a:t>
            </a:r>
            <a:endParaRPr lang="en-I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00" y="1000108"/>
            <a:ext cx="7143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/>
              <a:t>Absolute encoders may use </a:t>
            </a:r>
            <a:r>
              <a:rPr lang="en-IN" sz="2400" dirty="0" smtClean="0"/>
              <a:t>the demagnification </a:t>
            </a:r>
            <a:r>
              <a:rPr lang="en-IN" sz="2400" dirty="0"/>
              <a:t>method in which the light is sharply focused, rather than </a:t>
            </a:r>
            <a:r>
              <a:rPr lang="en-IN" sz="2400" dirty="0" smtClean="0"/>
              <a:t>parallel, and </a:t>
            </a:r>
            <a:r>
              <a:rPr lang="en-IN" sz="2400" dirty="0"/>
              <a:t>only one disk is employed, with the narrow light beam and </a:t>
            </a:r>
            <a:r>
              <a:rPr lang="en-IN" sz="2400" dirty="0" err="1"/>
              <a:t>photosensor</a:t>
            </a:r>
            <a:r>
              <a:rPr lang="en-IN" sz="2400" dirty="0"/>
              <a:t> </a:t>
            </a:r>
            <a:r>
              <a:rPr lang="en-IN" sz="2400" dirty="0" smtClean="0"/>
              <a:t>acting in </a:t>
            </a:r>
            <a:r>
              <a:rPr lang="en-IN" sz="2400" dirty="0"/>
              <a:t>the same </a:t>
            </a:r>
            <a:r>
              <a:rPr lang="en-IN" sz="2400" dirty="0" smtClean="0"/>
              <a:t>fashion as </a:t>
            </a:r>
            <a:r>
              <a:rPr lang="en-IN" sz="2400" dirty="0"/>
              <a:t>the brushes in a contacting encoder</a:t>
            </a:r>
            <a:r>
              <a:rPr lang="en-IN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IN" sz="2400" dirty="0"/>
          </a:p>
          <a:p>
            <a:pPr>
              <a:buFont typeface="Arial" pitchFamily="34" charset="0"/>
              <a:buChar char="•"/>
            </a:pPr>
            <a:r>
              <a:rPr lang="en-IN" sz="2400" dirty="0"/>
              <a:t>By use of a </a:t>
            </a:r>
            <a:r>
              <a:rPr lang="en-IN" sz="2400" dirty="0" smtClean="0"/>
              <a:t>semiconductor laser </a:t>
            </a:r>
            <a:r>
              <a:rPr lang="en-IN" sz="2400" dirty="0"/>
              <a:t>light source, </a:t>
            </a:r>
            <a:r>
              <a:rPr lang="en-IN" sz="2400" dirty="0" smtClean="0"/>
              <a:t>encoders of 81,000 </a:t>
            </a:r>
            <a:r>
              <a:rPr lang="en-IN" sz="2400" dirty="0"/>
              <a:t>pulses </a:t>
            </a:r>
            <a:r>
              <a:rPr lang="en-IN" sz="2400" dirty="0" smtClean="0"/>
              <a:t>per revolution can be achieved </a:t>
            </a:r>
            <a:r>
              <a:rPr lang="en-IN" sz="2400" dirty="0"/>
              <a:t>with a 36-mm diameter. </a:t>
            </a:r>
            <a:endParaRPr lang="en-IN" sz="2400" dirty="0" smtClean="0"/>
          </a:p>
          <a:p>
            <a:pPr>
              <a:buFont typeface="Arial" pitchFamily="34" charset="0"/>
              <a:buChar char="•"/>
            </a:pPr>
            <a:endParaRPr lang="en-IN" sz="2400" dirty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External </a:t>
            </a:r>
            <a:r>
              <a:rPr lang="en-IN" sz="2400" dirty="0"/>
              <a:t>interpolating electronics can increase the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/>
              <a:t>resolution to about 10 million pulses per revolution.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ncoder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2357430"/>
            <a:ext cx="5097163" cy="27708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85918" y="571480"/>
            <a:ext cx="5429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OPTICAL ENCODERS - A ROUGH REPRESENTATION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910" y="1928802"/>
            <a:ext cx="79296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While incremental and absolute </a:t>
            </a:r>
            <a:r>
              <a:rPr lang="en-IN" sz="2400" dirty="0" smtClean="0"/>
              <a:t>encoders </a:t>
            </a:r>
            <a:r>
              <a:rPr lang="en-IN" sz="2400" dirty="0" smtClean="0"/>
              <a:t>are </a:t>
            </a:r>
            <a:r>
              <a:rPr lang="en-IN" sz="2400" dirty="0" smtClean="0"/>
              <a:t>today </a:t>
            </a:r>
            <a:r>
              <a:rPr lang="en-IN" sz="2400" dirty="0" smtClean="0"/>
              <a:t>the major types </a:t>
            </a:r>
            <a:r>
              <a:rPr lang="en-IN" sz="2400" dirty="0" smtClean="0"/>
              <a:t>available for </a:t>
            </a:r>
            <a:r>
              <a:rPr lang="en-IN" sz="2400" dirty="0" smtClean="0"/>
              <a:t>position </a:t>
            </a:r>
            <a:r>
              <a:rPr lang="en-IN" sz="2400" dirty="0" smtClean="0"/>
              <a:t>measurement, a third class has recently appeared that </a:t>
            </a:r>
            <a:r>
              <a:rPr lang="en-IN" sz="2400" dirty="0" smtClean="0"/>
              <a:t>may </a:t>
            </a:r>
            <a:r>
              <a:rPr lang="en-IN" sz="2400" dirty="0" smtClean="0"/>
              <a:t>be preferred for some </a:t>
            </a:r>
            <a:r>
              <a:rPr lang="en-IN" sz="2400" dirty="0" smtClean="0"/>
              <a:t>types of </a:t>
            </a:r>
            <a:r>
              <a:rPr lang="en-IN" sz="2400" dirty="0" smtClean="0"/>
              <a:t>applications.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These are called pseudo random </a:t>
            </a:r>
            <a:r>
              <a:rPr lang="en-IN" sz="2400" dirty="0" smtClean="0"/>
              <a:t>encoders, marketed </a:t>
            </a:r>
            <a:r>
              <a:rPr lang="en-IN" sz="2400" dirty="0" smtClean="0"/>
              <a:t>by Gurley as "VIRTUAL ABSOLUTE."</a:t>
            </a:r>
            <a:endParaRPr lang="en-IN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76" y="720850"/>
            <a:ext cx="71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/>
              <a:t>VIRTUAL ABSOLUTE</a:t>
            </a:r>
            <a:endParaRPr lang="en-IN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1857364"/>
            <a:ext cx="77867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Their size and </a:t>
            </a:r>
            <a:r>
              <a:rPr lang="en-IN" sz="2400" dirty="0" smtClean="0"/>
              <a:t>mechanical construction </a:t>
            </a:r>
            <a:r>
              <a:rPr lang="en-IN" sz="2400" dirty="0" smtClean="0"/>
              <a:t>is </a:t>
            </a:r>
            <a:r>
              <a:rPr lang="en-IN" sz="2400" dirty="0" smtClean="0"/>
              <a:t>similar </a:t>
            </a:r>
            <a:r>
              <a:rPr lang="en-IN" sz="2400" dirty="0" smtClean="0"/>
              <a:t>to </a:t>
            </a:r>
            <a:r>
              <a:rPr lang="en-IN" sz="2400" dirty="0" smtClean="0"/>
              <a:t>a incremental </a:t>
            </a:r>
            <a:r>
              <a:rPr lang="en-IN" sz="2400" dirty="0" smtClean="0"/>
              <a:t>encoder, </a:t>
            </a:r>
            <a:r>
              <a:rPr lang="en-IN" sz="2400" dirty="0" smtClean="0"/>
              <a:t>but </a:t>
            </a:r>
            <a:r>
              <a:rPr lang="en-IN" sz="2400" dirty="0" smtClean="0"/>
              <a:t>they have a third track </a:t>
            </a:r>
            <a:r>
              <a:rPr lang="en-IN" sz="2400" dirty="0" smtClean="0"/>
              <a:t>that carries </a:t>
            </a:r>
            <a:r>
              <a:rPr lang="en-IN" sz="2400" dirty="0" smtClean="0"/>
              <a:t>a </a:t>
            </a:r>
            <a:r>
              <a:rPr lang="en-IN" sz="2400" dirty="0" smtClean="0"/>
              <a:t>uniquely </a:t>
            </a:r>
            <a:r>
              <a:rPr lang="en-IN" sz="2400" dirty="0" smtClean="0"/>
              <a:t>coded pattern called </a:t>
            </a:r>
            <a:r>
              <a:rPr lang="en-IN" sz="2400" dirty="0" smtClean="0"/>
              <a:t>a pseudorandom </a:t>
            </a:r>
            <a:r>
              <a:rPr lang="en-IN" sz="2400" dirty="0" smtClean="0"/>
              <a:t>sequence</a:t>
            </a:r>
            <a:r>
              <a:rPr lang="en-IN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The pseudorandom device can locate </a:t>
            </a:r>
            <a:r>
              <a:rPr lang="en-IN" sz="2400" dirty="0" smtClean="0"/>
              <a:t>its absolute position, wherever it might currently be, by making any </a:t>
            </a:r>
            <a:r>
              <a:rPr lang="en-IN" sz="2400" dirty="0" smtClean="0"/>
              <a:t>small motion about </a:t>
            </a:r>
            <a:r>
              <a:rPr lang="en-IN" sz="2400" dirty="0" smtClean="0"/>
              <a:t>1 or 2 degrees for rotary </a:t>
            </a:r>
            <a:r>
              <a:rPr lang="en-IN" sz="2400" dirty="0" smtClean="0"/>
              <a:t>devices, 1mm for </a:t>
            </a:r>
            <a:r>
              <a:rPr lang="en-IN" sz="2400" dirty="0" err="1" smtClean="0"/>
              <a:t>translatory</a:t>
            </a:r>
            <a:r>
              <a:rPr lang="en-IN" sz="2400" dirty="0" smtClean="0"/>
              <a:t> measurement.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After </a:t>
            </a:r>
            <a:r>
              <a:rPr lang="en-IN" sz="2400" dirty="0" smtClean="0"/>
              <a:t>a </a:t>
            </a:r>
            <a:r>
              <a:rPr lang="en-IN" sz="2400" dirty="0" smtClean="0"/>
              <a:t>power interruption </a:t>
            </a:r>
            <a:r>
              <a:rPr lang="en-IN" sz="2400" dirty="0" smtClean="0"/>
              <a:t>we </a:t>
            </a:r>
            <a:r>
              <a:rPr lang="en-IN" sz="2400" dirty="0" smtClean="0"/>
              <a:t>lose absolute position until </a:t>
            </a:r>
            <a:r>
              <a:rPr lang="en-IN" sz="2400" dirty="0" smtClean="0"/>
              <a:t>we make the required small move.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57166"/>
            <a:ext cx="85725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Transducers </a:t>
            </a:r>
            <a:r>
              <a:rPr lang="en-IN" sz="2400" dirty="0"/>
              <a:t>often communicate with digital </a:t>
            </a:r>
            <a:r>
              <a:rPr lang="en-IN" sz="2400" dirty="0" smtClean="0"/>
              <a:t>computers.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Transducers </a:t>
            </a:r>
            <a:r>
              <a:rPr lang="en-IN" sz="2400" dirty="0"/>
              <a:t>with </a:t>
            </a:r>
            <a:r>
              <a:rPr lang="en-IN" sz="2400" dirty="0" smtClean="0"/>
              <a:t>digital output </a:t>
            </a:r>
            <a:r>
              <a:rPr lang="en-IN" sz="2400" dirty="0"/>
              <a:t>would be particularly convenient</a:t>
            </a:r>
            <a:r>
              <a:rPr lang="en-IN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/>
              <a:t>However, very few such devices </a:t>
            </a:r>
            <a:r>
              <a:rPr lang="en-IN" sz="2400" dirty="0" smtClean="0"/>
              <a:t>exist, so </a:t>
            </a:r>
            <a:r>
              <a:rPr lang="en-IN" sz="2400" dirty="0"/>
              <a:t>usually we use an </a:t>
            </a:r>
            <a:r>
              <a:rPr lang="en-IN" sz="2400" dirty="0" err="1"/>
              <a:t>analog</a:t>
            </a:r>
            <a:r>
              <a:rPr lang="en-IN" sz="2400" dirty="0"/>
              <a:t> transducer to produce a voltage signal and an </a:t>
            </a:r>
            <a:r>
              <a:rPr lang="en-IN" sz="2400" dirty="0" smtClean="0"/>
              <a:t>electronic </a:t>
            </a:r>
            <a:r>
              <a:rPr lang="en-IN" sz="2400" dirty="0" err="1" smtClean="0"/>
              <a:t>analog</a:t>
            </a:r>
            <a:r>
              <a:rPr lang="en-IN" sz="2400" dirty="0" smtClean="0"/>
              <a:t>-to-digital </a:t>
            </a:r>
            <a:r>
              <a:rPr lang="en-IN" sz="2400" dirty="0"/>
              <a:t>converter to realize the desired digital data</a:t>
            </a:r>
            <a:r>
              <a:rPr lang="en-IN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Digital transducers called encoders </a:t>
            </a:r>
            <a:r>
              <a:rPr lang="en-IN" sz="2400" dirty="0"/>
              <a:t>do exist, however, for translational and </a:t>
            </a:r>
            <a:r>
              <a:rPr lang="en-IN" sz="2400" dirty="0" smtClean="0"/>
              <a:t>rotary displacement and are </a:t>
            </a:r>
            <a:r>
              <a:rPr lang="en-IN" sz="2400" dirty="0"/>
              <a:t>in wide use.</a:t>
            </a:r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For </a:t>
            </a:r>
            <a:r>
              <a:rPr lang="en-IN" sz="2400" dirty="0"/>
              <a:t>translational and rotary </a:t>
            </a:r>
            <a:r>
              <a:rPr lang="en-IN" sz="2400" dirty="0" smtClean="0"/>
              <a:t>displacement, 3 major classes are used,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286116" y="5000636"/>
            <a:ext cx="40719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3200" dirty="0" smtClean="0"/>
              <a:t>Tachometer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 smtClean="0"/>
              <a:t>Incremental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/>
              <a:t>A</a:t>
            </a:r>
            <a:r>
              <a:rPr lang="en-IN" sz="3200" dirty="0" smtClean="0"/>
              <a:t>bsolute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1357298"/>
            <a:ext cx="81439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/>
              <a:t>A tachometer encoder has only a single output signal which consists of a pulse </a:t>
            </a:r>
            <a:r>
              <a:rPr lang="en-IN" sz="2400" dirty="0" smtClean="0"/>
              <a:t>for each </a:t>
            </a:r>
            <a:r>
              <a:rPr lang="en-IN" sz="2400" dirty="0"/>
              <a:t>increment of displacement. </a:t>
            </a:r>
            <a:endParaRPr lang="en-IN" sz="2400" dirty="0" smtClean="0"/>
          </a:p>
          <a:p>
            <a:pPr>
              <a:buFont typeface="Arial" pitchFamily="34" charset="0"/>
              <a:buChar char="•"/>
            </a:pPr>
            <a:endParaRPr lang="en-IN" sz="2400" dirty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If </a:t>
            </a:r>
            <a:r>
              <a:rPr lang="en-IN" sz="2400" dirty="0"/>
              <a:t>motion were always in one direction, a digital</a:t>
            </a:r>
          </a:p>
          <a:p>
            <a:r>
              <a:rPr lang="en-IN" sz="2400" dirty="0"/>
              <a:t>counter could accumulate these pulses to determine displacement from </a:t>
            </a:r>
            <a:r>
              <a:rPr lang="en-IN" sz="2400" dirty="0" smtClean="0"/>
              <a:t>a known starting point.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However</a:t>
            </a:r>
            <a:r>
              <a:rPr lang="en-IN" sz="2400" dirty="0"/>
              <a:t>, any reversed motion would produce identical </a:t>
            </a:r>
            <a:r>
              <a:rPr lang="en-IN" sz="2400" dirty="0" smtClean="0"/>
              <a:t>pulses, causing errors.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Thus </a:t>
            </a:r>
            <a:r>
              <a:rPr lang="en-IN" sz="2400" dirty="0"/>
              <a:t>this type of encoder usually is used for speed, rather than </a:t>
            </a:r>
            <a:r>
              <a:rPr lang="en-IN" sz="2400" dirty="0" smtClean="0"/>
              <a:t>displacement, measurement </a:t>
            </a:r>
            <a:r>
              <a:rPr lang="en-IN" sz="2400" dirty="0"/>
              <a:t>in situations where rotation never reverses.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14480" y="428604"/>
            <a:ext cx="5857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/>
              <a:t>TACHOMETER ENCODER</a:t>
            </a:r>
            <a:endParaRPr lang="en-I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1000108"/>
            <a:ext cx="72152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/>
              <a:t>The incremental </a:t>
            </a:r>
            <a:r>
              <a:rPr lang="en-IN" sz="2400" dirty="0" smtClean="0"/>
              <a:t>encoder </a:t>
            </a:r>
            <a:r>
              <a:rPr lang="en-IN" sz="2400" dirty="0"/>
              <a:t>solves t</a:t>
            </a:r>
            <a:r>
              <a:rPr lang="en-IN" sz="2400" dirty="0" smtClean="0"/>
              <a:t>he reverse-motion </a:t>
            </a:r>
            <a:r>
              <a:rPr lang="en-IN" sz="2400" dirty="0"/>
              <a:t>problem by employing </a:t>
            </a:r>
            <a:r>
              <a:rPr lang="en-IN" sz="2400" dirty="0" smtClean="0"/>
              <a:t>at least </a:t>
            </a:r>
            <a:r>
              <a:rPr lang="en-IN" sz="2400" dirty="0"/>
              <a:t>two (and sometimes three) signal-generating elements</a:t>
            </a:r>
            <a:r>
              <a:rPr lang="en-IN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By mechanically displacing </a:t>
            </a:r>
            <a:r>
              <a:rPr lang="en-IN" sz="2400" dirty="0"/>
              <a:t>the two tracks, one of the electric signals is shifted </a:t>
            </a:r>
            <a:r>
              <a:rPr lang="en-IN" sz="2400" dirty="0" smtClean="0"/>
              <a:t>1/4 </a:t>
            </a:r>
            <a:r>
              <a:rPr lang="en-IN" sz="2400" dirty="0"/>
              <a:t>cycle relative to </a:t>
            </a:r>
            <a:r>
              <a:rPr lang="en-IN" sz="2400" dirty="0" err="1" smtClean="0"/>
              <a:t>the</a:t>
            </a:r>
            <a:r>
              <a:rPr lang="en-IN" sz="2400" dirty="0" err="1"/>
              <a:t>other</a:t>
            </a:r>
            <a:r>
              <a:rPr lang="en-IN" sz="2400" dirty="0"/>
              <a:t>, allowing detection of motion direction by noting which signal rises first</a:t>
            </a:r>
            <a:r>
              <a:rPr lang="en-IN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Thus the </a:t>
            </a:r>
            <a:r>
              <a:rPr lang="en-IN" sz="2400" dirty="0"/>
              <a:t>up-down pulse counter can be </a:t>
            </a:r>
            <a:r>
              <a:rPr lang="en-IN" sz="2400" dirty="0" err="1"/>
              <a:t>signaled</a:t>
            </a:r>
            <a:r>
              <a:rPr lang="en-IN" sz="2400" dirty="0"/>
              <a:t> to subtract pulses whenever </a:t>
            </a:r>
            <a:r>
              <a:rPr lang="en-IN" sz="2400" dirty="0" smtClean="0"/>
              <a:t>motion reverses.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A </a:t>
            </a:r>
            <a:r>
              <a:rPr lang="en-IN" sz="2400" dirty="0"/>
              <a:t>third output, which produces a single pulse </a:t>
            </a:r>
            <a:r>
              <a:rPr lang="en-IN" sz="2400" dirty="0" smtClean="0"/>
              <a:t>per revolution </a:t>
            </a:r>
            <a:r>
              <a:rPr lang="en-IN" sz="2400" dirty="0"/>
              <a:t>at a </a:t>
            </a:r>
            <a:r>
              <a:rPr lang="en-IN" sz="2400" dirty="0" smtClean="0"/>
              <a:t>distinct point</a:t>
            </a:r>
            <a:r>
              <a:rPr lang="en-IN" sz="2400" dirty="0"/>
              <a:t>, is sometimes provided as a zero </a:t>
            </a:r>
            <a:r>
              <a:rPr lang="en-IN" sz="2400" dirty="0" smtClean="0"/>
              <a:t>reference.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7422" y="214290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INCREMENTAL ENCODER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1714488"/>
            <a:ext cx="8001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An incremental encoder has the advantage of being able to rotate through as many revolutions as the application</a:t>
            </a:r>
          </a:p>
          <a:p>
            <a:r>
              <a:rPr lang="en-IN" sz="2400" dirty="0" smtClean="0"/>
              <a:t>requires.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348" y="1142984"/>
            <a:ext cx="3857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ADVANTAGE</a:t>
            </a:r>
            <a:endParaRPr lang="en-I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14348" y="3214686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DISADVANTAGE</a:t>
            </a:r>
            <a:endParaRPr lang="en-IN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14348" y="4000504"/>
            <a:ext cx="73581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</a:t>
            </a:r>
            <a:r>
              <a:rPr lang="en-IN" sz="2400" dirty="0" smtClean="0"/>
              <a:t>ny </a:t>
            </a:r>
            <a:r>
              <a:rPr lang="en-IN" sz="2400" dirty="0"/>
              <a:t>false pulses resulting from electric noise will cause </a:t>
            </a:r>
            <a:r>
              <a:rPr lang="en-IN" sz="2400" dirty="0" smtClean="0"/>
              <a:t>errors that </a:t>
            </a:r>
            <a:r>
              <a:rPr lang="en-IN" sz="2400" dirty="0"/>
              <a:t>persist even when the noise disappears, and loss of system power also causes </a:t>
            </a:r>
            <a:r>
              <a:rPr lang="en-IN" sz="2400" dirty="0" smtClean="0"/>
              <a:t>total </a:t>
            </a:r>
            <a:r>
              <a:rPr lang="en-IN" sz="2400" dirty="0"/>
              <a:t>loss of position data with no recovery when power is reapplied.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4414" y="1785926"/>
            <a:ext cx="69294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/>
              <a:t>Absolute encoders generally are limited to a single revolution and </a:t>
            </a:r>
            <a:r>
              <a:rPr lang="en-IN" sz="2400" dirty="0" smtClean="0"/>
              <a:t>utilize multiple </a:t>
            </a:r>
            <a:r>
              <a:rPr lang="en-IN" sz="2400" dirty="0"/>
              <a:t>tracks and outputs, which are read out in parallel to produce a binary, </a:t>
            </a:r>
            <a:r>
              <a:rPr lang="en-IN" sz="2400" dirty="0" smtClean="0"/>
              <a:t>representation of </a:t>
            </a:r>
            <a:r>
              <a:rPr lang="en-IN" sz="2400" dirty="0"/>
              <a:t>the angular position of the shaft. </a:t>
            </a:r>
            <a:endParaRPr lang="en-IN" sz="2400" dirty="0" smtClean="0"/>
          </a:p>
          <a:p>
            <a:pPr>
              <a:buFont typeface="Arial" pitchFamily="34" charset="0"/>
              <a:buChar char="•"/>
            </a:pPr>
            <a:endParaRPr lang="en-IN" sz="2400" dirty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Since </a:t>
            </a:r>
            <a:r>
              <a:rPr lang="en-IN" sz="2400" dirty="0"/>
              <a:t>there is a one-to-one </a:t>
            </a:r>
            <a:r>
              <a:rPr lang="en-IN" sz="2400" dirty="0" smtClean="0"/>
              <a:t>correspondence </a:t>
            </a:r>
            <a:r>
              <a:rPr lang="en-IN" sz="2400" dirty="0"/>
              <a:t>between shaft position and binary output, position data are recovered </a:t>
            </a:r>
            <a:r>
              <a:rPr lang="en-IN" sz="2400" dirty="0" smtClean="0"/>
              <a:t>when power </a:t>
            </a:r>
            <a:r>
              <a:rPr lang="en-IN" sz="2400" dirty="0"/>
              <a:t>is restored after an outage, and transient electric noise causes only </a:t>
            </a:r>
            <a:r>
              <a:rPr lang="en-IN" sz="2400" dirty="0" smtClean="0"/>
              <a:t>transient measurement </a:t>
            </a:r>
            <a:r>
              <a:rPr lang="en-IN" sz="2400" dirty="0"/>
              <a:t>error.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728" y="428604"/>
            <a:ext cx="6000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/>
              <a:t>ABSOLUTE ENCODERS</a:t>
            </a:r>
            <a:endParaRPr lang="en-IN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3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36" y="337706"/>
            <a:ext cx="7897328" cy="61825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3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63" y="0"/>
            <a:ext cx="5898673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1785926"/>
            <a:ext cx="77867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/>
              <a:t>For the finest resolution, </a:t>
            </a:r>
            <a:r>
              <a:rPr lang="en-IN" sz="2400" dirty="0" smtClean="0"/>
              <a:t>optical encoders </a:t>
            </a:r>
            <a:r>
              <a:rPr lang="en-IN" sz="2400" dirty="0"/>
              <a:t>are generally </a:t>
            </a:r>
            <a:r>
              <a:rPr lang="en-IN" sz="2400" dirty="0" smtClean="0"/>
              <a:t>required.</a:t>
            </a:r>
          </a:p>
          <a:p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Commercial </a:t>
            </a:r>
            <a:r>
              <a:rPr lang="en-IN" sz="2400" dirty="0"/>
              <a:t>rotary instruments that resolve a </a:t>
            </a:r>
            <a:r>
              <a:rPr lang="en-IN" sz="2400" dirty="0" smtClean="0"/>
              <a:t>fraction of </a:t>
            </a:r>
            <a:r>
              <a:rPr lang="en-IN" sz="2400" dirty="0"/>
              <a:t>a second of arc are available </a:t>
            </a:r>
            <a:r>
              <a:rPr lang="en-IN" sz="2400" dirty="0" smtClean="0"/>
              <a:t>translational </a:t>
            </a:r>
            <a:r>
              <a:rPr lang="en-IN" sz="2400" dirty="0"/>
              <a:t>encoders </a:t>
            </a:r>
            <a:r>
              <a:rPr lang="en-IN" sz="2400" dirty="0" smtClean="0"/>
              <a:t>may achieve 1</a:t>
            </a:r>
            <a:r>
              <a:rPr lang="el-GR" sz="2400" dirty="0" smtClean="0"/>
              <a:t>μ</a:t>
            </a:r>
            <a:r>
              <a:rPr lang="en-IN" sz="2400" dirty="0" smtClean="0"/>
              <a:t>m </a:t>
            </a:r>
            <a:r>
              <a:rPr lang="en-IN" sz="2400" dirty="0"/>
              <a:t>resolution. Any transducer with resolution above about 1 8 bits (</a:t>
            </a:r>
            <a:r>
              <a:rPr lang="en-IN" sz="2400" dirty="0" smtClean="0"/>
              <a:t>1/218) will </a:t>
            </a:r>
            <a:r>
              <a:rPr lang="en-IN" sz="2400" dirty="0"/>
              <a:t>require extreme </a:t>
            </a:r>
            <a:r>
              <a:rPr lang="en-IN" sz="2400" dirty="0" smtClean="0"/>
              <a:t>care </a:t>
            </a:r>
            <a:r>
              <a:rPr lang="en-IN" sz="2400" dirty="0"/>
              <a:t>in installation and use.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43174" y="720850"/>
            <a:ext cx="3857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/>
              <a:t>RESOLUTION</a:t>
            </a:r>
            <a:endParaRPr lang="en-I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754</Words>
  <Application>Microsoft Office PowerPoint</Application>
  <PresentationFormat>On-screen Show (4:3)</PresentationFormat>
  <Paragraphs>63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Giri</dc:creator>
  <cp:lastModifiedBy>Giri</cp:lastModifiedBy>
  <cp:revision>11</cp:revision>
  <dcterms:created xsi:type="dcterms:W3CDTF">2017-09-18T19:54:24Z</dcterms:created>
  <dcterms:modified xsi:type="dcterms:W3CDTF">2017-09-19T02:35:22Z</dcterms:modified>
</cp:coreProperties>
</file>