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4" r:id="rId1"/>
  </p:sldMasterIdLst>
  <p:notesMasterIdLst>
    <p:notesMasterId r:id="rId16"/>
  </p:notesMasterIdLst>
  <p:sldIdLst>
    <p:sldId id="256" r:id="rId2"/>
    <p:sldId id="258" r:id="rId3"/>
    <p:sldId id="259" r:id="rId4"/>
    <p:sldId id="274" r:id="rId5"/>
    <p:sldId id="261" r:id="rId6"/>
    <p:sldId id="262" r:id="rId7"/>
    <p:sldId id="263" r:id="rId8"/>
    <p:sldId id="264" r:id="rId9"/>
    <p:sldId id="275" r:id="rId10"/>
    <p:sldId id="265" r:id="rId11"/>
    <p:sldId id="267"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p:cNvSpPr>
          <p:nvPr>
            <p:ph type="body"/>
          </p:nvPr>
        </p:nvSpPr>
        <p:spPr>
          <a:xfrm>
            <a:off x="653040" y="4002120"/>
            <a:ext cx="5551560" cy="4310280"/>
          </a:xfrm>
          <a:prstGeom prst="rect">
            <a:avLst/>
          </a:prstGeom>
        </p:spPr>
        <p:txBody>
          <a:bodyPr lIns="0" tIns="0" rIns="0" bIns="0"/>
          <a:lstStyle/>
          <a:p>
            <a:r>
              <a:rPr lang="en-IN" sz="2520">
                <a:latin typeface="Arial"/>
              </a:rPr>
              <a:t>Click to edit the notes format</a:t>
            </a:r>
            <a:endParaRPr/>
          </a:p>
        </p:txBody>
      </p:sp>
      <p:sp>
        <p:nvSpPr>
          <p:cNvPr id="119" name="PlaceHolder 2"/>
          <p:cNvSpPr>
            <a:spLocks noGrp="1"/>
          </p:cNvSpPr>
          <p:nvPr>
            <p:ph type="hdr"/>
          </p:nvPr>
        </p:nvSpPr>
        <p:spPr>
          <a:xfrm>
            <a:off x="0" y="0"/>
            <a:ext cx="2975760" cy="456840"/>
          </a:xfrm>
          <a:prstGeom prst="rect">
            <a:avLst/>
          </a:prstGeom>
        </p:spPr>
        <p:txBody>
          <a:bodyPr lIns="0" tIns="0" rIns="0" bIns="0"/>
          <a:lstStyle/>
          <a:p>
            <a:r>
              <a:rPr lang="en-IN" sz="1400">
                <a:latin typeface="Times New Roman"/>
              </a:rPr>
              <a:t>&lt;header&gt;</a:t>
            </a:r>
            <a:endParaRPr/>
          </a:p>
        </p:txBody>
      </p:sp>
      <p:sp>
        <p:nvSpPr>
          <p:cNvPr id="120" name="PlaceHolder 3"/>
          <p:cNvSpPr>
            <a:spLocks noGrp="1"/>
          </p:cNvSpPr>
          <p:nvPr>
            <p:ph type="dt"/>
          </p:nvPr>
        </p:nvSpPr>
        <p:spPr>
          <a:xfrm>
            <a:off x="3881880" y="0"/>
            <a:ext cx="2975760" cy="456840"/>
          </a:xfrm>
          <a:prstGeom prst="rect">
            <a:avLst/>
          </a:prstGeom>
        </p:spPr>
        <p:txBody>
          <a:bodyPr lIns="0" tIns="0" rIns="0" bIns="0"/>
          <a:lstStyle/>
          <a:p>
            <a:pPr algn="r"/>
            <a:r>
              <a:rPr lang="en-IN" sz="1400">
                <a:latin typeface="Times New Roman"/>
              </a:rPr>
              <a:t>&lt;date/time&gt;</a:t>
            </a:r>
            <a:endParaRPr/>
          </a:p>
        </p:txBody>
      </p:sp>
      <p:sp>
        <p:nvSpPr>
          <p:cNvPr id="121" name="PlaceHolder 4"/>
          <p:cNvSpPr>
            <a:spLocks noGrp="1"/>
          </p:cNvSpPr>
          <p:nvPr>
            <p:ph type="ftr"/>
          </p:nvPr>
        </p:nvSpPr>
        <p:spPr>
          <a:xfrm>
            <a:off x="0" y="8686800"/>
            <a:ext cx="2975760" cy="456840"/>
          </a:xfrm>
          <a:prstGeom prst="rect">
            <a:avLst/>
          </a:prstGeom>
        </p:spPr>
        <p:txBody>
          <a:bodyPr lIns="0" tIns="0" rIns="0" bIns="0" anchor="b"/>
          <a:lstStyle/>
          <a:p>
            <a:r>
              <a:rPr lang="en-IN" sz="1400">
                <a:latin typeface="Times New Roman"/>
              </a:rPr>
              <a:t>&lt;footer&gt;</a:t>
            </a:r>
            <a:endParaRPr/>
          </a:p>
        </p:txBody>
      </p:sp>
      <p:sp>
        <p:nvSpPr>
          <p:cNvPr id="122" name="PlaceHolder 5"/>
          <p:cNvSpPr>
            <a:spLocks noGrp="1"/>
          </p:cNvSpPr>
          <p:nvPr>
            <p:ph type="sldNum"/>
          </p:nvPr>
        </p:nvSpPr>
        <p:spPr>
          <a:xfrm>
            <a:off x="3881880" y="8686800"/>
            <a:ext cx="2975760" cy="456840"/>
          </a:xfrm>
          <a:prstGeom prst="rect">
            <a:avLst/>
          </a:prstGeom>
        </p:spPr>
        <p:txBody>
          <a:bodyPr lIns="0" tIns="0" rIns="0" bIns="0" anchor="b"/>
          <a:lstStyle/>
          <a:p>
            <a:pPr algn="r"/>
            <a:fld id="{DDA5E3CA-8ECA-4B53-B74B-CDDC954A33F9}"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343400"/>
            <a:ext cx="5486040" cy="4114440"/>
          </a:xfrm>
          <a:prstGeom prst="rect">
            <a:avLst/>
          </a:prstGeom>
        </p:spPr>
        <p:txBody>
          <a:bodyPr/>
          <a:lstStyle/>
          <a:p>
            <a:endParaRPr/>
          </a:p>
        </p:txBody>
      </p:sp>
      <p:sp>
        <p:nvSpPr>
          <p:cNvPr id="178" name="TextShape 2"/>
          <p:cNvSpPr txBox="1"/>
          <p:nvPr/>
        </p:nvSpPr>
        <p:spPr>
          <a:xfrm>
            <a:off x="3884760" y="8685360"/>
            <a:ext cx="2971440" cy="456840"/>
          </a:xfrm>
          <a:prstGeom prst="rect">
            <a:avLst/>
          </a:prstGeom>
        </p:spPr>
        <p:txBody>
          <a:bodyPr anchor="b"/>
          <a:lstStyle/>
          <a:p>
            <a:pPr algn="r">
              <a:lnSpc>
                <a:spcPct val="100000"/>
              </a:lnSpc>
            </a:pPr>
            <a:fld id="{D7195254-039F-46A2-A056-B1BD127DC7FF}" type="slidenum">
              <a:rPr lang="en-IN" sz="1200">
                <a:solidFill>
                  <a:srgbClr val="000000"/>
                </a:solidFill>
                <a:latin typeface="+mn-lt"/>
                <a:ea typeface="+mn-ea"/>
              </a:rPr>
              <a:pPr algn="r">
                <a:lnSpc>
                  <a:spcPct val="100000"/>
                </a:lnSpc>
              </a:pPr>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10/6/2017</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9E29E33-B620-47F9-BB04-8846C2A5AFCC}" type="slidenum">
              <a:rPr kumimoji="0" lang="en-US" smtClean="0"/>
              <a:pPr/>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lgn="r"/>
            <a:fld id="{4616AFDC-69A9-4DAE-AB84-D4602F16BF7D}" type="slidenum">
              <a:rPr lang="en-IN" sz="1400" smtClean="0">
                <a:latin typeface="Times New Roman"/>
              </a:rPr>
              <a:pPr algn="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a:xfrm>
            <a:off x="4361688" y="1026372"/>
            <a:ext cx="457200" cy="441325"/>
          </a:xfrm>
        </p:spPr>
        <p:txBody>
          <a:bodyPr/>
          <a:lstStyle/>
          <a:p>
            <a:pPr algn="r"/>
            <a:fld id="{4616AFDC-69A9-4DAE-AB84-D4602F16BF7D}" type="slidenum">
              <a:rPr lang="en-IN" sz="1400" smtClean="0">
                <a:latin typeface="Times New Roman"/>
              </a:rPr>
              <a:pPr algn="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gn="r"/>
            <a:fld id="{4616AFDC-69A9-4DAE-AB84-D4602F16BF7D}" type="slidenum">
              <a:rPr lang="en-IN" sz="1400" smtClean="0">
                <a:latin typeface="Times New Roman"/>
              </a:rPr>
              <a:pPr algn="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p:txBody>
          <a:bodyPr/>
          <a:lstStyle/>
          <a:p>
            <a:pPr algn="ctr"/>
            <a:r>
              <a:rPr lang="en-IN" sz="1400" smtClean="0">
                <a:latin typeface="Times New Roman"/>
              </a:rPr>
              <a:t>&lt;footer&gt;</a:t>
            </a:r>
            <a:endParaRPr lang="en-IN"/>
          </a:p>
        </p:txBody>
      </p:sp>
      <p:sp>
        <p:nvSpPr>
          <p:cNvPr id="7" name="Slide Number Placeholder 6"/>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IN" sz="1400" smtClean="0">
                <a:latin typeface="Times New Roman"/>
              </a:rPr>
              <a:t>&lt;date/time&gt;</a:t>
            </a:r>
            <a:endParaRPr lang="en-IN"/>
          </a:p>
        </p:txBody>
      </p:sp>
      <p:sp>
        <p:nvSpPr>
          <p:cNvPr id="8" name="Footer Placeholder 7"/>
          <p:cNvSpPr>
            <a:spLocks noGrp="1"/>
          </p:cNvSpPr>
          <p:nvPr>
            <p:ph type="ftr" sz="quarter" idx="11"/>
          </p:nvPr>
        </p:nvSpPr>
        <p:spPr>
          <a:xfrm>
            <a:off x="304800" y="6409944"/>
            <a:ext cx="3581400" cy="365760"/>
          </a:xfrm>
        </p:spPr>
        <p:txBody>
          <a:bodyPr/>
          <a:lstStyle/>
          <a:p>
            <a:pPr algn="ctr"/>
            <a:r>
              <a:rPr lang="en-IN" sz="1400" smtClean="0">
                <a:latin typeface="Times New Roman"/>
              </a:rPr>
              <a:t>&lt;footer&gt;</a:t>
            </a: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r"/>
            <a:fld id="{4616AFDC-69A9-4DAE-AB84-D4602F16BF7D}" type="slidenum">
              <a:rPr lang="en-IN" sz="1400" smtClean="0">
                <a:latin typeface="Times New Roman"/>
              </a:rPr>
              <a:pPr algn="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10/6/2017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IN" sz="1400" smtClean="0">
                <a:latin typeface="Times New Roman"/>
              </a:rPr>
              <a:t>&lt;date/time&gt;</a:t>
            </a:r>
            <a:endParaRPr lang="en-IN"/>
          </a:p>
        </p:txBody>
      </p:sp>
      <p:sp>
        <p:nvSpPr>
          <p:cNvPr id="3" name="Footer Placeholder 2"/>
          <p:cNvSpPr>
            <a:spLocks noGrp="1"/>
          </p:cNvSpPr>
          <p:nvPr>
            <p:ph type="ftr" sz="quarter" idx="11"/>
          </p:nvPr>
        </p:nvSpPr>
        <p:spPr/>
        <p:txBody>
          <a:bodyPr/>
          <a:lstStyle/>
          <a:p>
            <a:pPr algn="ctr"/>
            <a:r>
              <a:rPr lang="en-IN" sz="1400" smtClean="0">
                <a:latin typeface="Times New Roman"/>
              </a:rPr>
              <a:t>&lt;footer&gt;</a:t>
            </a:r>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lgn="r"/>
            <a:fld id="{4616AFDC-69A9-4DAE-AB84-D4602F16BF7D}" type="slidenum">
              <a:rPr lang="en-IN" sz="1400" smtClean="0">
                <a:latin typeface="Times New Roman"/>
              </a:rPr>
              <a:pPr algn="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lgn="r"/>
            <a:fld id="{4616AFDC-69A9-4DAE-AB84-D4602F16BF7D}" type="slidenum">
              <a:rPr lang="en-IN" sz="1400" smtClean="0">
                <a:latin typeface="Times New Roman"/>
              </a:rPr>
              <a:pPr algn="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a:xfrm>
            <a:off x="301752" y="6410848"/>
            <a:ext cx="3383280" cy="365760"/>
          </a:xfrm>
        </p:spPr>
        <p:txBody>
          <a:bodyPr/>
          <a:lstStyle/>
          <a:p>
            <a:pPr algn="ctr"/>
            <a:r>
              <a:rPr lang="en-IN" sz="1400" smtClean="0">
                <a:latin typeface="Times New Roman"/>
              </a:rPr>
              <a:t>&lt;footer&gt;</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gn="r"/>
            <a:fld id="{4616AFDC-69A9-4DAE-AB84-D4602F16BF7D}" type="slidenum">
              <a:rPr lang="en-IN" sz="1400" smtClean="0">
                <a:latin typeface="Times New Roman"/>
              </a:rPr>
              <a:pPr algn="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a:xfrm>
            <a:off x="301752" y="6410848"/>
            <a:ext cx="3584448" cy="365760"/>
          </a:xfrm>
        </p:spPr>
        <p:txBody>
          <a:bodyPr/>
          <a:lstStyle/>
          <a:p>
            <a:pPr algn="ctr"/>
            <a:r>
              <a:rPr lang="en-IN" sz="1400" smtClean="0">
                <a:latin typeface="Times New Roman"/>
              </a:rPr>
              <a:t>&lt;footer&gt;</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IN" sz="1400" smtClean="0">
                <a:latin typeface="Times New Roman"/>
              </a:rPr>
              <a:t>&lt;date/time&gt;</a:t>
            </a:r>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ctr"/>
            <a:r>
              <a:rPr lang="en-IN" sz="1400" smtClean="0">
                <a:latin typeface="Times New Roman"/>
              </a:rPr>
              <a:t>&lt;footer&gt;</a:t>
            </a:r>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r"/>
            <a:fld id="{4616AFDC-69A9-4DAE-AB84-D4602F16BF7D}" type="slidenum">
              <a:rPr lang="en-IN" sz="1400" smtClean="0">
                <a:latin typeface="Times New Roman"/>
              </a:rPr>
              <a:pPr algn="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785880" y="1440727"/>
            <a:ext cx="7309800" cy="2559960"/>
          </a:xfrm>
          <a:prstGeom prst="rect">
            <a:avLst/>
          </a:prstGeom>
          <a:noFill/>
          <a:ln>
            <a:noFill/>
          </a:ln>
        </p:spPr>
        <p:txBody>
          <a:bodyPr/>
          <a:lstStyle/>
          <a:p>
            <a:pPr algn="ctr">
              <a:lnSpc>
                <a:spcPct val="100000"/>
              </a:lnSpc>
            </a:pPr>
            <a:r>
              <a:rPr lang="en-IN" sz="5400" b="1" dirty="0">
                <a:solidFill>
                  <a:srgbClr val="E0322D"/>
                </a:solidFill>
                <a:latin typeface="Calibri"/>
              </a:rPr>
              <a:t>Interrupts in Embedded </a:t>
            </a:r>
            <a:endParaRPr dirty="0"/>
          </a:p>
          <a:p>
            <a:pPr algn="ctr">
              <a:lnSpc>
                <a:spcPct val="100000"/>
              </a:lnSpc>
            </a:pPr>
            <a:r>
              <a:rPr lang="en-IN" sz="5400" b="1" dirty="0">
                <a:solidFill>
                  <a:srgbClr val="E0322D"/>
                </a:solidFill>
                <a:latin typeface="Calibri"/>
              </a:rPr>
              <a:t>Systems</a:t>
            </a:r>
            <a:endParaRPr dirty="0"/>
          </a:p>
        </p:txBody>
      </p:sp>
      <p:pic>
        <p:nvPicPr>
          <p:cNvPr id="3" name="Content Placeholder 3"/>
          <p:cNvPicPr>
            <a:picLocks noChangeAspect="1"/>
          </p:cNvPicPr>
          <p:nvPr/>
        </p:nvPicPr>
        <p:blipFill rotWithShape="1">
          <a:blip r:embed="rId2" cstate="print">
            <a:extLst>
              <a:ext uri="{28A0092B-C50C-407E-A947-70E740481C1C}">
                <a14:useLocalDpi xmlns="" xmlns:a14="http://schemas.microsoft.com/office/drawing/2010/main" val="0"/>
              </a:ext>
            </a:extLst>
          </a:blip>
          <a:srcRect l="461" t="-3810" r="-461" b="3810"/>
          <a:stretch/>
        </p:blipFill>
        <p:spPr bwMode="white">
          <a:xfrm>
            <a:off x="-1214365" y="0"/>
            <a:ext cx="12151518" cy="8001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16000" y="576000"/>
            <a:ext cx="8784000" cy="579240"/>
          </a:xfrm>
          <a:prstGeom prst="rect">
            <a:avLst/>
          </a:prstGeom>
          <a:noFill/>
          <a:ln>
            <a:noFill/>
          </a:ln>
        </p:spPr>
        <p:txBody>
          <a:bodyPr/>
          <a:lstStyle/>
          <a:p>
            <a:pPr algn="ctr">
              <a:lnSpc>
                <a:spcPct val="100000"/>
              </a:lnSpc>
            </a:pPr>
            <a:r>
              <a:rPr lang="en-IN" sz="3200" b="1" dirty="0">
                <a:solidFill>
                  <a:schemeClr val="accent5">
                    <a:lumMod val="50000"/>
                  </a:schemeClr>
                </a:solidFill>
                <a:latin typeface="Calibri"/>
              </a:rPr>
              <a:t>Enabling and disabling interrupts</a:t>
            </a:r>
            <a:endParaRPr>
              <a:solidFill>
                <a:schemeClr val="accent5">
                  <a:lumMod val="50000"/>
                </a:schemeClr>
              </a:solidFill>
            </a:endParaRPr>
          </a:p>
        </p:txBody>
      </p:sp>
      <p:sp>
        <p:nvSpPr>
          <p:cNvPr id="150" name="CustomShape 2"/>
          <p:cNvSpPr/>
          <p:nvPr/>
        </p:nvSpPr>
        <p:spPr>
          <a:xfrm>
            <a:off x="857160" y="1266092"/>
            <a:ext cx="7786440" cy="4796308"/>
          </a:xfrm>
          <a:prstGeom prst="rect">
            <a:avLst/>
          </a:prstGeom>
          <a:noFill/>
          <a:ln>
            <a:noFill/>
          </a:ln>
        </p:spPr>
        <p:txBody>
          <a:bodyPr lIns="90000" tIns="45000" rIns="90000" bIns="45000"/>
          <a:lstStyle/>
          <a:p>
            <a:pPr>
              <a:lnSpc>
                <a:spcPct val="100000"/>
              </a:lnSpc>
              <a:buFont typeface="Arial"/>
              <a:buChar char="•"/>
            </a:pPr>
            <a:r>
              <a:rPr lang="en-IN" sz="2800" dirty="0">
                <a:solidFill>
                  <a:srgbClr val="000000"/>
                </a:solidFill>
                <a:latin typeface="Calibri"/>
              </a:rPr>
              <a:t>Firstly, globally enable all interrupts</a:t>
            </a:r>
            <a:endParaRPr sz="2800"/>
          </a:p>
          <a:p>
            <a:pPr>
              <a:lnSpc>
                <a:spcPct val="100000"/>
              </a:lnSpc>
              <a:buFont typeface="Arial"/>
              <a:buChar char="•"/>
            </a:pPr>
            <a:r>
              <a:rPr lang="en-IN" sz="2800" dirty="0">
                <a:solidFill>
                  <a:srgbClr val="000000"/>
                </a:solidFill>
                <a:latin typeface="Calibri"/>
              </a:rPr>
              <a:t>This is done by setting </a:t>
            </a:r>
            <a:r>
              <a:rPr lang="en-IN" sz="2800" b="1" dirty="0">
                <a:solidFill>
                  <a:srgbClr val="000000"/>
                </a:solidFill>
                <a:latin typeface="Calibri"/>
              </a:rPr>
              <a:t>I</a:t>
            </a:r>
            <a:r>
              <a:rPr lang="en-IN" sz="2800" dirty="0">
                <a:solidFill>
                  <a:srgbClr val="000000"/>
                </a:solidFill>
                <a:latin typeface="Calibri"/>
              </a:rPr>
              <a:t> bit of SREG register.</a:t>
            </a:r>
            <a:endParaRPr sz="2800"/>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IN" sz="2800" dirty="0">
                <a:solidFill>
                  <a:srgbClr val="000000"/>
                </a:solidFill>
                <a:latin typeface="Calibri"/>
              </a:rPr>
              <a:t>Setting it up high can be done by in-built function </a:t>
            </a:r>
            <a:endParaRPr sz="2800"/>
          </a:p>
          <a:p>
            <a:pPr>
              <a:lnSpc>
                <a:spcPct val="100000"/>
              </a:lnSpc>
            </a:pPr>
            <a:r>
              <a:rPr lang="en-IN" sz="2800" b="1" i="1" dirty="0" err="1">
                <a:solidFill>
                  <a:schemeClr val="accent2">
                    <a:lumMod val="75000"/>
                  </a:schemeClr>
                </a:solidFill>
                <a:latin typeface="Calibri"/>
              </a:rPr>
              <a:t>sei</a:t>
            </a:r>
            <a:r>
              <a:rPr lang="en-IN" sz="2800" b="1" i="1" dirty="0">
                <a:solidFill>
                  <a:schemeClr val="accent2">
                    <a:lumMod val="75000"/>
                  </a:schemeClr>
                </a:solidFill>
                <a:latin typeface="Calibri"/>
              </a:rPr>
              <a:t>();</a:t>
            </a:r>
            <a:endParaRPr sz="2800" b="1" i="1">
              <a:solidFill>
                <a:schemeClr val="accent2">
                  <a:lumMod val="75000"/>
                </a:schemeClr>
              </a:solidFill>
            </a:endParaRPr>
          </a:p>
          <a:p>
            <a:pPr>
              <a:lnSpc>
                <a:spcPct val="100000"/>
              </a:lnSpc>
              <a:buFont typeface="Arial"/>
              <a:buChar char="•"/>
            </a:pPr>
            <a:r>
              <a:rPr lang="en-IN" sz="2800" dirty="0">
                <a:solidFill>
                  <a:srgbClr val="000000"/>
                </a:solidFill>
                <a:latin typeface="Calibri"/>
              </a:rPr>
              <a:t>Similarly , clearing it is done by </a:t>
            </a:r>
            <a:r>
              <a:rPr lang="en-IN" sz="2800" b="1" i="1" dirty="0" err="1">
                <a:solidFill>
                  <a:schemeClr val="accent2">
                    <a:lumMod val="75000"/>
                  </a:schemeClr>
                </a:solidFill>
                <a:latin typeface="Calibri"/>
              </a:rPr>
              <a:t>cli</a:t>
            </a:r>
            <a:r>
              <a:rPr lang="en-IN" sz="2800" b="1" i="1" dirty="0">
                <a:solidFill>
                  <a:schemeClr val="accent2">
                    <a:lumMod val="75000"/>
                  </a:schemeClr>
                </a:solidFill>
                <a:latin typeface="Calibri"/>
              </a:rPr>
              <a:t>();</a:t>
            </a:r>
            <a:endParaRPr sz="2800" i="1">
              <a:solidFill>
                <a:schemeClr val="accent2">
                  <a:lumMod val="75000"/>
                </a:schemeClr>
              </a:solidFill>
            </a:endParaRPr>
          </a:p>
          <a:p>
            <a:pPr>
              <a:lnSpc>
                <a:spcPct val="100000"/>
              </a:lnSpc>
            </a:pPr>
            <a:endParaRPr/>
          </a:p>
        </p:txBody>
      </p:sp>
      <p:pic>
        <p:nvPicPr>
          <p:cNvPr id="151" name="Picture 4"/>
          <p:cNvPicPr/>
          <p:nvPr/>
        </p:nvPicPr>
        <p:blipFill>
          <a:blip r:embed="rId2"/>
          <a:stretch>
            <a:fillRect/>
          </a:stretch>
        </p:blipFill>
        <p:spPr>
          <a:xfrm>
            <a:off x="395640" y="2781000"/>
            <a:ext cx="7471800" cy="176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928800" y="428760"/>
            <a:ext cx="6714720" cy="699840"/>
          </a:xfrm>
          <a:prstGeom prst="rect">
            <a:avLst/>
          </a:prstGeom>
          <a:noFill/>
          <a:ln>
            <a:noFill/>
          </a:ln>
        </p:spPr>
        <p:txBody>
          <a:bodyPr lIns="90000" tIns="45000" rIns="90000" bIns="45000"/>
          <a:lstStyle/>
          <a:p>
            <a:pPr>
              <a:lnSpc>
                <a:spcPct val="100000"/>
              </a:lnSpc>
            </a:pPr>
            <a:r>
              <a:rPr lang="en-IN" sz="4000" dirty="0">
                <a:solidFill>
                  <a:schemeClr val="accent5">
                    <a:lumMod val="50000"/>
                  </a:schemeClr>
                </a:solidFill>
                <a:latin typeface="Stencil Std"/>
              </a:rPr>
              <a:t>External interrupts</a:t>
            </a:r>
            <a:endParaRPr>
              <a:solidFill>
                <a:schemeClr val="accent5">
                  <a:lumMod val="50000"/>
                </a:schemeClr>
              </a:solidFill>
            </a:endParaRPr>
          </a:p>
        </p:txBody>
      </p:sp>
      <p:sp>
        <p:nvSpPr>
          <p:cNvPr id="156" name="CustomShape 2"/>
          <p:cNvSpPr/>
          <p:nvPr/>
        </p:nvSpPr>
        <p:spPr>
          <a:xfrm>
            <a:off x="714240" y="1280160"/>
            <a:ext cx="7071840" cy="1814732"/>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One of the important types of interrupts is the external interrupt</a:t>
            </a:r>
            <a:endParaRPr/>
          </a:p>
          <a:p>
            <a:pPr>
              <a:lnSpc>
                <a:spcPct val="100000"/>
              </a:lnSpc>
              <a:buFont typeface="Arial"/>
              <a:buChar char="•"/>
            </a:pPr>
            <a:r>
              <a:rPr lang="en-IN" dirty="0">
                <a:solidFill>
                  <a:srgbClr val="000000"/>
                </a:solidFill>
                <a:latin typeface="Calibri"/>
              </a:rPr>
              <a:t>It is one of the important ways where we can control the functioning of the microcontroller externally.</a:t>
            </a:r>
            <a:endParaRPr/>
          </a:p>
          <a:p>
            <a:pPr>
              <a:lnSpc>
                <a:spcPct val="100000"/>
              </a:lnSpc>
              <a:buFont typeface="Arial"/>
              <a:buChar char="•"/>
            </a:pPr>
            <a:r>
              <a:rPr lang="en-IN" dirty="0">
                <a:solidFill>
                  <a:srgbClr val="000000"/>
                </a:solidFill>
                <a:latin typeface="Calibri"/>
              </a:rPr>
              <a:t>It can be triggered using a tactile switch(push button), IR modules etc.</a:t>
            </a:r>
            <a:endParaRPr/>
          </a:p>
          <a:p>
            <a:pPr>
              <a:lnSpc>
                <a:spcPct val="100000"/>
              </a:lnSpc>
            </a:pPr>
            <a:endParaRPr/>
          </a:p>
        </p:txBody>
      </p:sp>
      <p:pic>
        <p:nvPicPr>
          <p:cNvPr id="157" name="Picture 3"/>
          <p:cNvPicPr/>
          <p:nvPr/>
        </p:nvPicPr>
        <p:blipFill>
          <a:blip r:embed="rId2"/>
          <a:stretch>
            <a:fillRect/>
          </a:stretch>
        </p:blipFill>
        <p:spPr>
          <a:xfrm>
            <a:off x="571320" y="2700997"/>
            <a:ext cx="2551708" cy="2700997"/>
          </a:xfrm>
          <a:prstGeom prst="rect">
            <a:avLst/>
          </a:prstGeom>
          <a:ln>
            <a:noFill/>
          </a:ln>
        </p:spPr>
      </p:pic>
      <p:pic>
        <p:nvPicPr>
          <p:cNvPr id="158" name="Picture 4"/>
          <p:cNvPicPr/>
          <p:nvPr/>
        </p:nvPicPr>
        <p:blipFill>
          <a:blip r:embed="rId3"/>
          <a:stretch>
            <a:fillRect/>
          </a:stretch>
        </p:blipFill>
        <p:spPr>
          <a:xfrm>
            <a:off x="4714920" y="2714760"/>
            <a:ext cx="2628415" cy="2687234"/>
          </a:xfrm>
          <a:prstGeom prst="rect">
            <a:avLst/>
          </a:prstGeom>
          <a:ln>
            <a:noFill/>
          </a:ln>
        </p:spPr>
      </p:pic>
      <p:sp>
        <p:nvSpPr>
          <p:cNvPr id="159" name="CustomShape 3"/>
          <p:cNvSpPr/>
          <p:nvPr/>
        </p:nvSpPr>
        <p:spPr>
          <a:xfrm>
            <a:off x="642960" y="5739618"/>
            <a:ext cx="2888031" cy="675250"/>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Tact switch (push button)</a:t>
            </a:r>
            <a:endParaRPr/>
          </a:p>
        </p:txBody>
      </p:sp>
      <p:sp>
        <p:nvSpPr>
          <p:cNvPr id="160" name="CustomShape 4"/>
          <p:cNvSpPr/>
          <p:nvPr/>
        </p:nvSpPr>
        <p:spPr>
          <a:xfrm>
            <a:off x="4839286" y="5824026"/>
            <a:ext cx="2349305" cy="590842"/>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IR 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16000" y="576000"/>
            <a:ext cx="8498520" cy="580320"/>
          </a:xfrm>
          <a:prstGeom prst="rect">
            <a:avLst/>
          </a:prstGeom>
          <a:noFill/>
          <a:ln>
            <a:noFill/>
          </a:ln>
        </p:spPr>
        <p:txBody>
          <a:bodyPr lIns="90000" tIns="45000" rIns="90000" bIns="45000"/>
          <a:lstStyle/>
          <a:p>
            <a:pPr>
              <a:lnSpc>
                <a:spcPct val="100000"/>
              </a:lnSpc>
            </a:pPr>
            <a:r>
              <a:rPr lang="en-IN" sz="2800" dirty="0">
                <a:solidFill>
                  <a:schemeClr val="accent5">
                    <a:lumMod val="50000"/>
                  </a:schemeClr>
                </a:solidFill>
                <a:latin typeface="Stencil Std"/>
              </a:rPr>
              <a:t>How to go about enabling external interrupt</a:t>
            </a:r>
            <a:endParaRPr>
              <a:solidFill>
                <a:schemeClr val="accent5">
                  <a:lumMod val="50000"/>
                </a:schemeClr>
              </a:solidFill>
            </a:endParaRPr>
          </a:p>
        </p:txBody>
      </p:sp>
      <p:sp>
        <p:nvSpPr>
          <p:cNvPr id="165" name="CustomShape 2"/>
          <p:cNvSpPr/>
          <p:nvPr/>
        </p:nvSpPr>
        <p:spPr>
          <a:xfrm>
            <a:off x="642960" y="2071800"/>
            <a:ext cx="7857720" cy="2558520"/>
          </a:xfrm>
          <a:prstGeom prst="rect">
            <a:avLst/>
          </a:prstGeom>
          <a:noFill/>
          <a:ln>
            <a:noFill/>
          </a:ln>
        </p:spPr>
        <p:txBody>
          <a:bodyPr lIns="90000" tIns="45000" rIns="90000" bIns="45000"/>
          <a:lstStyle/>
          <a:p>
            <a:pPr>
              <a:lnSpc>
                <a:spcPct val="100000"/>
              </a:lnSpc>
            </a:pPr>
            <a:r>
              <a:rPr lang="en-IN" dirty="0">
                <a:solidFill>
                  <a:srgbClr val="000000"/>
                </a:solidFill>
                <a:latin typeface="Calibri"/>
              </a:rPr>
              <a:t>1)Globally enable interrupts by </a:t>
            </a:r>
            <a:r>
              <a:rPr lang="en-IN" dirty="0" err="1">
                <a:solidFill>
                  <a:srgbClr val="000000"/>
                </a:solidFill>
                <a:latin typeface="Calibri"/>
              </a:rPr>
              <a:t>sei</a:t>
            </a:r>
            <a:r>
              <a:rPr lang="en-IN" dirty="0">
                <a:solidFill>
                  <a:srgbClr val="000000"/>
                </a:solidFill>
                <a:latin typeface="Calibri"/>
              </a:rPr>
              <a:t>();//As discussed before.</a:t>
            </a:r>
            <a:endParaRPr dirty="0"/>
          </a:p>
          <a:p>
            <a:pPr>
              <a:lnSpc>
                <a:spcPct val="100000"/>
              </a:lnSpc>
            </a:pPr>
            <a:endParaRPr dirty="0"/>
          </a:p>
          <a:p>
            <a:pPr>
              <a:lnSpc>
                <a:spcPct val="100000"/>
              </a:lnSpc>
            </a:pPr>
            <a:r>
              <a:rPr lang="en-IN" dirty="0">
                <a:solidFill>
                  <a:srgbClr val="000000"/>
                </a:solidFill>
                <a:latin typeface="Calibri"/>
              </a:rPr>
              <a:t>2</a:t>
            </a:r>
            <a:r>
              <a:rPr lang="en-IN" dirty="0" smtClean="0">
                <a:solidFill>
                  <a:srgbClr val="000000"/>
                </a:solidFill>
                <a:latin typeface="Calibri"/>
              </a:rPr>
              <a:t>) </a:t>
            </a:r>
            <a:r>
              <a:rPr lang="en-IN" dirty="0">
                <a:solidFill>
                  <a:srgbClr val="000000"/>
                </a:solidFill>
                <a:latin typeface="Calibri"/>
              </a:rPr>
              <a:t>#### A very important note#####</a:t>
            </a:r>
            <a:endParaRPr dirty="0"/>
          </a:p>
          <a:p>
            <a:pPr>
              <a:lnSpc>
                <a:spcPct val="100000"/>
              </a:lnSpc>
            </a:pPr>
            <a:r>
              <a:rPr lang="en-IN" dirty="0">
                <a:solidFill>
                  <a:srgbClr val="000000"/>
                </a:solidFill>
                <a:latin typeface="Calibri"/>
              </a:rPr>
              <a:t>When using external interrupt, the above pins should be in input mode.</a:t>
            </a:r>
            <a:endParaRPr dirty="0"/>
          </a:p>
          <a:p>
            <a:pPr>
              <a:lnSpc>
                <a:spcPct val="100000"/>
              </a:lnSpc>
            </a:pPr>
            <a:endParaRPr dirty="0"/>
          </a:p>
        </p:txBody>
      </p:sp>
      <p:sp>
        <p:nvSpPr>
          <p:cNvPr id="166" name="CustomShape 3"/>
          <p:cNvSpPr/>
          <p:nvPr/>
        </p:nvSpPr>
        <p:spPr>
          <a:xfrm>
            <a:off x="3714840" y="5643720"/>
            <a:ext cx="999720" cy="364680"/>
          </a:xfrm>
          <a:prstGeom prst="rect">
            <a:avLst/>
          </a:prstGeom>
          <a:noFill/>
          <a:ln>
            <a:noFill/>
          </a:ln>
        </p:spPr>
        <p:txBody>
          <a:bodyPr lIns="90000" tIns="45000" rIns="90000" bIns="45000"/>
          <a:lstStyle/>
          <a:p>
            <a:pPr>
              <a:lnSpc>
                <a:spcPct val="100000"/>
              </a:lnSpc>
              <a:buFont typeface="Arial"/>
              <a:buChar char="•"/>
            </a:pPr>
            <a:r>
              <a:rPr lang="en-IN">
                <a:solidFill>
                  <a:srgbClr val="000000"/>
                </a:solidFill>
                <a:latin typeface="Calibri"/>
              </a:rPr>
              <a:t>EICR</a:t>
            </a:r>
            <a:endParaRPr/>
          </a:p>
        </p:txBody>
      </p:sp>
      <p:pic>
        <p:nvPicPr>
          <p:cNvPr id="167" name="Picture 6"/>
          <p:cNvPicPr/>
          <p:nvPr/>
        </p:nvPicPr>
        <p:blipFill>
          <a:blip r:embed="rId2"/>
          <a:stretch>
            <a:fillRect/>
          </a:stretch>
        </p:blipFill>
        <p:spPr>
          <a:xfrm>
            <a:off x="1224000" y="4401360"/>
            <a:ext cx="650052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97160" y="1152000"/>
            <a:ext cx="8214840" cy="1186920"/>
          </a:xfrm>
          <a:prstGeom prst="rect">
            <a:avLst/>
          </a:prstGeom>
          <a:noFill/>
          <a:ln>
            <a:noFill/>
          </a:ln>
        </p:spPr>
        <p:txBody>
          <a:bodyPr lIns="90000" tIns="45000" rIns="90000" bIns="45000"/>
          <a:lstStyle/>
          <a:p>
            <a:pPr>
              <a:lnSpc>
                <a:spcPct val="100000"/>
              </a:lnSpc>
            </a:pPr>
            <a:r>
              <a:rPr lang="en-IN" dirty="0">
                <a:solidFill>
                  <a:srgbClr val="000000"/>
                </a:solidFill>
                <a:latin typeface="Calibri"/>
              </a:rPr>
              <a:t>3) Specify whether interrupt signal should be generated on rising or falling edge or either of them or  even low level triggered by giving appropriate values to </a:t>
            </a:r>
            <a:r>
              <a:rPr lang="en-IN" dirty="0" err="1">
                <a:solidFill>
                  <a:srgbClr val="000000"/>
                </a:solidFill>
                <a:latin typeface="Calibri"/>
              </a:rPr>
              <a:t>ISCxx</a:t>
            </a:r>
            <a:r>
              <a:rPr lang="en-IN" dirty="0">
                <a:solidFill>
                  <a:srgbClr val="000000"/>
                </a:solidFill>
                <a:latin typeface="Calibri"/>
              </a:rPr>
              <a:t> bits of </a:t>
            </a:r>
            <a:r>
              <a:rPr lang="en-IN" b="1" dirty="0">
                <a:solidFill>
                  <a:srgbClr val="000000"/>
                </a:solidFill>
                <a:latin typeface="Calibri"/>
              </a:rPr>
              <a:t>EICRA(External Interrupt Control Register A).</a:t>
            </a:r>
            <a:endParaRPr dirty="0"/>
          </a:p>
        </p:txBody>
      </p:sp>
      <p:sp>
        <p:nvSpPr>
          <p:cNvPr id="169" name="CustomShape 2"/>
          <p:cNvSpPr/>
          <p:nvPr/>
        </p:nvSpPr>
        <p:spPr>
          <a:xfrm>
            <a:off x="500040" y="5857920"/>
            <a:ext cx="6929280" cy="638280"/>
          </a:xfrm>
          <a:prstGeom prst="rect">
            <a:avLst/>
          </a:prstGeom>
          <a:noFill/>
          <a:ln>
            <a:noFill/>
          </a:ln>
        </p:spPr>
        <p:txBody>
          <a:bodyPr lIns="90000" tIns="45000" rIns="90000" bIns="45000"/>
          <a:lstStyle/>
          <a:p>
            <a:pPr>
              <a:lnSpc>
                <a:spcPct val="100000"/>
              </a:lnSpc>
            </a:pPr>
            <a:r>
              <a:rPr lang="en-IN">
                <a:solidFill>
                  <a:srgbClr val="000000"/>
                </a:solidFill>
                <a:latin typeface="Calibri"/>
              </a:rPr>
              <a:t>4) Finish by completing the ISR with appropriate vector name</a:t>
            </a:r>
            <a:endParaRPr/>
          </a:p>
        </p:txBody>
      </p:sp>
      <p:pic>
        <p:nvPicPr>
          <p:cNvPr id="170" name="Picture 7"/>
          <p:cNvPicPr/>
          <p:nvPr/>
        </p:nvPicPr>
        <p:blipFill>
          <a:blip r:embed="rId2"/>
          <a:stretch>
            <a:fillRect/>
          </a:stretch>
        </p:blipFill>
        <p:spPr>
          <a:xfrm>
            <a:off x="648000" y="2331360"/>
            <a:ext cx="7397640" cy="3428640"/>
          </a:xfrm>
          <a:prstGeom prst="rect">
            <a:avLst/>
          </a:prstGeom>
          <a:ln>
            <a:noFill/>
          </a:ln>
        </p:spPr>
      </p:pic>
      <p:pic>
        <p:nvPicPr>
          <p:cNvPr id="171" name="Picture 8"/>
          <p:cNvPicPr/>
          <p:nvPr/>
        </p:nvPicPr>
        <p:blipFill>
          <a:blip r:embed="rId3"/>
          <a:stretch>
            <a:fillRect/>
          </a:stretch>
        </p:blipFill>
        <p:spPr>
          <a:xfrm>
            <a:off x="648000" y="223935"/>
            <a:ext cx="7000560" cy="92806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72000" y="572040"/>
            <a:ext cx="8208000" cy="577800"/>
          </a:xfrm>
          <a:prstGeom prst="rect">
            <a:avLst/>
          </a:prstGeom>
          <a:noFill/>
          <a:ln>
            <a:noFill/>
          </a:ln>
        </p:spPr>
        <p:txBody>
          <a:bodyPr lIns="90000" tIns="45000" rIns="90000" bIns="45000"/>
          <a:lstStyle/>
          <a:p>
            <a:pPr algn="ctr">
              <a:lnSpc>
                <a:spcPct val="100000"/>
              </a:lnSpc>
            </a:pPr>
            <a:r>
              <a:rPr lang="en-IN" sz="3200" dirty="0">
                <a:solidFill>
                  <a:schemeClr val="accent4">
                    <a:lumMod val="50000"/>
                  </a:schemeClr>
                </a:solidFill>
                <a:latin typeface="Stencil"/>
              </a:rPr>
              <a:t>Flag register for External interrupts</a:t>
            </a:r>
            <a:endParaRPr>
              <a:solidFill>
                <a:schemeClr val="accent4">
                  <a:lumMod val="50000"/>
                </a:schemeClr>
              </a:solidFill>
            </a:endParaRPr>
          </a:p>
        </p:txBody>
      </p:sp>
      <p:sp>
        <p:nvSpPr>
          <p:cNvPr id="174" name="CustomShape 2"/>
          <p:cNvSpPr/>
          <p:nvPr/>
        </p:nvSpPr>
        <p:spPr>
          <a:xfrm>
            <a:off x="785880" y="3071880"/>
            <a:ext cx="7286400" cy="3381480"/>
          </a:xfrm>
          <a:prstGeom prst="rect">
            <a:avLst/>
          </a:prstGeom>
          <a:noFill/>
          <a:ln>
            <a:noFill/>
          </a:ln>
        </p:spPr>
        <p:txBody>
          <a:bodyPr lIns="90000" tIns="45000" rIns="90000" bIns="45000"/>
          <a:lstStyle/>
          <a:p>
            <a:pPr>
              <a:lnSpc>
                <a:spcPct val="100000"/>
              </a:lnSpc>
              <a:buFont typeface="Arial"/>
              <a:buChar char="•"/>
            </a:pPr>
            <a:r>
              <a:rPr lang="en-IN" dirty="0" smtClean="0">
                <a:solidFill>
                  <a:srgbClr val="000000"/>
                </a:solidFill>
                <a:latin typeface="Calibri"/>
              </a:rPr>
              <a:t>Each interrupt has a corresponding flag register </a:t>
            </a:r>
            <a:endParaRPr lang="en-IN" dirty="0">
              <a:solidFill>
                <a:srgbClr val="000000"/>
              </a:solidFill>
              <a:latin typeface="Calibri"/>
            </a:endParaRPr>
          </a:p>
          <a:p>
            <a:pPr>
              <a:lnSpc>
                <a:spcPct val="100000"/>
              </a:lnSpc>
            </a:pPr>
            <a:endParaRPr dirty="0"/>
          </a:p>
          <a:p>
            <a:pPr>
              <a:lnSpc>
                <a:spcPct val="100000"/>
              </a:lnSpc>
              <a:buFont typeface="Arial"/>
              <a:buChar char="•"/>
            </a:pPr>
            <a:r>
              <a:rPr lang="en-IN" dirty="0">
                <a:solidFill>
                  <a:srgbClr val="000000"/>
                </a:solidFill>
                <a:latin typeface="Calibri"/>
              </a:rPr>
              <a:t>When the event specified by the Interrupt Sense Control (</a:t>
            </a:r>
            <a:r>
              <a:rPr lang="en-IN" dirty="0" err="1">
                <a:solidFill>
                  <a:srgbClr val="000000"/>
                </a:solidFill>
                <a:latin typeface="Calibri"/>
              </a:rPr>
              <a:t>ISCxy</a:t>
            </a:r>
            <a:r>
              <a:rPr lang="en-IN" dirty="0">
                <a:solidFill>
                  <a:srgbClr val="000000"/>
                </a:solidFill>
                <a:latin typeface="Calibri"/>
              </a:rPr>
              <a:t>) bits in the MCU Control Register (MCUCR) is sensed on the </a:t>
            </a:r>
            <a:r>
              <a:rPr lang="en-IN" dirty="0" err="1">
                <a:solidFill>
                  <a:srgbClr val="000000"/>
                </a:solidFill>
                <a:latin typeface="Calibri"/>
              </a:rPr>
              <a:t>INTx</a:t>
            </a:r>
            <a:r>
              <a:rPr lang="en-IN" dirty="0">
                <a:solidFill>
                  <a:srgbClr val="000000"/>
                </a:solidFill>
                <a:latin typeface="Calibri"/>
              </a:rPr>
              <a:t> pin, the External Interrupt Flag x (</a:t>
            </a:r>
            <a:r>
              <a:rPr lang="en-IN" dirty="0" err="1">
                <a:solidFill>
                  <a:srgbClr val="000000"/>
                </a:solidFill>
                <a:latin typeface="Calibri"/>
              </a:rPr>
              <a:t>INTFx</a:t>
            </a:r>
            <a:r>
              <a:rPr lang="en-IN" dirty="0">
                <a:solidFill>
                  <a:srgbClr val="000000"/>
                </a:solidFill>
                <a:latin typeface="Calibri"/>
              </a:rPr>
              <a:t>) in the External Interrupt Flag Register (EIFR) is set HIGH (1).  </a:t>
            </a:r>
            <a:endParaRPr dirty="0"/>
          </a:p>
          <a:p>
            <a:pPr>
              <a:lnSpc>
                <a:spcPct val="100000"/>
              </a:lnSpc>
            </a:pPr>
            <a:endParaRPr dirty="0"/>
          </a:p>
          <a:p>
            <a:pPr>
              <a:lnSpc>
                <a:spcPct val="100000"/>
              </a:lnSpc>
              <a:buFont typeface="Arial"/>
              <a:buChar char="•"/>
            </a:pPr>
            <a:r>
              <a:rPr lang="en-IN" dirty="0">
                <a:solidFill>
                  <a:srgbClr val="000000"/>
                </a:solidFill>
                <a:latin typeface="Calibri"/>
              </a:rPr>
              <a:t>If the I-bit in SREG and the INT1 bit </a:t>
            </a:r>
            <a:r>
              <a:rPr lang="en-IN" dirty="0" err="1" smtClean="0">
                <a:solidFill>
                  <a:srgbClr val="000000"/>
                </a:solidFill>
                <a:latin typeface="Calibri"/>
              </a:rPr>
              <a:t>aree</a:t>
            </a:r>
            <a:r>
              <a:rPr lang="en-IN" dirty="0" smtClean="0">
                <a:solidFill>
                  <a:srgbClr val="000000"/>
                </a:solidFill>
                <a:latin typeface="Calibri"/>
              </a:rPr>
              <a:t> </a:t>
            </a:r>
            <a:r>
              <a:rPr lang="en-IN" dirty="0">
                <a:solidFill>
                  <a:srgbClr val="000000"/>
                </a:solidFill>
                <a:latin typeface="Calibri"/>
              </a:rPr>
              <a:t>both HIGH(1) the MCU will jump to the corresponding vector.  The Flag is set to LOW (0) when the </a:t>
            </a:r>
            <a:r>
              <a:rPr lang="en-IN" dirty="0" err="1">
                <a:solidFill>
                  <a:srgbClr val="000000"/>
                </a:solidFill>
                <a:latin typeface="Calibri"/>
              </a:rPr>
              <a:t>INTx_vect</a:t>
            </a:r>
            <a:r>
              <a:rPr lang="en-IN" dirty="0">
                <a:solidFill>
                  <a:srgbClr val="000000"/>
                </a:solidFill>
                <a:latin typeface="Calibri"/>
              </a:rPr>
              <a:t> routine is executed.  </a:t>
            </a:r>
            <a:endParaRPr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5880" y="1657816"/>
            <a:ext cx="7025640" cy="13030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85880" y="1785960"/>
            <a:ext cx="7309800" cy="2559960"/>
          </a:xfrm>
          <a:prstGeom prst="rect">
            <a:avLst/>
          </a:prstGeom>
          <a:noFill/>
          <a:ln>
            <a:noFill/>
          </a:ln>
        </p:spPr>
      </p:sp>
      <p:sp>
        <p:nvSpPr>
          <p:cNvPr id="127" name="TextShape 2"/>
          <p:cNvSpPr txBox="1"/>
          <p:nvPr/>
        </p:nvSpPr>
        <p:spPr>
          <a:xfrm>
            <a:off x="1224000" y="720000"/>
            <a:ext cx="5400000" cy="546120"/>
          </a:xfrm>
          <a:prstGeom prst="rect">
            <a:avLst/>
          </a:prstGeom>
        </p:spPr>
        <p:txBody>
          <a:bodyPr lIns="90000" tIns="45000" rIns="90000" bIns="45000"/>
          <a:lstStyle/>
          <a:p>
            <a:pPr algn="ctr"/>
            <a:r>
              <a:rPr lang="en-IN" sz="3200" dirty="0">
                <a:solidFill>
                  <a:srgbClr val="FF0000"/>
                </a:solidFill>
                <a:latin typeface="Arial"/>
              </a:rPr>
              <a:t>Polling</a:t>
            </a:r>
            <a:endParaRPr>
              <a:solidFill>
                <a:srgbClr val="FF0000"/>
              </a:solidFill>
            </a:endParaRPr>
          </a:p>
        </p:txBody>
      </p:sp>
      <p:sp>
        <p:nvSpPr>
          <p:cNvPr id="128" name="TextShape 3"/>
          <p:cNvSpPr txBox="1"/>
          <p:nvPr/>
        </p:nvSpPr>
        <p:spPr>
          <a:xfrm>
            <a:off x="1080000" y="1800000"/>
            <a:ext cx="6984000" cy="1114200"/>
          </a:xfrm>
          <a:prstGeom prst="rect">
            <a:avLst/>
          </a:prstGeom>
        </p:spPr>
        <p:txBody>
          <a:bodyPr lIns="90000" tIns="45000" rIns="90000" bIns="45000"/>
          <a:lstStyle/>
          <a:p>
            <a:r>
              <a:rPr lang="en-IN" dirty="0">
                <a:latin typeface="Arial"/>
              </a:rPr>
              <a:t>The microcontroller constantly checks for the state of an input pin inside a loop without continuing any other operation.</a:t>
            </a:r>
            <a:endParaRPr/>
          </a:p>
          <a:p>
            <a:r>
              <a:rPr lang="en-IN" dirty="0">
                <a:latin typeface="Arial"/>
              </a:rPr>
              <a:t>When the state of the pin satisfies the condition, the corresponding task is performed.</a:t>
            </a:r>
            <a:endParaRPr/>
          </a:p>
        </p:txBody>
      </p:sp>
      <p:sp>
        <p:nvSpPr>
          <p:cNvPr id="129" name="TextShape 4"/>
          <p:cNvSpPr txBox="1"/>
          <p:nvPr/>
        </p:nvSpPr>
        <p:spPr>
          <a:xfrm>
            <a:off x="3102007" y="2812127"/>
            <a:ext cx="3552012" cy="2138040"/>
          </a:xfrm>
          <a:prstGeom prst="rect">
            <a:avLst/>
          </a:prstGeom>
        </p:spPr>
        <p:txBody>
          <a:bodyPr lIns="90000" tIns="45000" rIns="90000" bIns="45000"/>
          <a:lstStyle/>
          <a:p>
            <a:endParaRPr dirty="0">
              <a:solidFill>
                <a:srgbClr val="FFC000"/>
              </a:solidFill>
            </a:endParaRPr>
          </a:p>
          <a:p>
            <a:r>
              <a:rPr lang="en-IN" b="1" dirty="0">
                <a:solidFill>
                  <a:srgbClr val="002060"/>
                </a:solidFill>
                <a:latin typeface="Lucida Fax" pitchFamily="18" charset="0"/>
              </a:rPr>
              <a:t>while(1)</a:t>
            </a:r>
            <a:endParaRPr b="1" dirty="0">
              <a:solidFill>
                <a:srgbClr val="002060"/>
              </a:solidFill>
              <a:latin typeface="Lucida Fax" pitchFamily="18" charset="0"/>
            </a:endParaRPr>
          </a:p>
          <a:p>
            <a:r>
              <a:rPr lang="en-IN" b="1" dirty="0">
                <a:solidFill>
                  <a:srgbClr val="002060"/>
                </a:solidFill>
                <a:latin typeface="Lucida Fax" pitchFamily="18" charset="0"/>
              </a:rPr>
              <a:t>{</a:t>
            </a:r>
            <a:endParaRPr b="1" dirty="0">
              <a:solidFill>
                <a:srgbClr val="002060"/>
              </a:solidFill>
              <a:latin typeface="Lucida Fax" pitchFamily="18" charset="0"/>
            </a:endParaRPr>
          </a:p>
          <a:p>
            <a:r>
              <a:rPr lang="en-IN" b="1" dirty="0">
                <a:solidFill>
                  <a:srgbClr val="002060"/>
                </a:solidFill>
                <a:latin typeface="Lucida Fax" pitchFamily="18" charset="0"/>
              </a:rPr>
              <a:t>	if(condition)</a:t>
            </a:r>
            <a:endParaRPr b="1" dirty="0">
              <a:solidFill>
                <a:srgbClr val="002060"/>
              </a:solidFill>
              <a:latin typeface="Lucida Fax" pitchFamily="18" charset="0"/>
            </a:endParaRPr>
          </a:p>
          <a:p>
            <a:r>
              <a:rPr lang="en-IN" b="1" dirty="0">
                <a:solidFill>
                  <a:srgbClr val="002060"/>
                </a:solidFill>
                <a:latin typeface="Lucida Fax" pitchFamily="18" charset="0"/>
              </a:rPr>
              <a:t>	{</a:t>
            </a:r>
            <a:endParaRPr b="1" dirty="0">
              <a:solidFill>
                <a:srgbClr val="002060"/>
              </a:solidFill>
              <a:latin typeface="Lucida Fax" pitchFamily="18" charset="0"/>
            </a:endParaRPr>
          </a:p>
          <a:p>
            <a:r>
              <a:rPr lang="en-IN" b="1" dirty="0">
                <a:solidFill>
                  <a:srgbClr val="002060"/>
                </a:solidFill>
                <a:latin typeface="Lucida Fax" pitchFamily="18" charset="0"/>
              </a:rPr>
              <a:t>     		//task</a:t>
            </a:r>
            <a:endParaRPr b="1" dirty="0">
              <a:solidFill>
                <a:srgbClr val="002060"/>
              </a:solidFill>
              <a:latin typeface="Lucida Fax" pitchFamily="18" charset="0"/>
            </a:endParaRPr>
          </a:p>
          <a:p>
            <a:r>
              <a:rPr lang="en-IN" b="1" dirty="0">
                <a:solidFill>
                  <a:srgbClr val="002060"/>
                </a:solidFill>
                <a:latin typeface="Lucida Fax" pitchFamily="18" charset="0"/>
              </a:rPr>
              <a:t>	}</a:t>
            </a:r>
            <a:endParaRPr b="1" dirty="0">
              <a:solidFill>
                <a:srgbClr val="002060"/>
              </a:solidFill>
              <a:latin typeface="Lucida Fax" pitchFamily="18" charset="0"/>
            </a:endParaRPr>
          </a:p>
          <a:p>
            <a:r>
              <a:rPr lang="en-IN" b="1" dirty="0">
                <a:solidFill>
                  <a:srgbClr val="002060"/>
                </a:solidFill>
                <a:latin typeface="Lucida Fax" pitchFamily="18" charset="0"/>
              </a:rPr>
              <a:t>}</a:t>
            </a:r>
            <a:endParaRPr b="1" dirty="0">
              <a:solidFill>
                <a:srgbClr val="002060"/>
              </a:solidFill>
              <a:latin typeface="Lucida Fax" pitchFamily="18" charset="0"/>
            </a:endParaRPr>
          </a:p>
        </p:txBody>
      </p:sp>
      <p:sp>
        <p:nvSpPr>
          <p:cNvPr id="130" name="TextShape 5"/>
          <p:cNvSpPr txBox="1"/>
          <p:nvPr/>
        </p:nvSpPr>
        <p:spPr>
          <a:xfrm>
            <a:off x="1080000" y="5472000"/>
            <a:ext cx="7128000" cy="602280"/>
          </a:xfrm>
          <a:prstGeom prst="rect">
            <a:avLst/>
          </a:prstGeom>
        </p:spPr>
        <p:txBody>
          <a:bodyPr lIns="90000" tIns="45000" rIns="90000" bIns="45000"/>
          <a:lstStyle/>
          <a:p>
            <a:r>
              <a:rPr lang="en-IN">
                <a:latin typeface="Arial"/>
              </a:rPr>
              <a:t>The disavantage is that no other task can be done while the MCU is cheking for the status of input pin.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76000" y="504000"/>
            <a:ext cx="7495920" cy="69912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What  is an Interrupt?</a:t>
            </a:r>
            <a:endParaRPr>
              <a:solidFill>
                <a:srgbClr val="FF0000"/>
              </a:solidFill>
            </a:endParaRPr>
          </a:p>
        </p:txBody>
      </p:sp>
      <p:sp>
        <p:nvSpPr>
          <p:cNvPr id="132" name="CustomShape 2"/>
          <p:cNvSpPr/>
          <p:nvPr/>
        </p:nvSpPr>
        <p:spPr>
          <a:xfrm>
            <a:off x="576000" y="1440000"/>
            <a:ext cx="7854480" cy="1552680"/>
          </a:xfrm>
          <a:prstGeom prst="rect">
            <a:avLst/>
          </a:prstGeom>
          <a:noFill/>
          <a:ln>
            <a:noFill/>
          </a:ln>
        </p:spPr>
        <p:txBody>
          <a:bodyPr lIns="90000" tIns="45000" rIns="90000" bIns="45000"/>
          <a:lstStyle/>
          <a:p>
            <a:pPr>
              <a:lnSpc>
                <a:spcPct val="100000"/>
              </a:lnSpc>
            </a:pPr>
            <a:r>
              <a:rPr lang="en-IN" sz="2400">
                <a:solidFill>
                  <a:srgbClr val="000000"/>
                </a:solidFill>
                <a:latin typeface="Adobe Heiti Std R"/>
                <a:ea typeface="Adobe Heiti Std R"/>
              </a:rPr>
              <a:t>It is something that  allows you to interrupt the current running code in order to perform another action, and once done resume the function that it interrupted.</a:t>
            </a:r>
            <a:endParaRPr/>
          </a:p>
        </p:txBody>
      </p:sp>
      <p:sp>
        <p:nvSpPr>
          <p:cNvPr id="133" name="CustomShape 3"/>
          <p:cNvSpPr/>
          <p:nvPr/>
        </p:nvSpPr>
        <p:spPr>
          <a:xfrm>
            <a:off x="360000" y="3214800"/>
            <a:ext cx="6997680" cy="69984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But why do we need it?</a:t>
            </a:r>
            <a:endParaRPr>
              <a:solidFill>
                <a:srgbClr val="FF0000"/>
              </a:solidFill>
            </a:endParaRPr>
          </a:p>
        </p:txBody>
      </p:sp>
      <p:pic>
        <p:nvPicPr>
          <p:cNvPr id="134" name="Picture 11"/>
          <p:cNvPicPr/>
          <p:nvPr/>
        </p:nvPicPr>
        <p:blipFill>
          <a:blip r:embed="rId2"/>
          <a:stretch>
            <a:fillRect/>
          </a:stretch>
        </p:blipFill>
        <p:spPr>
          <a:xfrm>
            <a:off x="6770160" y="2985120"/>
            <a:ext cx="1797840" cy="1622880"/>
          </a:xfrm>
          <a:prstGeom prst="rect">
            <a:avLst/>
          </a:prstGeom>
          <a:ln>
            <a:noFill/>
          </a:ln>
        </p:spPr>
      </p:pic>
      <p:sp>
        <p:nvSpPr>
          <p:cNvPr id="135" name="CustomShape 4"/>
          <p:cNvSpPr/>
          <p:nvPr/>
        </p:nvSpPr>
        <p:spPr>
          <a:xfrm>
            <a:off x="504000" y="4332849"/>
            <a:ext cx="6164086" cy="1716259"/>
          </a:xfrm>
          <a:prstGeom prst="rect">
            <a:avLst/>
          </a:prstGeom>
          <a:noFill/>
          <a:ln>
            <a:noFill/>
          </a:ln>
        </p:spPr>
        <p:txBody>
          <a:bodyPr lIns="90000" tIns="45000" rIns="90000" bIns="45000"/>
          <a:lstStyle/>
          <a:p>
            <a:pPr>
              <a:lnSpc>
                <a:spcPct val="100000"/>
              </a:lnSpc>
            </a:pPr>
            <a:r>
              <a:rPr lang="en-IN" dirty="0">
                <a:solidFill>
                  <a:srgbClr val="000000"/>
                </a:solidFill>
                <a:latin typeface="Comic Sans MS"/>
              </a:rPr>
              <a:t>Micro controllers interact with the physical world.  The physical world is unpredictable, events happen at random intervals and sometimes they have to be dealt with right away to prevent hardware damage or data loss.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nterrupt vs polling"/>
          <p:cNvPicPr>
            <a:picLocks noChangeAspect="1" noChangeArrowheads="1"/>
          </p:cNvPicPr>
          <p:nvPr/>
        </p:nvPicPr>
        <p:blipFill>
          <a:blip r:embed="rId2"/>
          <a:srcRect/>
          <a:stretch>
            <a:fillRect/>
          </a:stretch>
        </p:blipFill>
        <p:spPr bwMode="auto">
          <a:xfrm>
            <a:off x="253219" y="675250"/>
            <a:ext cx="8088924" cy="56270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57120" y="642960"/>
            <a:ext cx="7357680" cy="130932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Now we have 2 questions for you!!</a:t>
            </a:r>
            <a:endParaRPr>
              <a:solidFill>
                <a:srgbClr val="FF0000"/>
              </a:solidFill>
            </a:endParaRPr>
          </a:p>
        </p:txBody>
      </p:sp>
      <p:sp>
        <p:nvSpPr>
          <p:cNvPr id="140" name="CustomShape 2"/>
          <p:cNvSpPr/>
          <p:nvPr/>
        </p:nvSpPr>
        <p:spPr>
          <a:xfrm>
            <a:off x="285840" y="2286000"/>
            <a:ext cx="8572320" cy="3501720"/>
          </a:xfrm>
          <a:prstGeom prst="rect">
            <a:avLst/>
          </a:prstGeom>
          <a:noFill/>
          <a:ln>
            <a:noFill/>
          </a:ln>
        </p:spPr>
        <p:txBody>
          <a:bodyPr lIns="90000" tIns="45000" rIns="90000" bIns="45000"/>
          <a:lstStyle/>
          <a:p>
            <a:pPr>
              <a:lnSpc>
                <a:spcPct val="100000"/>
              </a:lnSpc>
              <a:buFont typeface="Wingdings" charset="2"/>
              <a:buChar char=""/>
            </a:pPr>
            <a:r>
              <a:rPr lang="en-IN" sz="3200">
                <a:solidFill>
                  <a:srgbClr val="000000"/>
                </a:solidFill>
                <a:latin typeface="Calibri"/>
              </a:rPr>
              <a:t>If two different commands are to be executed when two different conditions are met how will you write the commands?</a:t>
            </a:r>
            <a:endParaRPr/>
          </a:p>
          <a:p>
            <a:pPr>
              <a:lnSpc>
                <a:spcPct val="100000"/>
              </a:lnSpc>
              <a:buFont typeface="Wingdings" charset="2"/>
              <a:buChar char=""/>
            </a:pPr>
            <a:r>
              <a:rPr lang="en-IN" sz="3200">
                <a:solidFill>
                  <a:srgbClr val="000000"/>
                </a:solidFill>
                <a:latin typeface="Calibri"/>
              </a:rPr>
              <a:t>If two or more interrupt requests are triggered at the sametime which one will get executed first?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32000" y="432000"/>
            <a:ext cx="8280000" cy="882360"/>
          </a:xfrm>
          <a:prstGeom prst="rect">
            <a:avLst/>
          </a:prstGeom>
          <a:noFill/>
          <a:ln>
            <a:noFill/>
          </a:ln>
        </p:spPr>
        <p:txBody>
          <a:bodyPr lIns="90000" tIns="45000" rIns="90000" bIns="45000"/>
          <a:lstStyle/>
          <a:p>
            <a:pPr>
              <a:lnSpc>
                <a:spcPct val="100000"/>
              </a:lnSpc>
            </a:pPr>
            <a:r>
              <a:rPr lang="en-IN" sz="2600">
                <a:solidFill>
                  <a:srgbClr val="000000"/>
                </a:solidFill>
                <a:latin typeface="Stencil Std"/>
              </a:rPr>
              <a:t>This image holds the answer for both these questions!</a:t>
            </a:r>
            <a:endParaRPr/>
          </a:p>
        </p:txBody>
      </p:sp>
      <p:pic>
        <p:nvPicPr>
          <p:cNvPr id="142" name="Picture 5"/>
          <p:cNvPicPr/>
          <p:nvPr/>
        </p:nvPicPr>
        <p:blipFill>
          <a:blip r:embed="rId2"/>
          <a:stretch>
            <a:fillRect/>
          </a:stretch>
        </p:blipFill>
        <p:spPr>
          <a:xfrm>
            <a:off x="750600" y="1428840"/>
            <a:ext cx="7178400" cy="4714560"/>
          </a:xfrm>
          <a:prstGeom prst="rect">
            <a:avLst/>
          </a:prstGeom>
          <a:ln>
            <a:noFill/>
          </a:ln>
        </p:spPr>
      </p:pic>
      <p:sp>
        <p:nvSpPr>
          <p:cNvPr id="143" name="CustomShape 2"/>
          <p:cNvSpPr/>
          <p:nvPr/>
        </p:nvSpPr>
        <p:spPr>
          <a:xfrm>
            <a:off x="2857320" y="6286680"/>
            <a:ext cx="2714400" cy="638280"/>
          </a:xfrm>
          <a:prstGeom prst="rect">
            <a:avLst/>
          </a:prstGeom>
          <a:noFill/>
          <a:ln>
            <a:noFill/>
          </a:ln>
        </p:spPr>
        <p:txBody>
          <a:bodyPr lIns="90000" tIns="45000" rIns="90000" bIns="45000"/>
          <a:lstStyle/>
          <a:p>
            <a:pPr>
              <a:lnSpc>
                <a:spcPct val="100000"/>
              </a:lnSpc>
            </a:pPr>
            <a:r>
              <a:rPr lang="en-IN" b="1" u="sng">
                <a:solidFill>
                  <a:srgbClr val="000000"/>
                </a:solidFill>
                <a:latin typeface="Calibri"/>
              </a:rPr>
              <a:t>Interrupt vector table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00040" y="1584000"/>
            <a:ext cx="8143560" cy="4478760"/>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Comic Sans MS"/>
              </a:rPr>
              <a:t>We use the specific ‘vector’ name for the interrupt to specify the commands to be executed during the respective interrupt request</a:t>
            </a:r>
            <a:endParaRPr/>
          </a:p>
          <a:p>
            <a:pPr>
              <a:lnSpc>
                <a:spcPct val="100000"/>
              </a:lnSpc>
              <a:buFont typeface="Arial"/>
              <a:buChar char="•"/>
            </a:pPr>
            <a:r>
              <a:rPr lang="en-IN" sz="2400" dirty="0">
                <a:solidFill>
                  <a:srgbClr val="000000"/>
                </a:solidFill>
                <a:latin typeface="Comic Sans MS"/>
              </a:rPr>
              <a:t>If two or more requests are triggered at the same time the order given in the table is followed. </a:t>
            </a:r>
            <a:endParaRPr/>
          </a:p>
          <a:p>
            <a:pPr>
              <a:lnSpc>
                <a:spcPct val="100000"/>
              </a:lnSpc>
            </a:pPr>
            <a:endParaRPr/>
          </a:p>
          <a:p>
            <a:pPr>
              <a:lnSpc>
                <a:spcPct val="100000"/>
              </a:lnSpc>
            </a:pPr>
            <a:r>
              <a:rPr lang="en-IN" sz="2400" dirty="0">
                <a:solidFill>
                  <a:srgbClr val="000000"/>
                </a:solidFill>
                <a:latin typeface="Comic Sans MS"/>
              </a:rPr>
              <a:t>Ex: If suppose </a:t>
            </a:r>
            <a:r>
              <a:rPr lang="en-IN" sz="2400" dirty="0" smtClean="0">
                <a:solidFill>
                  <a:schemeClr val="accent2">
                    <a:lumMod val="75000"/>
                  </a:schemeClr>
                </a:solidFill>
                <a:latin typeface="Comic Sans MS"/>
              </a:rPr>
              <a:t>INT0,INT1</a:t>
            </a:r>
            <a:r>
              <a:rPr lang="en-IN" sz="2400" dirty="0" smtClean="0">
                <a:solidFill>
                  <a:srgbClr val="000000"/>
                </a:solidFill>
                <a:latin typeface="Comic Sans MS"/>
              </a:rPr>
              <a:t> and </a:t>
            </a:r>
            <a:r>
              <a:rPr lang="en-IN" sz="2400" dirty="0">
                <a:solidFill>
                  <a:schemeClr val="accent2">
                    <a:lumMod val="75000"/>
                  </a:schemeClr>
                </a:solidFill>
                <a:latin typeface="Comic Sans MS"/>
              </a:rPr>
              <a:t>reset</a:t>
            </a:r>
            <a:r>
              <a:rPr lang="en-IN" sz="2400" dirty="0">
                <a:solidFill>
                  <a:srgbClr val="000000"/>
                </a:solidFill>
                <a:latin typeface="Comic Sans MS"/>
              </a:rPr>
              <a:t> are </a:t>
            </a:r>
            <a:r>
              <a:rPr lang="en-IN" sz="2400" dirty="0" err="1">
                <a:solidFill>
                  <a:srgbClr val="000000"/>
                </a:solidFill>
                <a:latin typeface="Comic Sans MS"/>
              </a:rPr>
              <a:t>triggered,this</a:t>
            </a:r>
            <a:r>
              <a:rPr lang="en-IN" sz="2400" dirty="0">
                <a:solidFill>
                  <a:srgbClr val="000000"/>
                </a:solidFill>
                <a:latin typeface="Comic Sans MS"/>
              </a:rPr>
              <a:t> order is followed,
</a:t>
            </a:r>
            <a:endParaRPr/>
          </a:p>
          <a:p>
            <a:pPr>
              <a:lnSpc>
                <a:spcPct val="100000"/>
              </a:lnSpc>
              <a:buFont typeface="Calibri"/>
              <a:buAutoNum type="arabicPeriod"/>
            </a:pPr>
            <a:r>
              <a:rPr lang="en-IN" sz="2400" dirty="0">
                <a:solidFill>
                  <a:schemeClr val="accent2">
                    <a:lumMod val="75000"/>
                  </a:schemeClr>
                </a:solidFill>
                <a:latin typeface="Comic Sans MS"/>
              </a:rPr>
              <a:t>Reset</a:t>
            </a:r>
            <a:endParaRPr>
              <a:solidFill>
                <a:schemeClr val="accent2">
                  <a:lumMod val="75000"/>
                </a:schemeClr>
              </a:solidFill>
            </a:endParaRPr>
          </a:p>
          <a:p>
            <a:pPr>
              <a:lnSpc>
                <a:spcPct val="100000"/>
              </a:lnSpc>
              <a:buFont typeface="Calibri"/>
              <a:buAutoNum type="arabicPeriod"/>
            </a:pPr>
            <a:r>
              <a:rPr lang="en-IN" sz="2400" dirty="0">
                <a:solidFill>
                  <a:schemeClr val="accent2">
                    <a:lumMod val="75000"/>
                  </a:schemeClr>
                </a:solidFill>
                <a:latin typeface="Comic Sans MS"/>
              </a:rPr>
              <a:t>INT0</a:t>
            </a:r>
            <a:endParaRPr>
              <a:solidFill>
                <a:schemeClr val="accent2">
                  <a:lumMod val="75000"/>
                </a:schemeClr>
              </a:solidFill>
            </a:endParaRPr>
          </a:p>
          <a:p>
            <a:pPr>
              <a:lnSpc>
                <a:spcPct val="100000"/>
              </a:lnSpc>
              <a:buFont typeface="Calibri"/>
              <a:buAutoNum type="arabicPeriod"/>
            </a:pPr>
            <a:r>
              <a:rPr lang="en-IN" sz="2400" dirty="0">
                <a:solidFill>
                  <a:schemeClr val="accent2">
                    <a:lumMod val="75000"/>
                  </a:schemeClr>
                </a:solidFill>
                <a:latin typeface="Comic Sans MS"/>
              </a:rPr>
              <a:t>INT1</a:t>
            </a:r>
            <a:endParaRPr>
              <a:solidFill>
                <a:schemeClr val="accent2">
                  <a:lumMod val="75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14200" y="576000"/>
            <a:ext cx="8429400" cy="858960"/>
          </a:xfrm>
          <a:prstGeom prst="rect">
            <a:avLst/>
          </a:prstGeom>
          <a:noFill/>
          <a:ln>
            <a:noFill/>
          </a:ln>
        </p:spPr>
        <p:txBody>
          <a:bodyPr lIns="90000" tIns="45000" rIns="90000" bIns="45000"/>
          <a:lstStyle/>
          <a:p>
            <a:pPr>
              <a:lnSpc>
                <a:spcPct val="100000"/>
              </a:lnSpc>
            </a:pPr>
            <a:r>
              <a:rPr lang="en-IN" sz="3200">
                <a:solidFill>
                  <a:srgbClr val="000000"/>
                </a:solidFill>
                <a:latin typeface="Stencil Std"/>
              </a:rPr>
              <a:t>Syntax for interrupt definition</a:t>
            </a:r>
            <a:endParaRPr/>
          </a:p>
        </p:txBody>
      </p:sp>
      <p:pic>
        <p:nvPicPr>
          <p:cNvPr id="146" name="Picture 2"/>
          <p:cNvPicPr/>
          <p:nvPr/>
        </p:nvPicPr>
        <p:blipFill>
          <a:blip r:embed="rId2"/>
          <a:stretch>
            <a:fillRect/>
          </a:stretch>
        </p:blipFill>
        <p:spPr>
          <a:xfrm>
            <a:off x="1143000" y="1857240"/>
            <a:ext cx="5019480" cy="1476000"/>
          </a:xfrm>
          <a:prstGeom prst="rect">
            <a:avLst/>
          </a:prstGeom>
          <a:ln>
            <a:noFill/>
          </a:ln>
        </p:spPr>
      </p:pic>
      <p:sp>
        <p:nvSpPr>
          <p:cNvPr id="147" name="CustomShape 2"/>
          <p:cNvSpPr/>
          <p:nvPr/>
        </p:nvSpPr>
        <p:spPr>
          <a:xfrm>
            <a:off x="500040" y="4071960"/>
            <a:ext cx="2428560" cy="364680"/>
          </a:xfrm>
          <a:prstGeom prst="rect">
            <a:avLst/>
          </a:prstGeom>
          <a:noFill/>
          <a:ln>
            <a:noFill/>
          </a:ln>
        </p:spPr>
        <p:txBody>
          <a:bodyPr lIns="90000" tIns="45000" rIns="90000" bIns="45000"/>
          <a:lstStyle/>
          <a:p>
            <a:pPr>
              <a:lnSpc>
                <a:spcPct val="100000"/>
              </a:lnSpc>
            </a:pPr>
            <a:r>
              <a:rPr lang="en-IN" sz="2400" dirty="0">
                <a:solidFill>
                  <a:srgbClr val="000000"/>
                </a:solidFill>
                <a:latin typeface="Lucida Fax" pitchFamily="18" charset="0"/>
              </a:rPr>
              <a:t>Example:</a:t>
            </a:r>
            <a:endParaRPr sz="2400">
              <a:latin typeface="Lucida Fax" pitchFamily="18" charset="0"/>
            </a:endParaRPr>
          </a:p>
        </p:txBody>
      </p:sp>
      <p:pic>
        <p:nvPicPr>
          <p:cNvPr id="148" name="Picture 3"/>
          <p:cNvPicPr/>
          <p:nvPr/>
        </p:nvPicPr>
        <p:blipFill>
          <a:blip r:embed="rId3"/>
          <a:stretch>
            <a:fillRect/>
          </a:stretch>
        </p:blipFill>
        <p:spPr>
          <a:xfrm>
            <a:off x="1714320" y="4643280"/>
            <a:ext cx="3838320" cy="1228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14240" y="571320"/>
            <a:ext cx="6643440" cy="577800"/>
          </a:xfrm>
          <a:prstGeom prst="rect">
            <a:avLst/>
          </a:prstGeom>
          <a:noFill/>
          <a:ln>
            <a:noFill/>
          </a:ln>
        </p:spPr>
        <p:txBody>
          <a:bodyPr lIns="90000" tIns="45000" rIns="90000" bIns="45000"/>
          <a:lstStyle/>
          <a:p>
            <a:pPr>
              <a:lnSpc>
                <a:spcPct val="100000"/>
              </a:lnSpc>
            </a:pPr>
            <a:r>
              <a:rPr lang="en-IN" sz="3200" dirty="0">
                <a:solidFill>
                  <a:schemeClr val="accent5">
                    <a:lumMod val="50000"/>
                  </a:schemeClr>
                </a:solidFill>
                <a:latin typeface="Comic Sans MS"/>
              </a:rPr>
              <a:t>External interrupt in </a:t>
            </a:r>
            <a:r>
              <a:rPr lang="en-IN" sz="3200" dirty="0" err="1">
                <a:solidFill>
                  <a:schemeClr val="accent5">
                    <a:lumMod val="50000"/>
                  </a:schemeClr>
                </a:solidFill>
                <a:latin typeface="Comic Sans MS"/>
              </a:rPr>
              <a:t>Atmega</a:t>
            </a:r>
            <a:r>
              <a:rPr lang="en-IN" sz="3200" dirty="0">
                <a:solidFill>
                  <a:schemeClr val="accent5">
                    <a:lumMod val="50000"/>
                  </a:schemeClr>
                </a:solidFill>
                <a:latin typeface="Comic Sans MS"/>
              </a:rPr>
              <a:t> 328</a:t>
            </a:r>
            <a:endParaRPr>
              <a:solidFill>
                <a:schemeClr val="accent5">
                  <a:lumMod val="50000"/>
                </a:schemeClr>
              </a:solidFill>
            </a:endParaRPr>
          </a:p>
        </p:txBody>
      </p:sp>
      <p:pic>
        <p:nvPicPr>
          <p:cNvPr id="162" name="Picture 3"/>
          <p:cNvPicPr/>
          <p:nvPr/>
        </p:nvPicPr>
        <p:blipFill>
          <a:blip r:embed="rId2"/>
          <a:stretch>
            <a:fillRect/>
          </a:stretch>
        </p:blipFill>
        <p:spPr>
          <a:xfrm>
            <a:off x="1994400" y="1580400"/>
            <a:ext cx="4434480" cy="2991240"/>
          </a:xfrm>
          <a:prstGeom prst="rect">
            <a:avLst/>
          </a:prstGeom>
          <a:ln>
            <a:noFill/>
          </a:ln>
        </p:spPr>
      </p:pic>
      <p:sp>
        <p:nvSpPr>
          <p:cNvPr id="163" name="CustomShape 2"/>
          <p:cNvSpPr/>
          <p:nvPr/>
        </p:nvSpPr>
        <p:spPr>
          <a:xfrm>
            <a:off x="928800" y="4714920"/>
            <a:ext cx="7286400" cy="639000"/>
          </a:xfrm>
          <a:prstGeom prst="rect">
            <a:avLst/>
          </a:prstGeom>
          <a:noFill/>
          <a:ln>
            <a:noFill/>
          </a:ln>
        </p:spPr>
        <p:txBody>
          <a:bodyPr lIns="90000" tIns="45000" rIns="90000" bIns="45000"/>
          <a:lstStyle/>
          <a:p>
            <a:pPr>
              <a:lnSpc>
                <a:spcPct val="100000"/>
              </a:lnSpc>
              <a:buFont typeface="Arial"/>
              <a:buChar char="•"/>
            </a:pPr>
            <a:r>
              <a:rPr lang="en-IN">
                <a:solidFill>
                  <a:srgbClr val="000000"/>
                </a:solidFill>
                <a:latin typeface="Calibri"/>
              </a:rPr>
              <a:t>The two shown pins PD2(INT0) or PD3(INT1) can be used to trigger the external interrupt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89</TotalTime>
  <Words>432</Words>
  <Application>Microsoft Office PowerPoint</Application>
  <PresentationFormat>On-screen Show (4:3)</PresentationFormat>
  <Paragraphs>70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harishankar</dc:creator>
  <cp:lastModifiedBy>harishankar</cp:lastModifiedBy>
  <cp:revision>7</cp:revision>
  <dcterms:modified xsi:type="dcterms:W3CDTF">2017-10-06T17:42:06Z</dcterms:modified>
</cp:coreProperties>
</file>