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77" r:id="rId10"/>
    <p:sldId id="276" r:id="rId11"/>
    <p:sldId id="267" r:id="rId12"/>
    <p:sldId id="278" r:id="rId13"/>
    <p:sldId id="279" r:id="rId14"/>
    <p:sldId id="268" r:id="rId15"/>
    <p:sldId id="269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58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87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0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774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90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7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415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76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86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79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9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99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81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40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8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1C0FC5-9C31-408E-8076-5BF35C6FA2F7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36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4384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ANALOG TO DIGITAL </a:t>
            </a:r>
            <a:r>
              <a:rPr lang="en-US" sz="5400" dirty="0" smtClean="0"/>
              <a:t>CONVERTER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(ADC)</a:t>
            </a:r>
          </a:p>
        </p:txBody>
      </p:sp>
    </p:spTree>
    <p:extLst>
      <p:ext uri="{BB962C8B-B14F-4D97-AF65-F5344CB8AC3E}">
        <p14:creationId xmlns:p14="http://schemas.microsoft.com/office/powerpoint/2010/main" val="8789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33680"/>
            <a:ext cx="10515600" cy="1325563"/>
          </a:xfrm>
        </p:spPr>
        <p:txBody>
          <a:bodyPr/>
          <a:lstStyle/>
          <a:p>
            <a:r>
              <a:rPr lang="en-IN" b="1" dirty="0" smtClean="0"/>
              <a:t>Choosing Factors of Arduino ADC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9753600" cy="4551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Resolution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 bit type resolver gives a resolution of 2^10=1024 step hence the step size is given as -                                           									 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Step Size = (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IN" baseline="-25000" dirty="0" err="1" smtClean="0">
                <a:latin typeface="Arial" pitchFamily="34" charset="0"/>
                <a:cs typeface="Arial" pitchFamily="34" charset="0"/>
              </a:rPr>
              <a:t>ref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- 0)/ 1024 , (where V</a:t>
            </a:r>
            <a:r>
              <a:rPr lang="en-IN" baseline="-25000" dirty="0" smtClean="0">
                <a:latin typeface="Arial" pitchFamily="34" charset="0"/>
                <a:cs typeface="Arial" pitchFamily="34" charset="0"/>
              </a:rPr>
              <a:t>ref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3.3 V or 5V   depending the pin u select from Arduino)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3600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endParaRPr lang="en-US" sz="3600" b="1" u="sng" dirty="0"/>
          </a:p>
          <a:p>
            <a:pPr>
              <a:buNone/>
            </a:pP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07148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register has control over certain part of Arduino’s ADC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AVR microcontroller 4 major registers are associated with the ADC. </a:t>
            </a:r>
            <a:endParaRPr lang="en-IN" dirty="0"/>
          </a:p>
          <a:p>
            <a:pPr lvl="0"/>
            <a:r>
              <a:rPr lang="en-US" dirty="0" smtClean="0"/>
              <a:t>ADC Control and  Status Register -   ADCSRA   </a:t>
            </a:r>
            <a:endParaRPr lang="en-IN" dirty="0"/>
          </a:p>
          <a:p>
            <a:pPr lvl="0"/>
            <a:r>
              <a:rPr lang="en-US" dirty="0" smtClean="0"/>
              <a:t>ADC Multiplexer(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IN" baseline="-25000" dirty="0" err="1" smtClean="0">
                <a:latin typeface="Arial" pitchFamily="34" charset="0"/>
                <a:cs typeface="Arial" pitchFamily="34" charset="0"/>
              </a:rPr>
              <a:t>ref</a:t>
            </a:r>
            <a:r>
              <a:rPr lang="en-IN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/>
              <a:t> </a:t>
            </a:r>
            <a:r>
              <a:rPr lang="en-US" dirty="0" smtClean="0"/>
              <a:t>select and port select )</a:t>
            </a:r>
            <a:r>
              <a:rPr lang="en-US" dirty="0" smtClean="0"/>
              <a:t> Register - ADMUX    </a:t>
            </a:r>
          </a:p>
          <a:p>
            <a:pPr lvl="0"/>
            <a:r>
              <a:rPr lang="en-US" dirty="0" smtClean="0"/>
              <a:t>ADC </a:t>
            </a:r>
            <a:r>
              <a:rPr lang="en-US" dirty="0" smtClean="0"/>
              <a:t>data storing register - </a:t>
            </a:r>
            <a:r>
              <a:rPr lang="en-US" dirty="0" smtClean="0"/>
              <a:t>ADCH and ADCL</a:t>
            </a:r>
          </a:p>
          <a:p>
            <a:pPr lvl="1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ADCSRA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b="1" dirty="0" smtClean="0"/>
              <a:t>ADC Enable - ADEN </a:t>
            </a:r>
            <a:endParaRPr lang="en-IN" b="1" dirty="0"/>
          </a:p>
          <a:p>
            <a:pPr marL="457200" lvl="1" indent="0">
              <a:buNone/>
            </a:pPr>
            <a:r>
              <a:rPr lang="en-IN" dirty="0"/>
              <a:t>Set this pin to 1 to enable ADC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Like this -</a:t>
            </a:r>
            <a:r>
              <a:rPr lang="en-US" dirty="0" smtClean="0"/>
              <a:t> ADCSRA |= (1 &lt;&lt; ADEN) ;</a:t>
            </a:r>
          </a:p>
          <a:p>
            <a:pPr marL="457200" lvl="1" indent="0">
              <a:buNone/>
            </a:pPr>
            <a:endParaRPr lang="en-IN" b="1" dirty="0" smtClean="0"/>
          </a:p>
          <a:p>
            <a:r>
              <a:rPr lang="en-IN" b="1" dirty="0" smtClean="0"/>
              <a:t>ADC Start Conversion - ADSC </a:t>
            </a:r>
            <a:endParaRPr lang="en-IN" b="1" dirty="0"/>
          </a:p>
          <a:p>
            <a:pPr marL="457200" lvl="1" indent="0">
              <a:buNone/>
            </a:pPr>
            <a:r>
              <a:rPr lang="en-US" dirty="0"/>
              <a:t>Set this bit high before start of any conversion. After conversion is complete is set back to 0 automatically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b="1" dirty="0" smtClean="0"/>
              <a:t>ADC Interrupt Flag - ADIF </a:t>
            </a:r>
            <a:endParaRPr lang="en-IN" b="1" dirty="0"/>
          </a:p>
          <a:p>
            <a:pPr marL="457200" lvl="1" indent="0">
              <a:buNone/>
            </a:pPr>
            <a:r>
              <a:rPr lang="en-US" dirty="0"/>
              <a:t>When conversion is finished, it is set to 1.</a:t>
            </a:r>
            <a:r>
              <a:rPr lang="en-IN" dirty="0"/>
              <a:t> </a:t>
            </a:r>
            <a:r>
              <a:rPr lang="en-US" dirty="0"/>
              <a:t>Thus it can be used to check if the conversion is completed or not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b="1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6666" t="17786" r="8125" b="62574"/>
          <a:stretch/>
        </p:blipFill>
        <p:spPr bwMode="auto">
          <a:xfrm>
            <a:off x="4368800" y="614597"/>
            <a:ext cx="5914880" cy="1076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5671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3125" t="23346" r="9584" b="32559"/>
          <a:stretch/>
        </p:blipFill>
        <p:spPr bwMode="auto">
          <a:xfrm>
            <a:off x="2387601" y="2881281"/>
            <a:ext cx="6346825" cy="27464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985520" y="901115"/>
            <a:ext cx="95300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="1" dirty="0" smtClean="0"/>
              <a:t>ADC </a:t>
            </a:r>
            <a:r>
              <a:rPr lang="en-IN" sz="2600" b="1" dirty="0" err="1" smtClean="0"/>
              <a:t>prescaling</a:t>
            </a:r>
            <a:r>
              <a:rPr lang="en-IN" sz="2600" b="1" dirty="0" smtClean="0"/>
              <a:t> – ADPS(0:2)</a:t>
            </a:r>
            <a:endParaRPr lang="en-US" sz="2600" dirty="0" smtClean="0"/>
          </a:p>
          <a:p>
            <a:r>
              <a:rPr lang="en-US" dirty="0" smtClean="0"/>
              <a:t>	</a:t>
            </a:r>
            <a:r>
              <a:rPr lang="en-US" sz="2200" dirty="0" smtClean="0"/>
              <a:t>To select </a:t>
            </a:r>
            <a:r>
              <a:rPr lang="en-US" sz="2200" dirty="0" err="1" smtClean="0"/>
              <a:t>prescaler</a:t>
            </a:r>
            <a:r>
              <a:rPr lang="en-US" sz="2200" dirty="0" smtClean="0"/>
              <a:t> - ADCSRA |= (n&lt;&lt; ADPS2) | (n &lt;&lt; ADPS1) | (n&lt;&lt; 	ADPS0)); , where n can 	be 0 or 1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551652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ADMUX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044628" cy="4351338"/>
          </a:xfrm>
        </p:spPr>
        <p:txBody>
          <a:bodyPr/>
          <a:lstStyle/>
          <a:p>
            <a:r>
              <a:rPr lang="en-IN" sz="2600" b="1" dirty="0" smtClean="0">
                <a:latin typeface="Arial" pitchFamily="34" charset="0"/>
                <a:cs typeface="Arial" pitchFamily="34" charset="0"/>
              </a:rPr>
              <a:t>ADC </a:t>
            </a:r>
            <a:r>
              <a:rPr lang="en-IN" sz="2600" b="1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IN" sz="2600" b="1" baseline="-25000" dirty="0" err="1" smtClean="0">
                <a:latin typeface="Arial" pitchFamily="34" charset="0"/>
                <a:cs typeface="Arial" pitchFamily="34" charset="0"/>
              </a:rPr>
              <a:t>ref</a:t>
            </a:r>
            <a:r>
              <a:rPr lang="en-IN" sz="2600" b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600" b="1" dirty="0" smtClean="0">
                <a:latin typeface="Arial" pitchFamily="34" charset="0"/>
                <a:cs typeface="Arial" pitchFamily="34" charset="0"/>
              </a:rPr>
              <a:t> select - REFS(0:1)</a:t>
            </a:r>
          </a:p>
          <a:p>
            <a:pPr lvl="1"/>
            <a:r>
              <a:rPr lang="en-IN" sz="2200" dirty="0" smtClean="0">
                <a:latin typeface="Arial" pitchFamily="34" charset="0"/>
                <a:cs typeface="Arial" pitchFamily="34" charset="0"/>
              </a:rPr>
              <a:t>Set it as per table given below to select </a:t>
            </a:r>
            <a:r>
              <a:rPr lang="en-IN" sz="2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IN" sz="2200" baseline="-25000" dirty="0" err="1">
                <a:latin typeface="Arial" pitchFamily="34" charset="0"/>
                <a:cs typeface="Arial" pitchFamily="34" charset="0"/>
              </a:rPr>
              <a:t>ref</a:t>
            </a: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ADC port select – MUX(0:3)</a:t>
            </a:r>
          </a:p>
          <a:p>
            <a:pPr lvl="1"/>
            <a:r>
              <a:rPr lang="en-IN" dirty="0" smtClean="0">
                <a:latin typeface="Arial" pitchFamily="34" charset="0"/>
                <a:cs typeface="Arial" pitchFamily="34" charset="0"/>
              </a:rPr>
              <a:t>Set as per table given at right to selec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t input pin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28749" t="36314" r="5835" b="47011"/>
          <a:stretch/>
        </p:blipFill>
        <p:spPr bwMode="auto">
          <a:xfrm>
            <a:off x="4534459" y="241201"/>
            <a:ext cx="5580214" cy="11487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/>
          <a:srcRect l="26043" t="23345" r="6041" b="42935"/>
          <a:stretch/>
        </p:blipFill>
        <p:spPr bwMode="auto">
          <a:xfrm>
            <a:off x="1332383" y="3753795"/>
            <a:ext cx="4763617" cy="17729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Content Placeholder 3"/>
          <p:cNvPicPr>
            <a:picLocks/>
          </p:cNvPicPr>
          <p:nvPr/>
        </p:nvPicPr>
        <p:blipFill rotWithShape="1">
          <a:blip r:embed="rId4"/>
          <a:srcRect l="41042" t="14452" r="19818" b="12961"/>
          <a:stretch/>
        </p:blipFill>
        <p:spPr bwMode="auto">
          <a:xfrm>
            <a:off x="8574186" y="1814612"/>
            <a:ext cx="3080973" cy="42832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524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388" y="264160"/>
            <a:ext cx="8229600" cy="43434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ADLAR</a:t>
            </a:r>
          </a:p>
          <a:p>
            <a:pPr marL="0" indent="0">
              <a:buNone/>
            </a:pPr>
            <a:r>
              <a:rPr lang="en-IN" dirty="0"/>
              <a:t>The AVR has 10 bit ADC, which means that the result is 10 bits long and cannot be stored in a single register. Thus in AVR two 8 bit registers are used to store the ADC value. But only 10 of the 16 bits are used. So the values can be either left justified(ADLAR=1) or right justified(ADLAR=0</a:t>
            </a:r>
            <a:r>
              <a:rPr lang="en-IN" dirty="0" smtClean="0"/>
              <a:t>).</a:t>
            </a:r>
          </a:p>
          <a:p>
            <a:pPr marL="0" indent="0">
              <a:buNone/>
            </a:pPr>
            <a:r>
              <a:rPr lang="en-IN" dirty="0" smtClean="0"/>
              <a:t>By default it is zero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ADCH - ADC High data Register, ADCL - ADC Low data Register</a:t>
            </a:r>
            <a:endParaRPr lang="en-IN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733" y="4353560"/>
            <a:ext cx="66579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0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>
                <a:latin typeface="Arial" pitchFamily="34" charset="0"/>
                <a:cs typeface="Arial" pitchFamily="34" charset="0"/>
              </a:rPr>
              <a:t>ADC Initialization </a:t>
            </a:r>
          </a:p>
          <a:p>
            <a:pPr marL="457200" lvl="1" indent="0">
              <a:buNone/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ADC_init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()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ADCSRA |= (1&lt;&lt;ADEN) | (1&lt;&lt;ADPS2) | (1&lt;&lt;ADPS1) | (1&lt;&lt;ADPS0); //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prescalar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of 128</a:t>
            </a: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ADMUX |= (1&lt;&lt;REFS0) ;    //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sz="1800" baseline="-25000" dirty="0" err="1">
                <a:latin typeface="Arial" pitchFamily="34" charset="0"/>
                <a:cs typeface="Arial" pitchFamily="34" charset="0"/>
              </a:rPr>
              <a:t>ref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US" sz="1800" baseline="-25000" dirty="0" err="1">
                <a:latin typeface="Arial" pitchFamily="34" charset="0"/>
                <a:cs typeface="Arial" pitchFamily="34" charset="0"/>
              </a:rPr>
              <a:t>cc</a:t>
            </a:r>
            <a:endParaRPr lang="en-IN" sz="1800" baseline="-25000" dirty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</a:t>
            </a: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80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86000"/>
            <a:ext cx="7886700" cy="3890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Reading ADC Value</a:t>
            </a:r>
          </a:p>
          <a:p>
            <a:pPr marL="914400" lvl="2" indent="0"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uint16_t  ADC_read()</a:t>
            </a:r>
            <a:endParaRPr lang="en-IN" sz="2100" dirty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{</a:t>
            </a:r>
            <a:endParaRPr lang="en-IN" sz="2100" dirty="0">
              <a:latin typeface="Arial" pitchFamily="34" charset="0"/>
              <a:cs typeface="Arial" pitchFamily="34" charset="0"/>
            </a:endParaRPr>
          </a:p>
          <a:p>
            <a:pPr marL="1371600" lvl="3" indent="0"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 ADCSRA|=(1&lt;&lt;ADSC);   // start conversion</a:t>
            </a:r>
          </a:p>
          <a:p>
            <a:pPr marL="1371600" lvl="3" indent="0">
              <a:buNone/>
            </a:pPr>
            <a:endParaRPr lang="en-IN" sz="2100" dirty="0">
              <a:latin typeface="Arial" pitchFamily="34" charset="0"/>
              <a:cs typeface="Arial" pitchFamily="34" charset="0"/>
            </a:endParaRPr>
          </a:p>
          <a:p>
            <a:pPr marL="1371600" lvl="3" indent="0"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 while( (ADCSRA &amp; (1&lt;&lt;ADIF) )==0)</a:t>
            </a:r>
            <a:endParaRPr lang="en-IN" sz="2100" dirty="0">
              <a:latin typeface="Arial" pitchFamily="34" charset="0"/>
              <a:cs typeface="Arial" pitchFamily="34" charset="0"/>
            </a:endParaRPr>
          </a:p>
          <a:p>
            <a:pPr marL="1371600" lvl="3" indent="0"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{    				// wait till ADC conversion takes place</a:t>
            </a:r>
          </a:p>
          <a:p>
            <a:pPr marL="1371600" lvl="3" indent="0"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}</a:t>
            </a:r>
            <a:endParaRPr lang="en-IN" sz="2100" dirty="0">
              <a:latin typeface="Arial" pitchFamily="34" charset="0"/>
              <a:cs typeface="Arial" pitchFamily="34" charset="0"/>
            </a:endParaRPr>
          </a:p>
          <a:p>
            <a:pPr marL="1371600" lvl="3" indent="0"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 ADCSRA |= (1&lt;&lt;ADIF);       //reset interrupt flag </a:t>
            </a:r>
          </a:p>
          <a:p>
            <a:pPr marL="1371600" lvl="3" indent="0"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return (ADC);</a:t>
            </a:r>
            <a:endParaRPr lang="en-IN" sz="2100" dirty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 }</a:t>
            </a:r>
            <a:endParaRPr lang="en-IN" sz="2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51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626" y="1970103"/>
            <a:ext cx="10515600" cy="1325563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WHY SHOULD I LEARN ADC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82" y="3273107"/>
            <a:ext cx="6345260" cy="1778000"/>
          </a:xfrm>
        </p:spPr>
        <p:txBody>
          <a:bodyPr>
            <a:normAutofit fontScale="47500" lnSpcReduction="20000"/>
          </a:bodyPr>
          <a:lstStyle/>
          <a:p>
            <a:r>
              <a:rPr lang="en-US" sz="3300" b="1" dirty="0">
                <a:latin typeface="Arial" pitchFamily="34" charset="0"/>
                <a:cs typeface="Arial" pitchFamily="34" charset="0"/>
              </a:rPr>
              <a:t>Everything</a:t>
            </a:r>
            <a:r>
              <a:rPr lang="en-US" sz="3300" dirty="0">
                <a:latin typeface="Arial" pitchFamily="34" charset="0"/>
                <a:cs typeface="Arial" pitchFamily="34" charset="0"/>
              </a:rPr>
              <a:t> that is present in the </a:t>
            </a:r>
            <a:r>
              <a:rPr lang="en-US" sz="3300" b="1" dirty="0">
                <a:latin typeface="Arial" pitchFamily="34" charset="0"/>
                <a:cs typeface="Arial" pitchFamily="34" charset="0"/>
              </a:rPr>
              <a:t>physical world</a:t>
            </a:r>
            <a:r>
              <a:rPr lang="en-US" sz="3300" dirty="0">
                <a:latin typeface="Arial" pitchFamily="34" charset="0"/>
                <a:cs typeface="Arial" pitchFamily="34" charset="0"/>
              </a:rPr>
              <a:t> is </a:t>
            </a:r>
            <a:r>
              <a:rPr lang="en-US" sz="3300" b="1" dirty="0">
                <a:latin typeface="Arial" pitchFamily="34" charset="0"/>
                <a:cs typeface="Arial" pitchFamily="34" charset="0"/>
              </a:rPr>
              <a:t>analog</a:t>
            </a:r>
            <a:r>
              <a:rPr lang="en-US" sz="3300" dirty="0">
                <a:latin typeface="Arial" pitchFamily="34" charset="0"/>
                <a:cs typeface="Arial" pitchFamily="34" charset="0"/>
              </a:rPr>
              <a:t> and continuous such as the temperature around us, light, humidity, velocity ,sound.</a:t>
            </a:r>
          </a:p>
          <a:p>
            <a:r>
              <a:rPr lang="en-US" sz="3300" dirty="0">
                <a:latin typeface="Arial" pitchFamily="34" charset="0"/>
                <a:cs typeface="Arial" pitchFamily="34" charset="0"/>
              </a:rPr>
              <a:t>But the </a:t>
            </a:r>
            <a:r>
              <a:rPr lang="en-US" sz="3300" b="1" dirty="0">
                <a:latin typeface="Arial" pitchFamily="34" charset="0"/>
                <a:cs typeface="Arial" pitchFamily="34" charset="0"/>
              </a:rPr>
              <a:t>digital world</a:t>
            </a:r>
            <a:r>
              <a:rPr lang="en-US" sz="3300" dirty="0">
                <a:latin typeface="Arial" pitchFamily="34" charset="0"/>
                <a:cs typeface="Arial" pitchFamily="34" charset="0"/>
              </a:rPr>
              <a:t> comprising the microcontrollers and processors need </a:t>
            </a:r>
            <a:r>
              <a:rPr lang="en-US" sz="3300" b="1" dirty="0">
                <a:latin typeface="Arial" pitchFamily="34" charset="0"/>
                <a:cs typeface="Arial" pitchFamily="34" charset="0"/>
              </a:rPr>
              <a:t>binary data</a:t>
            </a:r>
            <a:r>
              <a:rPr lang="en-US" sz="3300" dirty="0">
                <a:latin typeface="Arial" pitchFamily="34" charset="0"/>
                <a:cs typeface="Arial" pitchFamily="34" charset="0"/>
              </a:rPr>
              <a:t> to process a given information. </a:t>
            </a:r>
          </a:p>
          <a:p>
            <a:r>
              <a:rPr lang="en-US" sz="3300" dirty="0">
                <a:latin typeface="Arial" pitchFamily="34" charset="0"/>
                <a:cs typeface="Arial" pitchFamily="34" charset="0"/>
              </a:rPr>
              <a:t>What we get is analog but we need digital data to process it. Now, this is why we need an Analog-to-Digital Converter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AutoShape 2" descr="http://macao.communications.museum/images/exhibits/2_19_6_1_eng.png"/>
          <p:cNvSpPr>
            <a:spLocks noChangeAspect="1" noChangeArrowheads="1"/>
          </p:cNvSpPr>
          <p:nvPr/>
        </p:nvSpPr>
        <p:spPr bwMode="auto">
          <a:xfrm>
            <a:off x="46990" y="-967062"/>
            <a:ext cx="61912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http://macao.communications.museum/images/exhibits/2_19_6_1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12" y="5065712"/>
            <a:ext cx="61912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88382" y="1701582"/>
            <a:ext cx="5963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 is a device which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converts </a:t>
            </a:r>
            <a:r>
              <a:rPr lang="en-IN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analog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input to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output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8626" y="816589"/>
            <a:ext cx="2231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What it does ?</a:t>
            </a:r>
            <a:endParaRPr lang="en-I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9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Analog –to- digital Converters are among the most widely used devices used for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data acquisition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Proximity sensor.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Digital thermometers.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Microphone.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30" y="4724400"/>
            <a:ext cx="593474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</a:t>
            </a:r>
            <a:r>
              <a:rPr lang="en-US" dirty="0"/>
              <a:t>an ADC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Range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smallest to largest value an instrument can measure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0-5 V range voltmeter, 1.0 to 2.0 mA range ammeter</a:t>
            </a:r>
          </a:p>
          <a:p>
            <a:pPr marL="0" indent="0">
              <a:buNone/>
            </a:pP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Resolution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The resolution of the converter indicates the number of discrete values it can produce over the range of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analog</a:t>
            </a:r>
            <a:r>
              <a:rPr lang="en-IN" dirty="0">
                <a:latin typeface="Arial" pitchFamily="34" charset="0"/>
                <a:cs typeface="Arial" pitchFamily="34" charset="0"/>
              </a:rPr>
              <a:t> values. 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Higher </a:t>
            </a:r>
            <a:r>
              <a:rPr lang="en-US" dirty="0">
                <a:latin typeface="Arial" pitchFamily="34" charset="0"/>
                <a:cs typeface="Arial" pitchFamily="34" charset="0"/>
              </a:rPr>
              <a:t>the resolution , higher the accuracy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 If range is 0-5 V and has a resolution of 20 steps then it can detect changes greater then (5-0)/20=0.2 V(this smallest difference is also called step size)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7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IN" sz="3200" dirty="0"/>
              <a:t>COUNTER TYPE</a:t>
            </a:r>
          </a:p>
          <a:p>
            <a:pPr>
              <a:buAutoNum type="arabicPeriod"/>
            </a:pPr>
            <a:r>
              <a:rPr lang="en-IN" sz="3200" dirty="0"/>
              <a:t>INTEGRATING OR DUAL SLOPE</a:t>
            </a:r>
          </a:p>
          <a:p>
            <a:pPr>
              <a:buAutoNum type="arabicPeriod"/>
            </a:pPr>
            <a:r>
              <a:rPr lang="en-IN" sz="3200" dirty="0"/>
              <a:t>PARALLEL OR FLASH</a:t>
            </a:r>
          </a:p>
          <a:p>
            <a:pPr>
              <a:buAutoNum type="arabicPeriod"/>
            </a:pPr>
            <a:r>
              <a:rPr lang="en-IN" sz="3200" b="1" dirty="0"/>
              <a:t>SUCCESSIVE </a:t>
            </a:r>
            <a:r>
              <a:rPr lang="en-IN" sz="3200" b="1" dirty="0" smtClean="0"/>
              <a:t>APPROXIMATION(used by Arduino)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316271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70" y="927098"/>
            <a:ext cx="7287430" cy="90170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Successive Approximation ADC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09800"/>
            <a:ext cx="5257800" cy="4217923"/>
          </a:xfrm>
        </p:spPr>
      </p:pic>
    </p:spTree>
    <p:extLst>
      <p:ext uri="{BB962C8B-B14F-4D97-AF65-F5344CB8AC3E}">
        <p14:creationId xmlns:p14="http://schemas.microsoft.com/office/powerpoint/2010/main" val="3695240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AVCC provides the power supply for the analog ADC circuitry. To get a better accuracy of AVR ADC we must provide a stable voltage source to the AVCC pin. This is done by connecting a capacitor (10 -20 pF) between </a:t>
            </a:r>
            <a:r>
              <a:rPr lang="en-US" b="1" dirty="0"/>
              <a:t>AVCC </a:t>
            </a:r>
            <a:r>
              <a:rPr lang="en-US" dirty="0"/>
              <a:t>and</a:t>
            </a:r>
            <a:r>
              <a:rPr lang="en-US" b="1" dirty="0"/>
              <a:t> GND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By connecting a capacitor (10 -20 pF) between </a:t>
            </a:r>
            <a:r>
              <a:rPr lang="en-US" b="1" dirty="0"/>
              <a:t>AVREF </a:t>
            </a:r>
            <a:r>
              <a:rPr lang="en-US" dirty="0"/>
              <a:t>and </a:t>
            </a:r>
            <a:r>
              <a:rPr lang="en-US" b="1" dirty="0"/>
              <a:t>GND</a:t>
            </a:r>
            <a:r>
              <a:rPr lang="en-US" dirty="0"/>
              <a:t> we can make the </a:t>
            </a:r>
            <a:r>
              <a:rPr lang="en-US" b="1" dirty="0"/>
              <a:t>V</a:t>
            </a:r>
            <a:r>
              <a:rPr lang="en-US" b="1" baseline="-25000" dirty="0"/>
              <a:t>ref  </a:t>
            </a:r>
            <a:r>
              <a:rPr lang="en-US" dirty="0"/>
              <a:t>voltage more stable and increase the precision of the ADC.</a:t>
            </a:r>
          </a:p>
        </p:txBody>
      </p:sp>
    </p:spTree>
    <p:extLst>
      <p:ext uri="{BB962C8B-B14F-4D97-AF65-F5344CB8AC3E}">
        <p14:creationId xmlns:p14="http://schemas.microsoft.com/office/powerpoint/2010/main" val="268957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losses</a:t>
            </a:r>
          </a:p>
        </p:txBody>
      </p:sp>
      <p:pic>
        <p:nvPicPr>
          <p:cNvPr id="1026" name="Picture 2" descr="http://www.ibiblio.org/kuphaldt/electricCircuits/Digital/0425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683" y="2438401"/>
            <a:ext cx="5509292" cy="306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92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 smtClean="0"/>
              <a:t>Choosing Factors of Arduino ADC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47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 smtClean="0"/>
              <a:t>Range</a:t>
            </a:r>
          </a:p>
          <a:p>
            <a:r>
              <a:rPr lang="en-IN" sz="2600" dirty="0" smtClean="0">
                <a:latin typeface="Arial" pitchFamily="34" charset="0"/>
                <a:cs typeface="Arial" pitchFamily="34" charset="0"/>
              </a:rPr>
              <a:t>The reference voltage (</a:t>
            </a:r>
            <a:r>
              <a:rPr lang="en-IN" sz="26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IN" sz="2600" baseline="-25000" dirty="0" err="1" smtClean="0">
                <a:latin typeface="Arial" pitchFamily="34" charset="0"/>
                <a:cs typeface="Arial" pitchFamily="34" charset="0"/>
              </a:rPr>
              <a:t>ref</a:t>
            </a:r>
            <a:r>
              <a:rPr lang="en-IN" sz="2600" dirty="0" smtClean="0">
                <a:latin typeface="Arial" pitchFamily="34" charset="0"/>
                <a:cs typeface="Arial" pitchFamily="34" charset="0"/>
              </a:rPr>
              <a:t>) is the maximum value that the ADC can convert. For example 8-bit ADC can convert values from 0V to </a:t>
            </a:r>
            <a:r>
              <a:rPr lang="en-IN" sz="26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IN" sz="2600" baseline="-25000" dirty="0" err="1" smtClean="0">
                <a:latin typeface="Arial" pitchFamily="34" charset="0"/>
                <a:cs typeface="Arial" pitchFamily="34" charset="0"/>
              </a:rPr>
              <a:t>ref</a:t>
            </a:r>
            <a:r>
              <a:rPr lang="en-IN" sz="2600" dirty="0" smtClean="0">
                <a:latin typeface="Arial" pitchFamily="34" charset="0"/>
                <a:cs typeface="Arial" pitchFamily="34" charset="0"/>
              </a:rPr>
              <a:t> .</a:t>
            </a:r>
          </a:p>
          <a:p>
            <a:r>
              <a:rPr lang="en-IN" sz="2600" dirty="0" smtClean="0">
                <a:latin typeface="Arial" pitchFamily="34" charset="0"/>
                <a:cs typeface="Arial" pitchFamily="34" charset="0"/>
              </a:rPr>
              <a:t>It depends upon what pin you </a:t>
            </a:r>
            <a:r>
              <a:rPr lang="en-IN" sz="2600" b="1" dirty="0" smtClean="0">
                <a:latin typeface="Arial" pitchFamily="34" charset="0"/>
                <a:cs typeface="Arial" pitchFamily="34" charset="0"/>
              </a:rPr>
              <a:t>select</a:t>
            </a:r>
            <a:r>
              <a:rPr lang="en-IN" sz="2600" dirty="0" smtClean="0">
                <a:latin typeface="Arial" pitchFamily="34" charset="0"/>
                <a:cs typeface="Arial" pitchFamily="34" charset="0"/>
              </a:rPr>
              <a:t> from Arduino’s power supply port</a:t>
            </a: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3400" dirty="0" smtClean="0"/>
          </a:p>
          <a:p>
            <a:endParaRPr lang="en-IN" sz="3400" dirty="0" smtClean="0"/>
          </a:p>
        </p:txBody>
      </p:sp>
      <p:pic>
        <p:nvPicPr>
          <p:cNvPr id="1026" name="Picture 2" descr="Image result for arduino uno ports n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19" y="3010259"/>
            <a:ext cx="5415915" cy="384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630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1283</TotalTime>
  <Words>687</Words>
  <Application>Microsoft Office PowerPoint</Application>
  <PresentationFormat>Widescreen</PresentationFormat>
  <Paragraphs>200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 Light</vt:lpstr>
      <vt:lpstr>Century Gothic</vt:lpstr>
      <vt:lpstr>Wingdings</vt:lpstr>
      <vt:lpstr>Wingdings 3</vt:lpstr>
      <vt:lpstr>Ion</vt:lpstr>
      <vt:lpstr> ANALOG TO DIGITAL CONVERTER (ADC)</vt:lpstr>
      <vt:lpstr>WHY SHOULD I LEARN ADC ??</vt:lpstr>
      <vt:lpstr>APPLICATIONS</vt:lpstr>
      <vt:lpstr>Characteristics of an ADC</vt:lpstr>
      <vt:lpstr>TYPES OF ADC</vt:lpstr>
      <vt:lpstr> Successive Approximation ADC </vt:lpstr>
      <vt:lpstr>Hardware Connection</vt:lpstr>
      <vt:lpstr>Data losses</vt:lpstr>
      <vt:lpstr>Choosing Factors of Arduino ADC</vt:lpstr>
      <vt:lpstr>Choosing Factors of Arduino ADC</vt:lpstr>
      <vt:lpstr>Register</vt:lpstr>
      <vt:lpstr>ADCSRA</vt:lpstr>
      <vt:lpstr>PowerPoint Presentation</vt:lpstr>
      <vt:lpstr>ADMUX</vt:lpstr>
      <vt:lpstr>PowerPoint Presentation</vt:lpstr>
      <vt:lpstr>Sample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TO DIGITAL CONVERSION (ADC)</dc:title>
  <dc:creator>HOME</dc:creator>
  <cp:lastModifiedBy>HOME</cp:lastModifiedBy>
  <cp:revision>15</cp:revision>
  <dcterms:created xsi:type="dcterms:W3CDTF">2017-09-09T11:14:59Z</dcterms:created>
  <dcterms:modified xsi:type="dcterms:W3CDTF">2017-09-10T08:38:27Z</dcterms:modified>
</cp:coreProperties>
</file>