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60" r:id="rId5"/>
    <p:sldId id="291" r:id="rId6"/>
    <p:sldId id="259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60F095-65AE-49BB-9048-EC990DC9B7A8}" type="doc">
      <dgm:prSet loTypeId="urn:microsoft.com/office/officeart/2005/8/layout/radial2" loCatId="relationship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509B4AE-D74D-42B3-AD93-FCF526A90DE6}">
      <dgm:prSet phldrT="[Text]" custT="1"/>
      <dgm:spPr/>
      <dgm:t>
        <a:bodyPr/>
        <a:lstStyle/>
        <a:p>
          <a:r>
            <a:rPr lang="en-US" sz="2400" b="1" dirty="0"/>
            <a:t>Current</a:t>
          </a:r>
        </a:p>
      </dgm:t>
    </dgm:pt>
    <dgm:pt modelId="{E3EE3C88-7C70-4E6F-BF28-76D738B24115}" type="parTrans" cxnId="{C99F1B90-C18E-4C2C-BE01-E3D87490E1A2}">
      <dgm:prSet/>
      <dgm:spPr/>
      <dgm:t>
        <a:bodyPr/>
        <a:lstStyle/>
        <a:p>
          <a:endParaRPr lang="en-US"/>
        </a:p>
      </dgm:t>
    </dgm:pt>
    <dgm:pt modelId="{CAD97396-3BF8-492E-A5C3-E8F8367962F5}" type="sibTrans" cxnId="{C99F1B90-C18E-4C2C-BE01-E3D87490E1A2}">
      <dgm:prSet/>
      <dgm:spPr/>
      <dgm:t>
        <a:bodyPr/>
        <a:lstStyle/>
        <a:p>
          <a:endParaRPr lang="en-US"/>
        </a:p>
      </dgm:t>
    </dgm:pt>
    <dgm:pt modelId="{1864C611-94D8-4438-A637-6D7E0D6FD60D}">
      <dgm:prSet phldrT="[Text]" custT="1"/>
      <dgm:spPr/>
      <dgm:t>
        <a:bodyPr/>
        <a:lstStyle/>
        <a:p>
          <a:r>
            <a:rPr lang="en-US" sz="2400" b="1" dirty="0"/>
            <a:t>Voltage</a:t>
          </a:r>
        </a:p>
      </dgm:t>
    </dgm:pt>
    <dgm:pt modelId="{F0B191F0-C9FE-4D62-85CC-896F0458F759}" type="parTrans" cxnId="{2B0C081A-9754-42E3-8926-924BF3FCAC39}">
      <dgm:prSet/>
      <dgm:spPr/>
      <dgm:t>
        <a:bodyPr/>
        <a:lstStyle/>
        <a:p>
          <a:endParaRPr lang="en-US"/>
        </a:p>
      </dgm:t>
    </dgm:pt>
    <dgm:pt modelId="{20BEDC6F-93D1-4FD9-A699-AEDDEDDA6CF5}" type="sibTrans" cxnId="{2B0C081A-9754-42E3-8926-924BF3FCAC39}">
      <dgm:prSet/>
      <dgm:spPr/>
      <dgm:t>
        <a:bodyPr/>
        <a:lstStyle/>
        <a:p>
          <a:endParaRPr lang="en-US"/>
        </a:p>
      </dgm:t>
    </dgm:pt>
    <dgm:pt modelId="{0DF27056-3347-4A05-A84E-14932554B688}">
      <dgm:prSet phldrT="[Text]" custT="1"/>
      <dgm:spPr/>
      <dgm:t>
        <a:bodyPr/>
        <a:lstStyle/>
        <a:p>
          <a:r>
            <a:rPr lang="en-US" sz="2000" b="1" dirty="0"/>
            <a:t>Resistance</a:t>
          </a:r>
        </a:p>
      </dgm:t>
    </dgm:pt>
    <dgm:pt modelId="{B32BE9B3-DB23-49F4-98A9-332B5F037763}" type="parTrans" cxnId="{29A5E867-CEB1-49BF-AF9E-C5FA905EC617}">
      <dgm:prSet/>
      <dgm:spPr/>
      <dgm:t>
        <a:bodyPr/>
        <a:lstStyle/>
        <a:p>
          <a:endParaRPr lang="en-US"/>
        </a:p>
      </dgm:t>
    </dgm:pt>
    <dgm:pt modelId="{8C50A475-435D-4B52-9AB2-962636EFCCAE}" type="sibTrans" cxnId="{29A5E867-CEB1-49BF-AF9E-C5FA905EC617}">
      <dgm:prSet/>
      <dgm:spPr/>
      <dgm:t>
        <a:bodyPr/>
        <a:lstStyle/>
        <a:p>
          <a:endParaRPr lang="en-US"/>
        </a:p>
      </dgm:t>
    </dgm:pt>
    <dgm:pt modelId="{B60DFE26-961F-435F-8773-3A4113E48F16}">
      <dgm:prSet custT="1"/>
      <dgm:spPr/>
      <dgm:t>
        <a:bodyPr/>
        <a:lstStyle/>
        <a:p>
          <a:r>
            <a:rPr lang="en-US" sz="2000" b="1" dirty="0"/>
            <a:t>Continuity</a:t>
          </a:r>
        </a:p>
      </dgm:t>
    </dgm:pt>
    <dgm:pt modelId="{3915BAD5-D49C-43E3-8837-52A6DC275880}" type="parTrans" cxnId="{606D1D0A-B227-4976-B3AF-5E97701DC1CD}">
      <dgm:prSet/>
      <dgm:spPr/>
      <dgm:t>
        <a:bodyPr/>
        <a:lstStyle/>
        <a:p>
          <a:endParaRPr lang="en-US"/>
        </a:p>
      </dgm:t>
    </dgm:pt>
    <dgm:pt modelId="{4508FE8B-8390-4F2A-A11D-253FA30D1677}" type="sibTrans" cxnId="{606D1D0A-B227-4976-B3AF-5E97701DC1CD}">
      <dgm:prSet/>
      <dgm:spPr/>
      <dgm:t>
        <a:bodyPr/>
        <a:lstStyle/>
        <a:p>
          <a:endParaRPr lang="en-US"/>
        </a:p>
      </dgm:t>
    </dgm:pt>
    <dgm:pt modelId="{34271756-6273-4863-BB97-EB9F346C2FDC}" type="pres">
      <dgm:prSet presAssocID="{8860F095-65AE-49BB-9048-EC990DC9B7A8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C6F71F2-4D8B-4033-8CF6-3B26A7CF5B26}" type="pres">
      <dgm:prSet presAssocID="{8860F095-65AE-49BB-9048-EC990DC9B7A8}" presName="cycle" presStyleCnt="0"/>
      <dgm:spPr/>
    </dgm:pt>
    <dgm:pt modelId="{8FF68314-814B-4540-8299-492831103DE3}" type="pres">
      <dgm:prSet presAssocID="{8860F095-65AE-49BB-9048-EC990DC9B7A8}" presName="centerShape" presStyleCnt="0"/>
      <dgm:spPr/>
    </dgm:pt>
    <dgm:pt modelId="{A877A94A-3293-4D0C-9D0C-80FE5779DBDC}" type="pres">
      <dgm:prSet presAssocID="{8860F095-65AE-49BB-9048-EC990DC9B7A8}" presName="connSite" presStyleLbl="node1" presStyleIdx="0" presStyleCnt="5"/>
      <dgm:spPr/>
    </dgm:pt>
    <dgm:pt modelId="{7B1E9296-27D6-4042-8E41-A9A8684F13BC}" type="pres">
      <dgm:prSet presAssocID="{8860F095-65AE-49BB-9048-EC990DC9B7A8}" presName="visible" presStyleLbl="node1" presStyleIdx="0" presStyleCnt="5" custScaleX="82645" custScaleY="82645" custLinFactNeighborX="-10901" custLinFactNeighborY="-15473"/>
      <dgm:spPr>
        <a:prstGeom prst="leftArrow">
          <a:avLst/>
        </a:prstGeom>
      </dgm:spPr>
    </dgm:pt>
    <dgm:pt modelId="{6D67AB87-BF7A-4716-B2A9-3647646B0F24}" type="pres">
      <dgm:prSet presAssocID="{E3EE3C88-7C70-4E6F-BF28-76D738B24115}" presName="Name25" presStyleLbl="parChTrans1D1" presStyleIdx="0" presStyleCnt="4"/>
      <dgm:spPr/>
      <dgm:t>
        <a:bodyPr/>
        <a:lstStyle/>
        <a:p>
          <a:endParaRPr lang="en-IN"/>
        </a:p>
      </dgm:t>
    </dgm:pt>
    <dgm:pt modelId="{D17A49BA-5311-486F-9E84-31681C065935}" type="pres">
      <dgm:prSet presAssocID="{6509B4AE-D74D-42B3-AD93-FCF526A90DE6}" presName="node" presStyleCnt="0"/>
      <dgm:spPr/>
    </dgm:pt>
    <dgm:pt modelId="{8B01D974-4230-46E3-9A5A-F423E113A3FE}" type="pres">
      <dgm:prSet presAssocID="{6509B4AE-D74D-42B3-AD93-FCF526A90DE6}" presName="parentNode" presStyleLbl="node1" presStyleIdx="1" presStyleCnt="5" custScaleX="119864" custScaleY="104944" custLinFactNeighborX="16012" custLinFactNeighborY="3067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B9B2D37-F5CF-469C-8912-E6D78CE10EEE}" type="pres">
      <dgm:prSet presAssocID="{6509B4AE-D74D-42B3-AD93-FCF526A90DE6}" presName="childNode" presStyleLbl="revTx" presStyleIdx="0" presStyleCnt="0">
        <dgm:presLayoutVars>
          <dgm:bulletEnabled val="1"/>
        </dgm:presLayoutVars>
      </dgm:prSet>
      <dgm:spPr/>
    </dgm:pt>
    <dgm:pt modelId="{63D3EB59-50FC-461A-8FBD-34716B73D60B}" type="pres">
      <dgm:prSet presAssocID="{F0B191F0-C9FE-4D62-85CC-896F0458F759}" presName="Name25" presStyleLbl="parChTrans1D1" presStyleIdx="1" presStyleCnt="4"/>
      <dgm:spPr/>
      <dgm:t>
        <a:bodyPr/>
        <a:lstStyle/>
        <a:p>
          <a:endParaRPr lang="en-IN"/>
        </a:p>
      </dgm:t>
    </dgm:pt>
    <dgm:pt modelId="{F2FC86B5-2872-4174-B32B-123295BC7FB6}" type="pres">
      <dgm:prSet presAssocID="{1864C611-94D8-4438-A637-6D7E0D6FD60D}" presName="node" presStyleCnt="0"/>
      <dgm:spPr/>
    </dgm:pt>
    <dgm:pt modelId="{7235A21B-539C-4685-84A6-970D4ABDD4ED}" type="pres">
      <dgm:prSet presAssocID="{1864C611-94D8-4438-A637-6D7E0D6FD60D}" presName="parentNode" presStyleLbl="node1" presStyleIdx="2" presStyleCnt="5" custScaleX="116132" custScaleY="102821" custLinFactNeighborX="-1055" custLinFactNeighborY="26527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04BEE3D-1F39-4A10-AACC-B21DC85F74AB}" type="pres">
      <dgm:prSet presAssocID="{1864C611-94D8-4438-A637-6D7E0D6FD60D}" presName="childNode" presStyleLbl="revTx" presStyleIdx="0" presStyleCnt="0">
        <dgm:presLayoutVars>
          <dgm:bulletEnabled val="1"/>
        </dgm:presLayoutVars>
      </dgm:prSet>
      <dgm:spPr/>
    </dgm:pt>
    <dgm:pt modelId="{4F8B9131-D6D9-4581-9ACD-218B2114A3B3}" type="pres">
      <dgm:prSet presAssocID="{B32BE9B3-DB23-49F4-98A9-332B5F037763}" presName="Name25" presStyleLbl="parChTrans1D1" presStyleIdx="2" presStyleCnt="4"/>
      <dgm:spPr/>
      <dgm:t>
        <a:bodyPr/>
        <a:lstStyle/>
        <a:p>
          <a:endParaRPr lang="en-IN"/>
        </a:p>
      </dgm:t>
    </dgm:pt>
    <dgm:pt modelId="{ABAF5567-8A05-4871-B8B7-93F63D98F783}" type="pres">
      <dgm:prSet presAssocID="{0DF27056-3347-4A05-A84E-14932554B688}" presName="node" presStyleCnt="0"/>
      <dgm:spPr/>
    </dgm:pt>
    <dgm:pt modelId="{319745B6-7D8D-4C3E-9C38-FF93CE25CFE7}" type="pres">
      <dgm:prSet presAssocID="{0DF27056-3347-4A05-A84E-14932554B688}" presName="parentNode" presStyleLbl="node1" presStyleIdx="3" presStyleCnt="5" custScaleX="143010" custScaleY="98826" custLinFactNeighborX="24028" custLinFactNeighborY="8039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54A5080-0472-47F5-9CD6-B4A599FD38A4}" type="pres">
      <dgm:prSet presAssocID="{0DF27056-3347-4A05-A84E-14932554B688}" presName="childNode" presStyleLbl="revTx" presStyleIdx="0" presStyleCnt="0">
        <dgm:presLayoutVars>
          <dgm:bulletEnabled val="1"/>
        </dgm:presLayoutVars>
      </dgm:prSet>
      <dgm:spPr/>
    </dgm:pt>
    <dgm:pt modelId="{AD3D7947-120F-4933-A14C-B9AC971C3684}" type="pres">
      <dgm:prSet presAssocID="{3915BAD5-D49C-43E3-8837-52A6DC275880}" presName="Name25" presStyleLbl="parChTrans1D1" presStyleIdx="3" presStyleCnt="4"/>
      <dgm:spPr/>
      <dgm:t>
        <a:bodyPr/>
        <a:lstStyle/>
        <a:p>
          <a:endParaRPr lang="en-IN"/>
        </a:p>
      </dgm:t>
    </dgm:pt>
    <dgm:pt modelId="{116F19D3-53CA-4CDD-B1F2-5904E7EAE433}" type="pres">
      <dgm:prSet presAssocID="{B60DFE26-961F-435F-8773-3A4113E48F16}" presName="node" presStyleCnt="0"/>
      <dgm:spPr/>
    </dgm:pt>
    <dgm:pt modelId="{D7697ABB-A1B5-4FD5-A324-F5C55B09CB52}" type="pres">
      <dgm:prSet presAssocID="{B60DFE26-961F-435F-8773-3A4113E48F16}" presName="parentNode" presStyleLbl="node1" presStyleIdx="4" presStyleCnt="5" custScaleX="134356" custScaleY="101151" custLinFactNeighborX="-425" custLinFactNeighborY="-2130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4982FA1-3C3F-484A-9BAA-03275ADF8A20}" type="pres">
      <dgm:prSet presAssocID="{B60DFE26-961F-435F-8773-3A4113E48F16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182E5B6D-689C-49B5-8AF7-E06AD416A4E8}" type="presOf" srcId="{0DF27056-3347-4A05-A84E-14932554B688}" destId="{319745B6-7D8D-4C3E-9C38-FF93CE25CFE7}" srcOrd="0" destOrd="0" presId="urn:microsoft.com/office/officeart/2005/8/layout/radial2"/>
    <dgm:cxn modelId="{606D1D0A-B227-4976-B3AF-5E97701DC1CD}" srcId="{8860F095-65AE-49BB-9048-EC990DC9B7A8}" destId="{B60DFE26-961F-435F-8773-3A4113E48F16}" srcOrd="3" destOrd="0" parTransId="{3915BAD5-D49C-43E3-8837-52A6DC275880}" sibTransId="{4508FE8B-8390-4F2A-A11D-253FA30D1677}"/>
    <dgm:cxn modelId="{FA32B5C5-0FC8-443B-9A9C-F6BBEBF41584}" type="presOf" srcId="{3915BAD5-D49C-43E3-8837-52A6DC275880}" destId="{AD3D7947-120F-4933-A14C-B9AC971C3684}" srcOrd="0" destOrd="0" presId="urn:microsoft.com/office/officeart/2005/8/layout/radial2"/>
    <dgm:cxn modelId="{DD8AD00B-BC2A-4DDB-9193-EE29F50A0A1B}" type="presOf" srcId="{B32BE9B3-DB23-49F4-98A9-332B5F037763}" destId="{4F8B9131-D6D9-4581-9ACD-218B2114A3B3}" srcOrd="0" destOrd="0" presId="urn:microsoft.com/office/officeart/2005/8/layout/radial2"/>
    <dgm:cxn modelId="{29A5E867-CEB1-49BF-AF9E-C5FA905EC617}" srcId="{8860F095-65AE-49BB-9048-EC990DC9B7A8}" destId="{0DF27056-3347-4A05-A84E-14932554B688}" srcOrd="2" destOrd="0" parTransId="{B32BE9B3-DB23-49F4-98A9-332B5F037763}" sibTransId="{8C50A475-435D-4B52-9AB2-962636EFCCAE}"/>
    <dgm:cxn modelId="{232A55FD-6ECB-4128-B5BD-D09E92FF4530}" type="presOf" srcId="{E3EE3C88-7C70-4E6F-BF28-76D738B24115}" destId="{6D67AB87-BF7A-4716-B2A9-3647646B0F24}" srcOrd="0" destOrd="0" presId="urn:microsoft.com/office/officeart/2005/8/layout/radial2"/>
    <dgm:cxn modelId="{2B0C081A-9754-42E3-8926-924BF3FCAC39}" srcId="{8860F095-65AE-49BB-9048-EC990DC9B7A8}" destId="{1864C611-94D8-4438-A637-6D7E0D6FD60D}" srcOrd="1" destOrd="0" parTransId="{F0B191F0-C9FE-4D62-85CC-896F0458F759}" sibTransId="{20BEDC6F-93D1-4FD9-A699-AEDDEDDA6CF5}"/>
    <dgm:cxn modelId="{C99F1B90-C18E-4C2C-BE01-E3D87490E1A2}" srcId="{8860F095-65AE-49BB-9048-EC990DC9B7A8}" destId="{6509B4AE-D74D-42B3-AD93-FCF526A90DE6}" srcOrd="0" destOrd="0" parTransId="{E3EE3C88-7C70-4E6F-BF28-76D738B24115}" sibTransId="{CAD97396-3BF8-492E-A5C3-E8F8367962F5}"/>
    <dgm:cxn modelId="{C54AC46A-90E6-4486-9BC4-409F43F4FA0B}" type="presOf" srcId="{8860F095-65AE-49BB-9048-EC990DC9B7A8}" destId="{34271756-6273-4863-BB97-EB9F346C2FDC}" srcOrd="0" destOrd="0" presId="urn:microsoft.com/office/officeart/2005/8/layout/radial2"/>
    <dgm:cxn modelId="{37FB8BD4-C459-43B3-AD43-973F5AC8E6A4}" type="presOf" srcId="{6509B4AE-D74D-42B3-AD93-FCF526A90DE6}" destId="{8B01D974-4230-46E3-9A5A-F423E113A3FE}" srcOrd="0" destOrd="0" presId="urn:microsoft.com/office/officeart/2005/8/layout/radial2"/>
    <dgm:cxn modelId="{1EA00CD3-4D92-4632-961D-116953892E0C}" type="presOf" srcId="{F0B191F0-C9FE-4D62-85CC-896F0458F759}" destId="{63D3EB59-50FC-461A-8FBD-34716B73D60B}" srcOrd="0" destOrd="0" presId="urn:microsoft.com/office/officeart/2005/8/layout/radial2"/>
    <dgm:cxn modelId="{7CCB1046-C444-4985-BB9F-DAEC078B13CC}" type="presOf" srcId="{B60DFE26-961F-435F-8773-3A4113E48F16}" destId="{D7697ABB-A1B5-4FD5-A324-F5C55B09CB52}" srcOrd="0" destOrd="0" presId="urn:microsoft.com/office/officeart/2005/8/layout/radial2"/>
    <dgm:cxn modelId="{9513F181-4982-4704-9B02-AE3023A22555}" type="presOf" srcId="{1864C611-94D8-4438-A637-6D7E0D6FD60D}" destId="{7235A21B-539C-4685-84A6-970D4ABDD4ED}" srcOrd="0" destOrd="0" presId="urn:microsoft.com/office/officeart/2005/8/layout/radial2"/>
    <dgm:cxn modelId="{A8082F3E-EC53-4E44-AA09-C6A7DFC38D19}" type="presParOf" srcId="{34271756-6273-4863-BB97-EB9F346C2FDC}" destId="{EC6F71F2-4D8B-4033-8CF6-3B26A7CF5B26}" srcOrd="0" destOrd="0" presId="urn:microsoft.com/office/officeart/2005/8/layout/radial2"/>
    <dgm:cxn modelId="{47E416C3-8FCC-4376-8560-FB0B1D92AF8C}" type="presParOf" srcId="{EC6F71F2-4D8B-4033-8CF6-3B26A7CF5B26}" destId="{8FF68314-814B-4540-8299-492831103DE3}" srcOrd="0" destOrd="0" presId="urn:microsoft.com/office/officeart/2005/8/layout/radial2"/>
    <dgm:cxn modelId="{445414E2-F537-44F1-AEC1-78B627869985}" type="presParOf" srcId="{8FF68314-814B-4540-8299-492831103DE3}" destId="{A877A94A-3293-4D0C-9D0C-80FE5779DBDC}" srcOrd="0" destOrd="0" presId="urn:microsoft.com/office/officeart/2005/8/layout/radial2"/>
    <dgm:cxn modelId="{F8F6A847-F6CB-4C7F-AB78-9CACC72DFB94}" type="presParOf" srcId="{8FF68314-814B-4540-8299-492831103DE3}" destId="{7B1E9296-27D6-4042-8E41-A9A8684F13BC}" srcOrd="1" destOrd="0" presId="urn:microsoft.com/office/officeart/2005/8/layout/radial2"/>
    <dgm:cxn modelId="{D33392F0-58E1-415C-9863-BF34571A9CDF}" type="presParOf" srcId="{EC6F71F2-4D8B-4033-8CF6-3B26A7CF5B26}" destId="{6D67AB87-BF7A-4716-B2A9-3647646B0F24}" srcOrd="1" destOrd="0" presId="urn:microsoft.com/office/officeart/2005/8/layout/radial2"/>
    <dgm:cxn modelId="{765092EB-A92A-410A-9E65-EDF478CCBCCC}" type="presParOf" srcId="{EC6F71F2-4D8B-4033-8CF6-3B26A7CF5B26}" destId="{D17A49BA-5311-486F-9E84-31681C065935}" srcOrd="2" destOrd="0" presId="urn:microsoft.com/office/officeart/2005/8/layout/radial2"/>
    <dgm:cxn modelId="{3D439399-FC28-455B-9A8B-135A7B4F9D49}" type="presParOf" srcId="{D17A49BA-5311-486F-9E84-31681C065935}" destId="{8B01D974-4230-46E3-9A5A-F423E113A3FE}" srcOrd="0" destOrd="0" presId="urn:microsoft.com/office/officeart/2005/8/layout/radial2"/>
    <dgm:cxn modelId="{A4ACE83A-B659-4AAE-B9D9-9D8E519B98DF}" type="presParOf" srcId="{D17A49BA-5311-486F-9E84-31681C065935}" destId="{BB9B2D37-F5CF-469C-8912-E6D78CE10EEE}" srcOrd="1" destOrd="0" presId="urn:microsoft.com/office/officeart/2005/8/layout/radial2"/>
    <dgm:cxn modelId="{96E562BD-8DD1-4372-BCA3-48C554D90080}" type="presParOf" srcId="{EC6F71F2-4D8B-4033-8CF6-3B26A7CF5B26}" destId="{63D3EB59-50FC-461A-8FBD-34716B73D60B}" srcOrd="3" destOrd="0" presId="urn:microsoft.com/office/officeart/2005/8/layout/radial2"/>
    <dgm:cxn modelId="{8F3227E1-3522-481B-89A2-0004509A8CF8}" type="presParOf" srcId="{EC6F71F2-4D8B-4033-8CF6-3B26A7CF5B26}" destId="{F2FC86B5-2872-4174-B32B-123295BC7FB6}" srcOrd="4" destOrd="0" presId="urn:microsoft.com/office/officeart/2005/8/layout/radial2"/>
    <dgm:cxn modelId="{D23AC086-CC9C-45CA-9583-405C2916F0D9}" type="presParOf" srcId="{F2FC86B5-2872-4174-B32B-123295BC7FB6}" destId="{7235A21B-539C-4685-84A6-970D4ABDD4ED}" srcOrd="0" destOrd="0" presId="urn:microsoft.com/office/officeart/2005/8/layout/radial2"/>
    <dgm:cxn modelId="{99FF4380-2812-423D-9FA3-3C97A60939EA}" type="presParOf" srcId="{F2FC86B5-2872-4174-B32B-123295BC7FB6}" destId="{704BEE3D-1F39-4A10-AACC-B21DC85F74AB}" srcOrd="1" destOrd="0" presId="urn:microsoft.com/office/officeart/2005/8/layout/radial2"/>
    <dgm:cxn modelId="{AD7F7C45-7F03-45AF-BC81-FCFA6BD2B09F}" type="presParOf" srcId="{EC6F71F2-4D8B-4033-8CF6-3B26A7CF5B26}" destId="{4F8B9131-D6D9-4581-9ACD-218B2114A3B3}" srcOrd="5" destOrd="0" presId="urn:microsoft.com/office/officeart/2005/8/layout/radial2"/>
    <dgm:cxn modelId="{8104E49A-B464-40E0-80D8-54E66E594E27}" type="presParOf" srcId="{EC6F71F2-4D8B-4033-8CF6-3B26A7CF5B26}" destId="{ABAF5567-8A05-4871-B8B7-93F63D98F783}" srcOrd="6" destOrd="0" presId="urn:microsoft.com/office/officeart/2005/8/layout/radial2"/>
    <dgm:cxn modelId="{365465A5-3074-4D1D-B0C7-165ED3EA5B93}" type="presParOf" srcId="{ABAF5567-8A05-4871-B8B7-93F63D98F783}" destId="{319745B6-7D8D-4C3E-9C38-FF93CE25CFE7}" srcOrd="0" destOrd="0" presId="urn:microsoft.com/office/officeart/2005/8/layout/radial2"/>
    <dgm:cxn modelId="{9DB68CD6-FE3D-4C95-8C04-A5A3E7F62D8C}" type="presParOf" srcId="{ABAF5567-8A05-4871-B8B7-93F63D98F783}" destId="{254A5080-0472-47F5-9CD6-B4A599FD38A4}" srcOrd="1" destOrd="0" presId="urn:microsoft.com/office/officeart/2005/8/layout/radial2"/>
    <dgm:cxn modelId="{0CEF1CF0-F1D0-4EE8-85A6-41F8B64BB842}" type="presParOf" srcId="{EC6F71F2-4D8B-4033-8CF6-3B26A7CF5B26}" destId="{AD3D7947-120F-4933-A14C-B9AC971C3684}" srcOrd="7" destOrd="0" presId="urn:microsoft.com/office/officeart/2005/8/layout/radial2"/>
    <dgm:cxn modelId="{92C7FFE2-324B-4C9E-AC96-0291FCC6CA54}" type="presParOf" srcId="{EC6F71F2-4D8B-4033-8CF6-3B26A7CF5B26}" destId="{116F19D3-53CA-4CDD-B1F2-5904E7EAE433}" srcOrd="8" destOrd="0" presId="urn:microsoft.com/office/officeart/2005/8/layout/radial2"/>
    <dgm:cxn modelId="{6A1ACFA4-2E20-4290-B682-F362164FEF5F}" type="presParOf" srcId="{116F19D3-53CA-4CDD-B1F2-5904E7EAE433}" destId="{D7697ABB-A1B5-4FD5-A324-F5C55B09CB52}" srcOrd="0" destOrd="0" presId="urn:microsoft.com/office/officeart/2005/8/layout/radial2"/>
    <dgm:cxn modelId="{3480DDF3-E0C6-448E-904A-CAEEF6D4D2F3}" type="presParOf" srcId="{116F19D3-53CA-4CDD-B1F2-5904E7EAE433}" destId="{F4982FA1-3C3F-484A-9BAA-03275ADF8A20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D7947-120F-4933-A14C-B9AC971C3684}">
      <dsp:nvSpPr>
        <dsp:cNvPr id="0" name=""/>
        <dsp:cNvSpPr/>
      </dsp:nvSpPr>
      <dsp:spPr>
        <a:xfrm rot="3566983">
          <a:off x="2163999" y="4261015"/>
          <a:ext cx="804204" cy="49833"/>
        </a:xfrm>
        <a:custGeom>
          <a:avLst/>
          <a:gdLst/>
          <a:ahLst/>
          <a:cxnLst/>
          <a:rect l="0" t="0" r="0" b="0"/>
          <a:pathLst>
            <a:path>
              <a:moveTo>
                <a:pt x="0" y="24916"/>
              </a:moveTo>
              <a:lnTo>
                <a:pt x="804204" y="24916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8B9131-D6D9-4581-9ACD-218B2114A3B3}">
      <dsp:nvSpPr>
        <dsp:cNvPr id="0" name=""/>
        <dsp:cNvSpPr/>
      </dsp:nvSpPr>
      <dsp:spPr>
        <a:xfrm rot="1321635">
          <a:off x="2659403" y="3600492"/>
          <a:ext cx="879735" cy="49833"/>
        </a:xfrm>
        <a:custGeom>
          <a:avLst/>
          <a:gdLst/>
          <a:ahLst/>
          <a:cxnLst/>
          <a:rect l="0" t="0" r="0" b="0"/>
          <a:pathLst>
            <a:path>
              <a:moveTo>
                <a:pt x="0" y="24916"/>
              </a:moveTo>
              <a:lnTo>
                <a:pt x="879735" y="24916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3EB59-50FC-461A-8FBD-34716B73D60B}">
      <dsp:nvSpPr>
        <dsp:cNvPr id="0" name=""/>
        <dsp:cNvSpPr/>
      </dsp:nvSpPr>
      <dsp:spPr>
        <a:xfrm rot="20787534">
          <a:off x="2683017" y="2844526"/>
          <a:ext cx="611119" cy="49833"/>
        </a:xfrm>
        <a:custGeom>
          <a:avLst/>
          <a:gdLst/>
          <a:ahLst/>
          <a:cxnLst/>
          <a:rect l="0" t="0" r="0" b="0"/>
          <a:pathLst>
            <a:path>
              <a:moveTo>
                <a:pt x="0" y="24916"/>
              </a:moveTo>
              <a:lnTo>
                <a:pt x="611119" y="24916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67AB87-BF7A-4716-B2A9-3647646B0F24}">
      <dsp:nvSpPr>
        <dsp:cNvPr id="0" name=""/>
        <dsp:cNvSpPr/>
      </dsp:nvSpPr>
      <dsp:spPr>
        <a:xfrm rot="18420526">
          <a:off x="2344627" y="2006712"/>
          <a:ext cx="747271" cy="49833"/>
        </a:xfrm>
        <a:custGeom>
          <a:avLst/>
          <a:gdLst/>
          <a:ahLst/>
          <a:cxnLst/>
          <a:rect l="0" t="0" r="0" b="0"/>
          <a:pathLst>
            <a:path>
              <a:moveTo>
                <a:pt x="0" y="24916"/>
              </a:moveTo>
              <a:lnTo>
                <a:pt x="747271" y="24916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1E9296-27D6-4042-8E41-A9A8684F13BC}">
      <dsp:nvSpPr>
        <dsp:cNvPr id="0" name=""/>
        <dsp:cNvSpPr/>
      </dsp:nvSpPr>
      <dsp:spPr>
        <a:xfrm>
          <a:off x="685801" y="1828805"/>
          <a:ext cx="1900426" cy="1900426"/>
        </a:xfrm>
        <a:prstGeom prst="leftArrow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01D974-4230-46E3-9A5A-F423E113A3FE}">
      <dsp:nvSpPr>
        <dsp:cNvPr id="0" name=""/>
        <dsp:cNvSpPr/>
      </dsp:nvSpPr>
      <dsp:spPr>
        <a:xfrm>
          <a:off x="2571750" y="405075"/>
          <a:ext cx="1653768" cy="144791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/>
            <a:t>Current</a:t>
          </a:r>
        </a:p>
      </dsp:txBody>
      <dsp:txXfrm>
        <a:off x="2813939" y="617117"/>
        <a:ext cx="1169390" cy="1023832"/>
      </dsp:txXfrm>
    </dsp:sp>
    <dsp:sp modelId="{7235A21B-539C-4685-84A6-970D4ABDD4ED}">
      <dsp:nvSpPr>
        <dsp:cNvPr id="0" name=""/>
        <dsp:cNvSpPr/>
      </dsp:nvSpPr>
      <dsp:spPr>
        <a:xfrm>
          <a:off x="3257553" y="1902407"/>
          <a:ext cx="1602277" cy="141862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/>
            <a:t>Voltage</a:t>
          </a:r>
        </a:p>
      </dsp:txBody>
      <dsp:txXfrm>
        <a:off x="3492201" y="2110160"/>
        <a:ext cx="1132981" cy="1003119"/>
      </dsp:txXfrm>
    </dsp:sp>
    <dsp:sp modelId="{319745B6-7D8D-4C3E-9C38-FF93CE25CFE7}">
      <dsp:nvSpPr>
        <dsp:cNvPr id="0" name=""/>
        <dsp:cNvSpPr/>
      </dsp:nvSpPr>
      <dsp:spPr>
        <a:xfrm>
          <a:off x="3371851" y="3453077"/>
          <a:ext cx="1973114" cy="136350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Resistance</a:t>
          </a:r>
        </a:p>
      </dsp:txBody>
      <dsp:txXfrm>
        <a:off x="3660807" y="3652758"/>
        <a:ext cx="1395202" cy="964143"/>
      </dsp:txXfrm>
    </dsp:sp>
    <dsp:sp modelId="{D7697ABB-A1B5-4FD5-A324-F5C55B09CB52}">
      <dsp:nvSpPr>
        <dsp:cNvPr id="0" name=""/>
        <dsp:cNvSpPr/>
      </dsp:nvSpPr>
      <dsp:spPr>
        <a:xfrm>
          <a:off x="2220002" y="4572094"/>
          <a:ext cx="1853714" cy="139558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Continuity</a:t>
          </a:r>
        </a:p>
      </dsp:txBody>
      <dsp:txXfrm>
        <a:off x="2491472" y="4776473"/>
        <a:ext cx="1310774" cy="9868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C4876-4D73-4A86-AB55-683A62B2CA38}" type="datetimeFigureOut">
              <a:rPr lang="en-IN" smtClean="0"/>
              <a:t>05-10-2017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3536E-7AE9-4575-B35D-185129D87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342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3536E-7AE9-4575-B35D-185129D87439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045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CD3EE-B1DF-4948-89FA-024BE536DDF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55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8B88-5DEB-4B2B-B2CF-CAAEF38BB294}" type="datetimeFigureOut">
              <a:rPr lang="en-IN" smtClean="0"/>
              <a:t>05-10-2017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DE53-EDEF-46AB-AA11-99166B979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54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8B88-5DEB-4B2B-B2CF-CAAEF38BB294}" type="datetimeFigureOut">
              <a:rPr lang="en-IN" smtClean="0"/>
              <a:t>05-10-2017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DE53-EDEF-46AB-AA11-99166B979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47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8B88-5DEB-4B2B-B2CF-CAAEF38BB294}" type="datetimeFigureOut">
              <a:rPr lang="en-IN" smtClean="0"/>
              <a:t>05-10-2017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DE53-EDEF-46AB-AA11-99166B979A5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0262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8B88-5DEB-4B2B-B2CF-CAAEF38BB294}" type="datetimeFigureOut">
              <a:rPr lang="en-IN" smtClean="0"/>
              <a:t>05-10-2017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DE53-EDEF-46AB-AA11-99166B979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160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8B88-5DEB-4B2B-B2CF-CAAEF38BB294}" type="datetimeFigureOut">
              <a:rPr lang="en-IN" smtClean="0"/>
              <a:t>05-10-2017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DE53-EDEF-46AB-AA11-99166B979A5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7238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8B88-5DEB-4B2B-B2CF-CAAEF38BB294}" type="datetimeFigureOut">
              <a:rPr lang="en-IN" smtClean="0"/>
              <a:t>05-10-2017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DE53-EDEF-46AB-AA11-99166B979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402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8B88-5DEB-4B2B-B2CF-CAAEF38BB294}" type="datetimeFigureOut">
              <a:rPr lang="en-IN" smtClean="0"/>
              <a:t>05-10-2017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DE53-EDEF-46AB-AA11-99166B979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499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8B88-5DEB-4B2B-B2CF-CAAEF38BB294}" type="datetimeFigureOut">
              <a:rPr lang="en-IN" smtClean="0"/>
              <a:t>05-10-2017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DE53-EDEF-46AB-AA11-99166B979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43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8B88-5DEB-4B2B-B2CF-CAAEF38BB294}" type="datetimeFigureOut">
              <a:rPr lang="en-IN" smtClean="0"/>
              <a:t>05-10-2017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DE53-EDEF-46AB-AA11-99166B979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60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8B88-5DEB-4B2B-B2CF-CAAEF38BB294}" type="datetimeFigureOut">
              <a:rPr lang="en-IN" smtClean="0"/>
              <a:t>05-10-2017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DE53-EDEF-46AB-AA11-99166B979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69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8B88-5DEB-4B2B-B2CF-CAAEF38BB294}" type="datetimeFigureOut">
              <a:rPr lang="en-IN" smtClean="0"/>
              <a:t>05-10-2017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DE53-EDEF-46AB-AA11-99166B979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48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8B88-5DEB-4B2B-B2CF-CAAEF38BB294}" type="datetimeFigureOut">
              <a:rPr lang="en-IN" smtClean="0"/>
              <a:t>05-10-2017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DE53-EDEF-46AB-AA11-99166B979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8B88-5DEB-4B2B-B2CF-CAAEF38BB294}" type="datetimeFigureOut">
              <a:rPr lang="en-IN" smtClean="0"/>
              <a:t>05-10-2017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DE53-EDEF-46AB-AA11-99166B979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52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8B88-5DEB-4B2B-B2CF-CAAEF38BB294}" type="datetimeFigureOut">
              <a:rPr lang="en-IN" smtClean="0"/>
              <a:t>05-10-2017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DE53-EDEF-46AB-AA11-99166B979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78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8B88-5DEB-4B2B-B2CF-CAAEF38BB294}" type="datetimeFigureOut">
              <a:rPr lang="en-IN" smtClean="0"/>
              <a:t>05-10-2017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DE53-EDEF-46AB-AA11-99166B979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6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8B88-5DEB-4B2B-B2CF-CAAEF38BB294}" type="datetimeFigureOut">
              <a:rPr lang="en-IN" smtClean="0"/>
              <a:t>05-10-2017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DE53-EDEF-46AB-AA11-99166B979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98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78B88-5DEB-4B2B-B2CF-CAAEF38BB294}" type="datetimeFigureOut">
              <a:rPr lang="en-IN" smtClean="0"/>
              <a:t>05-10-2017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6BFDE53-EDEF-46AB-AA11-99166B979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94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8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0294" y="1191810"/>
            <a:ext cx="5424668" cy="949505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GENESIS ‘17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662" y="-432225"/>
            <a:ext cx="12151518" cy="80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1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581" y="138953"/>
            <a:ext cx="8596668" cy="1320800"/>
          </a:xfrm>
        </p:spPr>
        <p:txBody>
          <a:bodyPr/>
          <a:lstStyle/>
          <a:p>
            <a:r>
              <a:rPr lang="en-IN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POTENTIOMETER</a:t>
            </a:r>
            <a:endParaRPr lang="en-IN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4" descr="https://www.futurlec.com/Pictures/PotTri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480" y="1240842"/>
            <a:ext cx="3456080" cy="456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17459" y="1459753"/>
            <a:ext cx="42089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 be used as a voltage divider or as a variable resistor(rheostat) </a:t>
            </a:r>
            <a:endParaRPr lang="en-IN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451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51" y="125505"/>
            <a:ext cx="8596668" cy="1320800"/>
          </a:xfrm>
        </p:spPr>
        <p:txBody>
          <a:bodyPr/>
          <a:lstStyle/>
          <a:p>
            <a:r>
              <a:rPr lang="en-IN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POTENTIOMETER 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6" descr="http://fddrsn.net/pcomp/images/potentiometer1.gif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" t="1769" r="2104" b="-1769"/>
          <a:stretch/>
        </p:blipFill>
        <p:spPr bwMode="auto">
          <a:xfrm>
            <a:off x="300816" y="785905"/>
            <a:ext cx="4448033" cy="317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9673" y="4101353"/>
            <a:ext cx="746311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resistance can be varied by placing the wiper anywhere between the terminals A and 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can be used as an ‘adjustable voltage divider’ by using all 3 terminals.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2" descr="https://upload.wikimedia.org/wikipedia/commons/thumb/c/c9/Potentiometer_with_load.svg/474px-Potentiometer_with_load.sv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95" t="-904" r="298" b="797"/>
          <a:stretch/>
        </p:blipFill>
        <p:spPr bwMode="auto">
          <a:xfrm>
            <a:off x="5285126" y="520041"/>
            <a:ext cx="4031408" cy="344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17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776251823"/>
              </p:ext>
            </p:extLst>
          </p:nvPr>
        </p:nvGraphicFramePr>
        <p:xfrm>
          <a:off x="4007223" y="517092"/>
          <a:ext cx="8305800" cy="6243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http://cdn.shopclues.com/images/detailed/459/Multimeter_1367903256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59" y="1062317"/>
            <a:ext cx="4191000" cy="515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51860" y="0"/>
            <a:ext cx="6652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Multimeter</a:t>
            </a: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 basics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650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212"/>
          </a:xfrm>
        </p:spPr>
        <p:txBody>
          <a:bodyPr/>
          <a:lstStyle/>
          <a:p>
            <a:r>
              <a:rPr lang="en-IN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CHECKING CONTINUITY</a:t>
            </a:r>
            <a:endParaRPr lang="en-IN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2" descr="Multimeter continuity check closed and open circui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85" y="1317812"/>
            <a:ext cx="9109365" cy="399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06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1318"/>
          </a:xfrm>
        </p:spPr>
        <p:txBody>
          <a:bodyPr/>
          <a:lstStyle/>
          <a:p>
            <a:r>
              <a:rPr lang="en-IN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MEASURING CURRENT</a:t>
            </a:r>
            <a:endParaRPr lang="en-IN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2" descr="Multimeter current measurement in se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11" y="1290918"/>
            <a:ext cx="6248400" cy="528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63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3082"/>
            <a:ext cx="8596668" cy="546847"/>
          </a:xfrm>
        </p:spPr>
        <p:txBody>
          <a:bodyPr>
            <a:normAutofit/>
          </a:bodyPr>
          <a:lstStyle/>
          <a:p>
            <a:r>
              <a:rPr lang="en-IN" sz="2800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MEASURING POTENTIAL DIFFERENCE</a:t>
            </a:r>
            <a:endParaRPr lang="en-IN" sz="2800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2" descr="alt tex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4" t="-639" r="-1412" b="36122"/>
          <a:stretch/>
        </p:blipFill>
        <p:spPr bwMode="auto">
          <a:xfrm>
            <a:off x="952050" y="1227962"/>
            <a:ext cx="3316922" cy="189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lt tex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508" y="1227962"/>
            <a:ext cx="3200400" cy="189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47985" y="643186"/>
            <a:ext cx="766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DC</a:t>
            </a:r>
            <a:endParaRPr lang="en-IN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89815" y="643185"/>
            <a:ext cx="108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</a:t>
            </a:r>
            <a:endParaRPr lang="en-IN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7334" y="3309769"/>
            <a:ext cx="7449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MEASURING RESISTANCE</a:t>
            </a:r>
            <a:endParaRPr lang="en-IN" sz="28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8" descr="multimeter checking resistanc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532" y="4019411"/>
            <a:ext cx="5865609" cy="269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xplosion 1 10"/>
          <p:cNvSpPr/>
          <p:nvPr/>
        </p:nvSpPr>
        <p:spPr>
          <a:xfrm>
            <a:off x="7584141" y="1532966"/>
            <a:ext cx="3859306" cy="3765176"/>
          </a:xfrm>
          <a:prstGeom prst="irregularSeal1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05292" y="2709604"/>
            <a:ext cx="2243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 NOT CONNECT PROBES DIRECTLY TO HOUSEHOLD AC MAINS!!!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48590" y="1534181"/>
            <a:ext cx="2557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PRECAUTION</a:t>
            </a:r>
            <a:endParaRPr lang="en-IN" sz="28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602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8577"/>
            <a:ext cx="8596668" cy="667871"/>
          </a:xfrm>
        </p:spPr>
        <p:txBody>
          <a:bodyPr/>
          <a:lstStyle/>
          <a:p>
            <a:r>
              <a:rPr lang="en-IN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VOLTAGE REGULATORS(78XX SERIES)</a:t>
            </a:r>
            <a:endParaRPr lang="en-IN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Shape 1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5432" y="1420379"/>
            <a:ext cx="3729332" cy="35012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217459" y="1640541"/>
            <a:ext cx="377862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Made of </a:t>
            </a:r>
            <a:r>
              <a:rPr lang="en-IN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zener</a:t>
            </a: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diodes and transistors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basically gives a fixed output for a wide range of inputs.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5190565"/>
            <a:ext cx="68445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 smtClean="0"/>
              <a:t>Eg</a:t>
            </a:r>
            <a:r>
              <a:rPr lang="en-IN" sz="2800" dirty="0" smtClean="0"/>
              <a:t>:</a:t>
            </a:r>
          </a:p>
          <a:p>
            <a:r>
              <a:rPr lang="en-IN" sz="2800" i="0" u="none" strike="noStrike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bin"/>
                <a:cs typeface="Cabin"/>
                <a:sym typeface="Cabin"/>
              </a:rPr>
              <a:t>7805 gives a 5V as output  as long as the input voltage is between 7V and 35V</a:t>
            </a: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880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239" y="125506"/>
            <a:ext cx="9085231" cy="681318"/>
          </a:xfrm>
        </p:spPr>
        <p:txBody>
          <a:bodyPr>
            <a:normAutofit fontScale="90000"/>
          </a:bodyPr>
          <a:lstStyle/>
          <a:p>
            <a:r>
              <a:rPr lang="en-IN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OPERATIONAL AMPLIFIER COMPARATOR(Op-Amps)</a:t>
            </a:r>
            <a:endParaRPr lang="en-IN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https://cdn.sparkfun.com/assets/c/8/5/b/e/51c495ebce395f1b5a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" r="53495"/>
          <a:stretch/>
        </p:blipFill>
        <p:spPr bwMode="auto">
          <a:xfrm>
            <a:off x="5790702" y="1248342"/>
            <a:ext cx="3514662" cy="266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sparkfun.com/assets/3/7/6/6/0/51c48875ce395f745a00000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3" t="-1" r="25478" b="-558"/>
          <a:stretch/>
        </p:blipFill>
        <p:spPr bwMode="auto">
          <a:xfrm>
            <a:off x="375219" y="1386163"/>
            <a:ext cx="4411934" cy="248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96788" y="786678"/>
            <a:ext cx="236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ANALOG SIGNAL</a:t>
            </a:r>
            <a:endParaRPr lang="en-IN" sz="24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66329" y="786677"/>
            <a:ext cx="2420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DIGITAL SIGNAL</a:t>
            </a:r>
            <a:endParaRPr lang="en-IN" sz="24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219" y="4005803"/>
            <a:ext cx="4311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can have any value between the peak voltages at any instant of time.</a:t>
            </a:r>
            <a:endParaRPr lang="en-I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2886" y="4005803"/>
            <a:ext cx="43702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can have only finite number of values at different instants.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takes only discrete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Here it takes only 2 values 0(Low) and 5v(High).</a:t>
            </a:r>
            <a:endParaRPr lang="en-I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2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240" y="219635"/>
            <a:ext cx="9080762" cy="573741"/>
          </a:xfrm>
        </p:spPr>
        <p:txBody>
          <a:bodyPr>
            <a:normAutofit fontScale="90000"/>
          </a:bodyPr>
          <a:lstStyle/>
          <a:p>
            <a:r>
              <a:rPr lang="en-IN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OPERATIONAL AMPLIFIER COMPARATOR(Op-Amps)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Shape 150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0722" y="1048871"/>
            <a:ext cx="5457007" cy="35500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183341" y="4935071"/>
            <a:ext cx="87136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compares the input voltage and fixed reference voltage and produces output accordingly.</a:t>
            </a: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706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475" y="165847"/>
            <a:ext cx="9152466" cy="560294"/>
          </a:xfrm>
        </p:spPr>
        <p:txBody>
          <a:bodyPr>
            <a:normAutofit fontScale="90000"/>
          </a:bodyPr>
          <a:lstStyle/>
          <a:p>
            <a:r>
              <a:rPr lang="en-IN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OPERATIONAL AMPLIFIER COMPARATOR(Op-Amps)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Shape 1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0972" y="1201270"/>
            <a:ext cx="4299899" cy="2348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0972" y="3832411"/>
            <a:ext cx="4299899" cy="24070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5620871" y="2126557"/>
            <a:ext cx="6096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Clr>
                <a:schemeClr val="accent1"/>
              </a:buClr>
              <a:buSzPct val="79999"/>
              <a:buFont typeface="Arial" panose="020B0604020202020204" pitchFamily="34" charset="0"/>
              <a:buChar char="•"/>
            </a:pP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bin"/>
                <a:ea typeface="Cabin"/>
                <a:cs typeface="Cabin"/>
                <a:sym typeface="Cabin"/>
              </a:rPr>
              <a:t>If V+ &gt; V then </a:t>
            </a: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bin"/>
                <a:ea typeface="Cabin"/>
                <a:cs typeface="Cabin"/>
                <a:sym typeface="Cabin"/>
              </a:rPr>
              <a:t>Vo=</a:t>
            </a:r>
            <a:r>
              <a:rPr lang="en-IN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bin"/>
                <a:ea typeface="Cabin"/>
                <a:cs typeface="Cabin"/>
                <a:sym typeface="Cabin"/>
              </a:rPr>
              <a:t>Vcc</a:t>
            </a:r>
            <a:endParaRPr lang="en-IN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bin"/>
              <a:ea typeface="Cabin"/>
              <a:cs typeface="Cabin"/>
              <a:sym typeface="Cabin"/>
            </a:endParaRPr>
          </a:p>
          <a:p>
            <a:pPr>
              <a:buClr>
                <a:schemeClr val="accent1"/>
              </a:buClr>
              <a:buSzPct val="79999"/>
            </a:pP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bin"/>
                <a:ea typeface="Cabin"/>
                <a:cs typeface="Cabin"/>
                <a:sym typeface="Cabin"/>
              </a:rPr>
              <a:t>   (</a:t>
            </a: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bin"/>
                <a:ea typeface="Cabin"/>
                <a:cs typeface="Cabin"/>
                <a:sym typeface="Cabin"/>
              </a:rPr>
              <a:t>Digital High 1 output)</a:t>
            </a:r>
          </a:p>
          <a:p>
            <a:pPr lvl="0">
              <a:buClr>
                <a:schemeClr val="accent1"/>
              </a:buClr>
              <a:buSzPct val="79999"/>
            </a:pPr>
            <a:endParaRPr lang="en-IN" b="1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5682" y="4383741"/>
            <a:ext cx="42089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bin"/>
                <a:ea typeface="Cabin"/>
                <a:cs typeface="Cabin"/>
                <a:sym typeface="Cabin"/>
              </a:rPr>
              <a:t>If V+ &lt; V then Vo=0</a:t>
            </a:r>
          </a:p>
          <a:p>
            <a:pPr lvl="0"/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bin"/>
                <a:ea typeface="Cabin"/>
                <a:cs typeface="Cabin"/>
                <a:sym typeface="Cabin"/>
              </a:rPr>
              <a:t>   (</a:t>
            </a: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bin"/>
                <a:ea typeface="Cabin"/>
                <a:cs typeface="Cabin"/>
                <a:sym typeface="Cabin"/>
              </a:rPr>
              <a:t>Digital Low 0 output</a:t>
            </a: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bin"/>
                <a:ea typeface="Cabin"/>
                <a:cs typeface="Cabin"/>
                <a:sym typeface="Cabin"/>
              </a:rPr>
              <a:t>)</a:t>
            </a: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7255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374" y="2889813"/>
            <a:ext cx="6852213" cy="709914"/>
          </a:xfrm>
        </p:spPr>
        <p:txBody>
          <a:bodyPr>
            <a:noAutofit/>
          </a:bodyPr>
          <a:lstStyle/>
          <a:p>
            <a:r>
              <a:rPr lang="en-IN" sz="4800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BASICS OF ELECTRONICS</a:t>
            </a:r>
            <a:endParaRPr lang="en-IN" sz="4800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32780">
            <a:off x="494124" y="944802"/>
            <a:ext cx="2692500" cy="1602727"/>
          </a:xfrm>
        </p:spPr>
      </p:pic>
      <p:sp>
        <p:nvSpPr>
          <p:cNvPr id="5" name="AutoShape 2" descr="Image result for photoresistor"/>
          <p:cNvSpPr>
            <a:spLocks noChangeAspect="1" noChangeArrowheads="1"/>
          </p:cNvSpPr>
          <p:nvPr/>
        </p:nvSpPr>
        <p:spPr bwMode="auto">
          <a:xfrm>
            <a:off x="155575" y="-144463"/>
            <a:ext cx="2020466" cy="202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8" name="Picture 4" descr="Image result for photoresis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173" y="58204"/>
            <a:ext cx="2522382" cy="161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4508">
            <a:off x="5766312" y="970099"/>
            <a:ext cx="3722072" cy="1552132"/>
          </a:xfrm>
          <a:prstGeom prst="rect">
            <a:avLst/>
          </a:prstGeom>
        </p:spPr>
      </p:pic>
      <p:pic>
        <p:nvPicPr>
          <p:cNvPr id="8" name="Picture 4" descr="https://www.futurlec.com/Pictures/PotTri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3715">
            <a:off x="176615" y="3392811"/>
            <a:ext cx="1452094" cy="191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Shape 1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76385" y="4526649"/>
            <a:ext cx="1958663" cy="2116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7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58898" y="3769063"/>
            <a:ext cx="1733906" cy="2401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9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158641" y="1614828"/>
            <a:ext cx="1333499" cy="133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Image result for red le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598" y="5324110"/>
            <a:ext cx="2135725" cy="141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Shape 200"/>
          <p:cNvPicPr preferRelativeResize="0">
            <a:picLocks/>
          </p:cNvPicPr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819631" y="3986614"/>
            <a:ext cx="2101241" cy="14707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030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24" y="138953"/>
            <a:ext cx="9098678" cy="587188"/>
          </a:xfrm>
        </p:spPr>
        <p:txBody>
          <a:bodyPr>
            <a:normAutofit fontScale="90000"/>
          </a:bodyPr>
          <a:lstStyle/>
          <a:p>
            <a:r>
              <a:rPr lang="en-IN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OPERATIONAL AMPLIFIER COMPARATOR(Op-Amps</a:t>
            </a:r>
            <a:r>
              <a:rPr lang="en-IN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br>
              <a:rPr lang="en-IN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IN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INTERNAL CIRCUITRY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Shape 168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5607" y="1358153"/>
            <a:ext cx="8231158" cy="5190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50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2" y="165847"/>
            <a:ext cx="9112125" cy="627529"/>
          </a:xfrm>
        </p:spPr>
        <p:txBody>
          <a:bodyPr>
            <a:normAutofit fontScale="90000"/>
          </a:bodyPr>
          <a:lstStyle/>
          <a:p>
            <a:r>
              <a:rPr lang="en-IN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OPERATIONAL AMPLIFIER COMPARATOR(Op-Amps)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19439" y="793376"/>
            <a:ext cx="47243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bin"/>
                <a:ea typeface="Cabin"/>
                <a:cs typeface="Cabin"/>
                <a:sym typeface="Cabin"/>
              </a:rPr>
              <a:t>LM358- Dual Comparator</a:t>
            </a:r>
            <a:endParaRPr lang="en-IN" sz="28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Shape 174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6338" y="1810870"/>
            <a:ext cx="4610061" cy="3904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6399" y="1515035"/>
            <a:ext cx="4276166" cy="4979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714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51329"/>
            <a:ext cx="8596668" cy="5490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 till now we saw so many components. But how do I make a circuit out of them or connect them together and test circuits???</a:t>
            </a:r>
            <a:endParaRPr lang="en-IN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Image result for smiley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8580">
            <a:off x="6017759" y="4178193"/>
            <a:ext cx="3108325" cy="269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91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24" y="125506"/>
            <a:ext cx="8596668" cy="640976"/>
          </a:xfrm>
        </p:spPr>
        <p:txBody>
          <a:bodyPr/>
          <a:lstStyle/>
          <a:p>
            <a:r>
              <a:rPr lang="en-IN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BREADBOARD</a:t>
            </a:r>
            <a:endParaRPr lang="en-IN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2" descr="https://www.pjrc.com/store/breadboard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" contras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5074" r="5074"/>
          <a:stretch/>
        </p:blipFill>
        <p:spPr bwMode="auto">
          <a:xfrm>
            <a:off x="-178705" y="766482"/>
            <a:ext cx="6794584" cy="286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cdn.sparkfun.com/assets/e/7/7/e/c/5175c500ce395f5a4900000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76" y="3632947"/>
            <a:ext cx="5495018" cy="308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63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315" y="259977"/>
            <a:ext cx="8596668" cy="681318"/>
          </a:xfrm>
        </p:spPr>
        <p:txBody>
          <a:bodyPr>
            <a:normAutofit/>
          </a:bodyPr>
          <a:lstStyle/>
          <a:p>
            <a:r>
              <a:rPr lang="en-IN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BREADBOARD-CONNECTIONS</a:t>
            </a:r>
            <a:endParaRPr lang="en-IN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4" descr="C:\Users\SHADAAB\Desktop\breadboard_split_rails_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15" y="1038344"/>
            <a:ext cx="9098705" cy="315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79930" y="4289611"/>
            <a:ext cx="723451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black line shows the columns and rows which are connected.</a:t>
            </a:r>
          </a:p>
          <a:p>
            <a:pPr algn="ctr"/>
            <a:r>
              <a:rPr lang="en-US" sz="3200" b="1" dirty="0">
                <a:ln w="11430"/>
                <a:solidFill>
                  <a:schemeClr val="accent4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Now try connecting 2 resistors</a:t>
            </a:r>
          </a:p>
          <a:p>
            <a:pPr algn="ctr"/>
            <a:r>
              <a:rPr lang="en-US" sz="3200" b="1" dirty="0">
                <a:ln w="11430"/>
                <a:solidFill>
                  <a:schemeClr val="accent4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 series and then in parallel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6453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rminitt.com/sites/default/files/genesis/bc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883" y="1714776"/>
            <a:ext cx="5949863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rminitt.com/sites/default/files/genesis/bc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882" y="4558552"/>
            <a:ext cx="5949863" cy="175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49653" y="3382139"/>
            <a:ext cx="254108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 dirty="0">
                <a:ln w="11430"/>
                <a:solidFill>
                  <a:schemeClr val="accent4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Parallel:</a:t>
            </a:r>
          </a:p>
        </p:txBody>
      </p:sp>
      <p:sp>
        <p:nvSpPr>
          <p:cNvPr id="4" name="Rectangle 3"/>
          <p:cNvSpPr/>
          <p:nvPr/>
        </p:nvSpPr>
        <p:spPr>
          <a:xfrm>
            <a:off x="910451" y="476071"/>
            <a:ext cx="35052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 dirty="0">
                <a:ln w="11430"/>
                <a:solidFill>
                  <a:schemeClr val="accent4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Series</a:t>
            </a:r>
            <a:r>
              <a:rPr lang="en-US" sz="7200" b="1" dirty="0">
                <a:ln w="11430"/>
                <a:solidFill>
                  <a:schemeClr val="accent4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9918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94" y="128102"/>
            <a:ext cx="8596668" cy="627529"/>
          </a:xfrm>
        </p:spPr>
        <p:txBody>
          <a:bodyPr>
            <a:noAutofit/>
          </a:bodyPr>
          <a:lstStyle/>
          <a:p>
            <a:r>
              <a:rPr lang="en-IN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DIODES</a:t>
            </a:r>
            <a:endParaRPr lang="en-IN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Zener Dio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2099">
            <a:off x="591075" y="1540227"/>
            <a:ext cx="2793722" cy="186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Shape 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31915" y="684396"/>
            <a:ext cx="2747372" cy="2042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893025">
            <a:off x="7391559" y="2622177"/>
            <a:ext cx="2599607" cy="23666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425388" y="4087906"/>
            <a:ext cx="55391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onducts </a:t>
            </a: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primarily in one </a:t>
            </a: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Similar to flow of water in a </a:t>
            </a: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 way valve</a:t>
            </a:r>
            <a:endParaRPr lang="en-IN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 rot="20927958">
            <a:off x="230011" y="1041476"/>
            <a:ext cx="2729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IN" sz="2800" u="sng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Zener</a:t>
            </a:r>
            <a:r>
              <a:rPr lang="en-IN" sz="28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diode</a:t>
            </a:r>
            <a:endParaRPr lang="en-IN" sz="28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93028" y="180256"/>
            <a:ext cx="2770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  </a:t>
            </a:r>
            <a:r>
              <a:rPr lang="en-IN" sz="28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IN" sz="28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741558">
            <a:off x="8396030" y="2356285"/>
            <a:ext cx="2326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Photo diode</a:t>
            </a:r>
            <a:endParaRPr lang="en-IN" sz="28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Shape 9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09251" y="5494059"/>
            <a:ext cx="4382111" cy="1324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350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694765"/>
          </a:xfrm>
        </p:spPr>
        <p:txBody>
          <a:bodyPr>
            <a:normAutofit/>
          </a:bodyPr>
          <a:lstStyle/>
          <a:p>
            <a:r>
              <a:rPr lang="en-IN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LIGHT EMITTING DIODE(LED)</a:t>
            </a:r>
            <a:endParaRPr lang="en-IN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Shape 10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5093" y="1492624"/>
            <a:ext cx="4527177" cy="262217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AutoShape 2" descr="https://upload.wikimedia.org/wikipedia/commons/thumb/e/e5/LED_symbol.svg/120px-LED_symbol.svg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2" name="Picture 4" descr="https://upload.wikimedia.org/wikipedia/commons/thumb/e/e5/LED_symbol.svg/120px-LED_symbol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938" y="2119312"/>
            <a:ext cx="4008453" cy="126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17059" y="4464424"/>
            <a:ext cx="574189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colour of the light emitted depends on the band gap energy of the diode.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bin"/>
                <a:ea typeface="Cabin"/>
                <a:cs typeface="Cabin"/>
                <a:sym typeface="Cabin"/>
              </a:rPr>
              <a:t>Longer </a:t>
            </a: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bin"/>
                <a:ea typeface="Cabin"/>
                <a:cs typeface="Cabin"/>
                <a:sym typeface="Cabin"/>
              </a:rPr>
              <a:t>leg is anode, shorter leg is cathode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8260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95" y="56979"/>
            <a:ext cx="8596668" cy="667871"/>
          </a:xfrm>
        </p:spPr>
        <p:txBody>
          <a:bodyPr/>
          <a:lstStyle/>
          <a:p>
            <a:r>
              <a:rPr lang="en-IN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LIGHT EMITTING DIODE(LED)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74" name="Picture 2" descr="Image result for LED connected without resis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04" y="1270934"/>
            <a:ext cx="3502025" cy="233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882739" y="1166625"/>
            <a:ext cx="3792327" cy="25470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81144" y="1062318"/>
            <a:ext cx="3995519" cy="26949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xplosion 1 9"/>
          <p:cNvSpPr/>
          <p:nvPr/>
        </p:nvSpPr>
        <p:spPr>
          <a:xfrm rot="765165">
            <a:off x="4375601" y="772028"/>
            <a:ext cx="3152402" cy="3336256"/>
          </a:xfrm>
          <a:prstGeom prst="irregularSeal1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 rot="2260919">
            <a:off x="5871020" y="1123148"/>
            <a:ext cx="2595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WARNING!!!</a:t>
            </a:r>
            <a:endParaRPr lang="en-IN" sz="32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61151" y="1748059"/>
            <a:ext cx="2003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Never connect an LED directly without a resistor</a:t>
            </a:r>
            <a:endParaRPr lang="en-IN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76" name="Picture 4" descr="Image result for LED connected directly in breadboa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095" y="3861548"/>
            <a:ext cx="3891639" cy="280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green ti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111" y="3879432"/>
            <a:ext cx="3357496" cy="188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10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0976"/>
          </a:xfrm>
        </p:spPr>
        <p:txBody>
          <a:bodyPr/>
          <a:lstStyle/>
          <a:p>
            <a:r>
              <a:rPr lang="en-IN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INFRARED LED</a:t>
            </a:r>
            <a:endParaRPr lang="en-IN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7" b="2947"/>
          <a:stretch>
            <a:fillRect/>
          </a:stretch>
        </p:blipFill>
        <p:spPr>
          <a:xfrm>
            <a:off x="1102658" y="1573306"/>
            <a:ext cx="4419599" cy="35145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75668" y="1896034"/>
            <a:ext cx="46661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emits in the infrared region and not in the visible range</a:t>
            </a:r>
            <a:endParaRPr lang="en-IN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37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744187"/>
          </a:xfrm>
        </p:spPr>
        <p:txBody>
          <a:bodyPr>
            <a:normAutofit/>
          </a:bodyPr>
          <a:lstStyle/>
          <a:p>
            <a:r>
              <a:rPr lang="en-IN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RESISTORS</a:t>
            </a:r>
            <a:endParaRPr lang="en-IN" u="sng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20" y="2074351"/>
            <a:ext cx="4348895" cy="4348895"/>
          </a:xfrm>
        </p:spPr>
      </p:pic>
      <p:sp>
        <p:nvSpPr>
          <p:cNvPr id="5" name="TextBox 4"/>
          <p:cNvSpPr txBox="1"/>
          <p:nvPr/>
        </p:nvSpPr>
        <p:spPr>
          <a:xfrm>
            <a:off x="5809478" y="2074351"/>
            <a:ext cx="33007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this resistor used for?</a:t>
            </a:r>
          </a:p>
          <a:p>
            <a:endParaRPr lang="en-IN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913620" y="1353785"/>
            <a:ext cx="7652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 </a:t>
            </a: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passive two-terminal electrical </a:t>
            </a: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</a:t>
            </a: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95383" y="4580020"/>
            <a:ext cx="45302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 how do we find the value of this resistance?</a:t>
            </a:r>
          </a:p>
        </p:txBody>
      </p:sp>
    </p:spTree>
    <p:extLst>
      <p:ext uri="{BB962C8B-B14F-4D97-AF65-F5344CB8AC3E}">
        <p14:creationId xmlns:p14="http://schemas.microsoft.com/office/powerpoint/2010/main" val="116644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13764"/>
            <a:ext cx="8596668" cy="721659"/>
          </a:xfrm>
        </p:spPr>
        <p:txBody>
          <a:bodyPr/>
          <a:lstStyle/>
          <a:p>
            <a:r>
              <a:rPr lang="en-IN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ZENER DIODE</a:t>
            </a:r>
            <a:endParaRPr lang="en-IN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2" descr="Zener Dio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5" y="1196788"/>
            <a:ext cx="4612934" cy="308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26742" y="1196788"/>
            <a:ext cx="38593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operates mainly in reverse bias.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is used as a voltage regulator.</a:t>
            </a:r>
            <a:endParaRPr lang="en-IN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Shape 1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1895" y="3612776"/>
            <a:ext cx="3429000" cy="2805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187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757" y="300317"/>
            <a:ext cx="8596668" cy="654424"/>
          </a:xfrm>
        </p:spPr>
        <p:txBody>
          <a:bodyPr/>
          <a:lstStyle/>
          <a:p>
            <a:r>
              <a:rPr lang="en-IN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PHOTODIODE</a:t>
            </a:r>
            <a:endParaRPr lang="en-IN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Shape 1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9757" y="1237130"/>
            <a:ext cx="3854325" cy="27969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778622" y="2964594"/>
            <a:ext cx="4652683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lvl="0" indent="-285750">
              <a:spcBef>
                <a:spcPts val="600"/>
              </a:spcBef>
              <a:buClr>
                <a:schemeClr val="tx1"/>
              </a:buClr>
              <a:buSzPct val="50000"/>
              <a:buFont typeface="Arial" panose="020B0604020202020204" pitchFamily="34" charset="0"/>
              <a:buChar char="•"/>
            </a:pPr>
            <a:r>
              <a:rPr lang="en-I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Cabin"/>
                <a:cs typeface="Cabin"/>
                <a:sym typeface="Cabin"/>
              </a:rPr>
              <a:t>Connected in reverse bias</a:t>
            </a:r>
          </a:p>
          <a:p>
            <a:pPr marL="361950" lvl="0" indent="-285750">
              <a:spcBef>
                <a:spcPts val="600"/>
              </a:spcBef>
              <a:buClr>
                <a:schemeClr val="tx1"/>
              </a:buClr>
              <a:buSzPct val="50000"/>
              <a:buFont typeface="Arial" panose="020B0604020202020204" pitchFamily="34" charset="0"/>
              <a:buChar char="•"/>
            </a:pPr>
            <a:r>
              <a:rPr lang="en-I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I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onverts</a:t>
            </a:r>
            <a:r>
              <a:rPr lang="en-I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light into an electrical current.</a:t>
            </a:r>
            <a:endParaRPr lang="en-IN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Cabin"/>
              <a:cs typeface="Cabin"/>
              <a:sym typeface="Cabin"/>
            </a:endParaRPr>
          </a:p>
        </p:txBody>
      </p:sp>
      <p:pic>
        <p:nvPicPr>
          <p:cNvPr id="6" name="Shape 1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5058" y="627529"/>
            <a:ext cx="3917577" cy="18601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93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755" y="609600"/>
            <a:ext cx="8596668" cy="627529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bin"/>
                <a:sym typeface="Cabin"/>
              </a:rPr>
              <a:t>Let’s Try This Out!!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hape 182"/>
          <p:cNvSpPr/>
          <p:nvPr/>
        </p:nvSpPr>
        <p:spPr>
          <a:xfrm>
            <a:off x="416859" y="1237129"/>
            <a:ext cx="9278470" cy="16226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800" i="0" u="none" strike="noStrike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bin"/>
                <a:ea typeface="Cabin"/>
                <a:cs typeface="Cabin"/>
                <a:sym typeface="Cabin"/>
              </a:rPr>
              <a:t>Make </a:t>
            </a:r>
            <a:r>
              <a:rPr lang="en-IN" sz="2800" i="0" u="none" strike="noStrike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bin"/>
                <a:ea typeface="Cabin"/>
                <a:cs typeface="Cabin"/>
                <a:sym typeface="Cabin"/>
              </a:rPr>
              <a:t>a black and white </a:t>
            </a:r>
            <a:r>
              <a:rPr lang="en-IN" sz="2800" i="0" u="none" strike="noStrike" baseline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bin"/>
                <a:ea typeface="Cabin"/>
                <a:cs typeface="Cabin"/>
                <a:sym typeface="Cabin"/>
              </a:rPr>
              <a:t>color</a:t>
            </a:r>
            <a:r>
              <a:rPr lang="en-IN" sz="2800" i="0" u="none" strike="noStrike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bin"/>
                <a:ea typeface="Cabin"/>
                <a:cs typeface="Cabin"/>
                <a:sym typeface="Cabin"/>
              </a:rPr>
              <a:t> sensor. Your circuit must respond (say Turn ON or OFF an LED) depending on the </a:t>
            </a:r>
            <a:r>
              <a:rPr lang="en-IN" sz="2800" i="0" u="none" strike="noStrike" baseline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bin"/>
                <a:ea typeface="Cabin"/>
                <a:cs typeface="Cabin"/>
                <a:sym typeface="Cabin"/>
              </a:rPr>
              <a:t>color</a:t>
            </a:r>
            <a:r>
              <a:rPr lang="en-IN" sz="2800" i="0" u="none" strike="noStrike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bin"/>
                <a:ea typeface="Cabin"/>
                <a:cs typeface="Cabin"/>
                <a:sym typeface="Cabin"/>
              </a:rPr>
              <a:t> that you show to your circuit. (You do not need any thing more than an </a:t>
            </a:r>
            <a:r>
              <a:rPr lang="en-IN" sz="2800" i="0" u="none" strike="noStrike" baseline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bin"/>
                <a:ea typeface="Cabin"/>
                <a:cs typeface="Cabin"/>
                <a:sym typeface="Cabin"/>
              </a:rPr>
              <a:t>Opto</a:t>
            </a:r>
            <a:r>
              <a:rPr lang="en-IN" sz="2800" i="0" u="none" strike="noStrike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bin"/>
                <a:ea typeface="Cabin"/>
                <a:cs typeface="Cabin"/>
                <a:sym typeface="Cabin"/>
              </a:rPr>
              <a:t>-coupler pair , an LED and a comparator to do this!!)</a:t>
            </a:r>
          </a:p>
        </p:txBody>
      </p:sp>
      <p:pic>
        <p:nvPicPr>
          <p:cNvPr id="5" name="Shape 181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7346" y="3487270"/>
            <a:ext cx="7939077" cy="30211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662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240085"/>
            <a:ext cx="7915275" cy="6162675"/>
          </a:xfrm>
          <a:prstGeom prst="rect">
            <a:avLst/>
          </a:prstGeom>
        </p:spPr>
      </p:pic>
      <p:pic>
        <p:nvPicPr>
          <p:cNvPr id="7" name="Shape 200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 rot="1141035">
            <a:off x="6696635" y="618133"/>
            <a:ext cx="2783541" cy="231289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 rot="1104104">
            <a:off x="7164283" y="859826"/>
            <a:ext cx="2955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IR LED SENSOR</a:t>
            </a: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516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16" y="152400"/>
            <a:ext cx="8596668" cy="1259541"/>
          </a:xfrm>
        </p:spPr>
        <p:txBody>
          <a:bodyPr>
            <a:normAutofit fontScale="90000"/>
          </a:bodyPr>
          <a:lstStyle/>
          <a:p>
            <a:r>
              <a:rPr lang="en-IN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RESISTORS</a:t>
            </a:r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IN" sz="3100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COLOR CODE FOR CARBON RESISTORS</a:t>
            </a:r>
            <a:endParaRPr lang="en-IN" sz="3100" u="sng" dirty="0"/>
          </a:p>
        </p:txBody>
      </p:sp>
      <p:pic>
        <p:nvPicPr>
          <p:cNvPr id="4" name="Picture 2" descr="http://sub.allaboutcircuits.com/images/11066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093" y="1833282"/>
            <a:ext cx="5319713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68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ub.allaboutcircuits.com/images/1101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291" y="1292635"/>
            <a:ext cx="7971533" cy="177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470647"/>
            <a:ext cx="4195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LETS TRY THIS!!</a:t>
            </a:r>
            <a:endParaRPr lang="en-IN" sz="3600" dirty="0"/>
          </a:p>
        </p:txBody>
      </p:sp>
      <p:sp>
        <p:nvSpPr>
          <p:cNvPr id="5" name="Rectangle 4"/>
          <p:cNvSpPr/>
          <p:nvPr/>
        </p:nvSpPr>
        <p:spPr>
          <a:xfrm>
            <a:off x="2044677" y="3274818"/>
            <a:ext cx="5660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i="1" dirty="0">
                <a:solidFill>
                  <a:srgbClr val="2C3E50"/>
                </a:solidFill>
                <a:latin typeface="Helvetica Neue"/>
              </a:rPr>
              <a:t>Yellow-Violet-Orange-Gold</a:t>
            </a:r>
            <a:endParaRPr lang="en-I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152291" y="4087906"/>
            <a:ext cx="3083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 smtClean="0"/>
              <a:t>ANSWER:</a:t>
            </a:r>
            <a:endParaRPr lang="en-IN" sz="2400" u="sng" dirty="0"/>
          </a:p>
        </p:txBody>
      </p:sp>
      <p:sp>
        <p:nvSpPr>
          <p:cNvPr id="7" name="Rectangle 6"/>
          <p:cNvSpPr/>
          <p:nvPr/>
        </p:nvSpPr>
        <p:spPr>
          <a:xfrm>
            <a:off x="2326520" y="4685551"/>
            <a:ext cx="61286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rgbClr val="2C3E50"/>
                </a:solidFill>
                <a:latin typeface="Helvetica Neue"/>
              </a:rPr>
              <a:t>47 </a:t>
            </a:r>
            <a:r>
              <a:rPr lang="en-IN" sz="3200" dirty="0" err="1">
                <a:solidFill>
                  <a:srgbClr val="2C3E50"/>
                </a:solidFill>
                <a:latin typeface="Helvetica Neue"/>
              </a:rPr>
              <a:t>kΩ</a:t>
            </a:r>
            <a:r>
              <a:rPr lang="en-IN" sz="3200" dirty="0">
                <a:solidFill>
                  <a:srgbClr val="2C3E50"/>
                </a:solidFill>
                <a:latin typeface="Helvetica Neue"/>
              </a:rPr>
              <a:t> with a tolerance of +/- 5%.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01368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46" y="115716"/>
            <a:ext cx="8596668" cy="667871"/>
          </a:xfrm>
        </p:spPr>
        <p:txBody>
          <a:bodyPr>
            <a:normAutofit/>
          </a:bodyPr>
          <a:lstStyle/>
          <a:p>
            <a:r>
              <a:rPr lang="en-IN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RESISTORS</a:t>
            </a:r>
            <a:endParaRPr lang="en-IN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Image result for resistors as voltage divi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542" y="1775507"/>
            <a:ext cx="3989308" cy="319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47029" y="135061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sz="28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Used 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limit current in a circuit to protect 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components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such as LEDs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Used as 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voltage divider</a:t>
            </a:r>
            <a:r>
              <a:rPr lang="en-US" sz="2800" dirty="0"/>
              <a:t>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718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PHOTORESISTOR</a:t>
            </a:r>
            <a:endParaRPr lang="en-IN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4" descr="Image result for photoresis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37" y="1270000"/>
            <a:ext cx="4547763" cy="291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00600" y="1270000"/>
            <a:ext cx="46526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 of resistance changes with the light incident on it</a:t>
            </a: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74" name="Picture 2" descr="Image result for photoresistor 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231" y="2726017"/>
            <a:ext cx="5298141" cy="381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75765" y="4634907"/>
            <a:ext cx="37248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 how does this happen?</a:t>
            </a:r>
            <a:endParaRPr lang="en-IN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572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899" y="125506"/>
            <a:ext cx="8596668" cy="1320800"/>
          </a:xfrm>
        </p:spPr>
        <p:txBody>
          <a:bodyPr/>
          <a:lstStyle/>
          <a:p>
            <a:r>
              <a:rPr lang="en-IN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PHOTORESISTOR</a:t>
            </a:r>
            <a:endParaRPr lang="en-IN" dirty="0"/>
          </a:p>
        </p:txBody>
      </p:sp>
      <p:pic>
        <p:nvPicPr>
          <p:cNvPr id="4" name="Picture 2" descr="A photoresistor is a type of resistor whose resistance decreases when the intensity of light increases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94" y="872030"/>
            <a:ext cx="5414696" cy="30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79776" y="1446306"/>
            <a:ext cx="333487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made of semiconductor 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887506" y="3920305"/>
            <a:ext cx="81085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light falls on </a:t>
            </a:r>
            <a:r>
              <a:rPr lang="en-IN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photoresistor</a:t>
            </a: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, some of the electrons jump from valence to conduction band and conduct current.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light energy increases , more number of free electrons are generated and hence resistance is less. </a:t>
            </a: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785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93" y="192741"/>
            <a:ext cx="8596668" cy="1320800"/>
          </a:xfrm>
        </p:spPr>
        <p:txBody>
          <a:bodyPr/>
          <a:lstStyle/>
          <a:p>
            <a:r>
              <a:rPr lang="en-IN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IN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50" y="1160493"/>
            <a:ext cx="8625618" cy="2591235"/>
          </a:xfrm>
        </p:spPr>
      </p:pic>
      <p:sp>
        <p:nvSpPr>
          <p:cNvPr id="5" name="TextBox 4"/>
          <p:cNvSpPr txBox="1"/>
          <p:nvPr/>
        </p:nvSpPr>
        <p:spPr>
          <a:xfrm>
            <a:off x="1129553" y="4276165"/>
            <a:ext cx="722107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I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device used to store an electric charge, consisting of one or more pairs of conductors separated by an insulator</a:t>
            </a:r>
            <a:r>
              <a:rPr lang="en-IN" sz="3200" dirty="0"/>
              <a:t>.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08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1390</TotalTime>
  <Words>598</Words>
  <Application>Microsoft Office PowerPoint</Application>
  <PresentationFormat>Widescreen</PresentationFormat>
  <Paragraphs>101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Cabin</vt:lpstr>
      <vt:lpstr>Calibri</vt:lpstr>
      <vt:lpstr>Helvetica Neue</vt:lpstr>
      <vt:lpstr>Trebuchet MS</vt:lpstr>
      <vt:lpstr>Wingdings 3</vt:lpstr>
      <vt:lpstr>Facet</vt:lpstr>
      <vt:lpstr>GENESIS ‘17</vt:lpstr>
      <vt:lpstr>BASICS OF ELECTRONICS</vt:lpstr>
      <vt:lpstr>RESISTORS</vt:lpstr>
      <vt:lpstr>RESISTORS  COLOR CODE FOR CARBON RESISTORS</vt:lpstr>
      <vt:lpstr>PowerPoint Presentation</vt:lpstr>
      <vt:lpstr>RESISTORS</vt:lpstr>
      <vt:lpstr>PHOTORESISTOR</vt:lpstr>
      <vt:lpstr>PHOTORESISTOR</vt:lpstr>
      <vt:lpstr>CAPACITOR</vt:lpstr>
      <vt:lpstr>POTENTIOMETER</vt:lpstr>
      <vt:lpstr>POTENTIOMETER </vt:lpstr>
      <vt:lpstr>PowerPoint Presentation</vt:lpstr>
      <vt:lpstr>CHECKING CONTINUITY</vt:lpstr>
      <vt:lpstr>MEASURING CURRENT</vt:lpstr>
      <vt:lpstr>MEASURING POTENTIAL DIFFERENCE</vt:lpstr>
      <vt:lpstr>VOLTAGE REGULATORS(78XX SERIES)</vt:lpstr>
      <vt:lpstr>OPERATIONAL AMPLIFIER COMPARATOR(Op-Amps)</vt:lpstr>
      <vt:lpstr>OPERATIONAL AMPLIFIER COMPARATOR(Op-Amps)</vt:lpstr>
      <vt:lpstr>OPERATIONAL AMPLIFIER COMPARATOR(Op-Amps)</vt:lpstr>
      <vt:lpstr>OPERATIONAL AMPLIFIER COMPARATOR(Op-Amps) INTERNAL CIRCUITRY</vt:lpstr>
      <vt:lpstr>OPERATIONAL AMPLIFIER COMPARATOR(Op-Amps)</vt:lpstr>
      <vt:lpstr>PowerPoint Presentation</vt:lpstr>
      <vt:lpstr>BREADBOARD</vt:lpstr>
      <vt:lpstr>BREADBOARD-CONNECTIONS</vt:lpstr>
      <vt:lpstr>PowerPoint Presentation</vt:lpstr>
      <vt:lpstr>DIODES</vt:lpstr>
      <vt:lpstr>LIGHT EMITTING DIODE(LED)</vt:lpstr>
      <vt:lpstr>LIGHT EMITTING DIODE(LED)</vt:lpstr>
      <vt:lpstr>INFRARED LED</vt:lpstr>
      <vt:lpstr>ZENER DIODE</vt:lpstr>
      <vt:lpstr>PHOTODIODE</vt:lpstr>
      <vt:lpstr>Let’s Try This Out!!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GENESIS ‘17</dc:title>
  <dc:creator>SWATTHI VS</dc:creator>
  <cp:lastModifiedBy>SWATTHI VS</cp:lastModifiedBy>
  <cp:revision>35</cp:revision>
  <dcterms:created xsi:type="dcterms:W3CDTF">2017-09-09T08:13:29Z</dcterms:created>
  <dcterms:modified xsi:type="dcterms:W3CDTF">2017-10-05T15:24:48Z</dcterms:modified>
</cp:coreProperties>
</file>